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notesMasterIdLst>
    <p:notesMasterId r:id="rId94"/>
  </p:notesMasterIdLst>
  <p:handoutMasterIdLst>
    <p:handoutMasterId r:id="rId95"/>
  </p:handoutMasterIdLst>
  <p:sldIdLst>
    <p:sldId id="256" r:id="rId2"/>
    <p:sldId id="261" r:id="rId3"/>
    <p:sldId id="262" r:id="rId4"/>
    <p:sldId id="585" r:id="rId5"/>
    <p:sldId id="266" r:id="rId6"/>
    <p:sldId id="603" r:id="rId7"/>
    <p:sldId id="279" r:id="rId8"/>
    <p:sldId id="500" r:id="rId9"/>
    <p:sldId id="502" r:id="rId10"/>
    <p:sldId id="501" r:id="rId11"/>
    <p:sldId id="503" r:id="rId12"/>
    <p:sldId id="555" r:id="rId13"/>
    <p:sldId id="556" r:id="rId14"/>
    <p:sldId id="557" r:id="rId15"/>
    <p:sldId id="268" r:id="rId16"/>
    <p:sldId id="405" r:id="rId17"/>
    <p:sldId id="385" r:id="rId18"/>
    <p:sldId id="406" r:id="rId19"/>
    <p:sldId id="407" r:id="rId20"/>
    <p:sldId id="408" r:id="rId21"/>
    <p:sldId id="513" r:id="rId22"/>
    <p:sldId id="530" r:id="rId23"/>
    <p:sldId id="283" r:id="rId24"/>
    <p:sldId id="284" r:id="rId25"/>
    <p:sldId id="529" r:id="rId26"/>
    <p:sldId id="580" r:id="rId27"/>
    <p:sldId id="286" r:id="rId28"/>
    <p:sldId id="495" r:id="rId29"/>
    <p:sldId id="581" r:id="rId30"/>
    <p:sldId id="574" r:id="rId31"/>
    <p:sldId id="582" r:id="rId32"/>
    <p:sldId id="575" r:id="rId33"/>
    <p:sldId id="583" r:id="rId34"/>
    <p:sldId id="586" r:id="rId35"/>
    <p:sldId id="379" r:id="rId36"/>
    <p:sldId id="576" r:id="rId37"/>
    <p:sldId id="294" r:id="rId38"/>
    <p:sldId id="411" r:id="rId39"/>
    <p:sldId id="412" r:id="rId40"/>
    <p:sldId id="413" r:id="rId41"/>
    <p:sldId id="584" r:id="rId42"/>
    <p:sldId id="570" r:id="rId43"/>
    <p:sldId id="571" r:id="rId44"/>
    <p:sldId id="572" r:id="rId45"/>
    <p:sldId id="587" r:id="rId46"/>
    <p:sldId id="588" r:id="rId47"/>
    <p:sldId id="531" r:id="rId48"/>
    <p:sldId id="533" r:id="rId49"/>
    <p:sldId id="589" r:id="rId50"/>
    <p:sldId id="427" r:id="rId51"/>
    <p:sldId id="590" r:id="rId52"/>
    <p:sldId id="476" r:id="rId53"/>
    <p:sldId id="488" r:id="rId54"/>
    <p:sldId id="591" r:id="rId55"/>
    <p:sldId id="432" r:id="rId56"/>
    <p:sldId id="595" r:id="rId57"/>
    <p:sldId id="596" r:id="rId58"/>
    <p:sldId id="438" r:id="rId59"/>
    <p:sldId id="597" r:id="rId60"/>
    <p:sldId id="510" r:id="rId61"/>
    <p:sldId id="598" r:id="rId62"/>
    <p:sldId id="511" r:id="rId63"/>
    <p:sldId id="543" r:id="rId64"/>
    <p:sldId id="542" r:id="rId65"/>
    <p:sldId id="544" r:id="rId66"/>
    <p:sldId id="545" r:id="rId67"/>
    <p:sldId id="546" r:id="rId68"/>
    <p:sldId id="599" r:id="rId69"/>
    <p:sldId id="453" r:id="rId70"/>
    <p:sldId id="459" r:id="rId71"/>
    <p:sldId id="461" r:id="rId72"/>
    <p:sldId id="463" r:id="rId73"/>
    <p:sldId id="452" r:id="rId74"/>
    <p:sldId id="454" r:id="rId75"/>
    <p:sldId id="464" r:id="rId76"/>
    <p:sldId id="455" r:id="rId77"/>
    <p:sldId id="516" r:id="rId78"/>
    <p:sldId id="517" r:id="rId79"/>
    <p:sldId id="519" r:id="rId80"/>
    <p:sldId id="520" r:id="rId81"/>
    <p:sldId id="521" r:id="rId82"/>
    <p:sldId id="602" r:id="rId83"/>
    <p:sldId id="456" r:id="rId84"/>
    <p:sldId id="493" r:id="rId85"/>
    <p:sldId id="527" r:id="rId86"/>
    <p:sldId id="528" r:id="rId87"/>
    <p:sldId id="600" r:id="rId88"/>
    <p:sldId id="601" r:id="rId89"/>
    <p:sldId id="573" r:id="rId90"/>
    <p:sldId id="526" r:id="rId91"/>
    <p:sldId id="522" r:id="rId92"/>
    <p:sldId id="497" r:id="rId93"/>
  </p:sldIdLst>
  <p:sldSz cx="9144000" cy="6858000" type="screen4x3"/>
  <p:notesSz cx="6851650" cy="9747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4400" kern="1200">
        <a:solidFill>
          <a:srgbClr val="CC0099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rgbClr val="CC0099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rgbClr val="CC0099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rgbClr val="CC0099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rgbClr val="CC00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rgbClr val="CC00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rgbClr val="CC00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rgbClr val="CC00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rgbClr val="CC0099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6699"/>
    <a:srgbClr val="3366FF"/>
    <a:srgbClr val="D60093"/>
    <a:srgbClr val="FF0066"/>
    <a:srgbClr val="990099"/>
    <a:srgbClr val="FF3399"/>
    <a:srgbClr val="FF33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7254" autoAdjust="0"/>
    <p:restoredTop sz="98838" autoAdjust="0"/>
  </p:normalViewPr>
  <p:slideViewPr>
    <p:cSldViewPr>
      <p:cViewPr>
        <p:scale>
          <a:sx n="80" d="100"/>
          <a:sy n="80" d="100"/>
        </p:scale>
        <p:origin x="-150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154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EC69EB-625D-4077-B046-0F63AFFA3B72}" type="doc">
      <dgm:prSet loTypeId="urn:microsoft.com/office/officeart/2005/8/layout/rings+Icon" loCatId="officeonline" qsTypeId="urn:microsoft.com/office/officeart/2005/8/quickstyle/simple1" qsCatId="simple" csTypeId="urn:microsoft.com/office/officeart/2005/8/colors/accent1_2" csCatId="accent1" phldr="1"/>
      <dgm:spPr/>
    </dgm:pt>
    <dgm:pt modelId="{A28DEFA1-3211-4CFF-ADFA-56EBB8BF4CCF}">
      <dgm:prSet phldrT="[Text]"/>
      <dgm:spPr>
        <a:ln>
          <a:solidFill>
            <a:schemeClr val="bg1">
              <a:lumMod val="95000"/>
            </a:schemeClr>
          </a:solidFill>
        </a:ln>
      </dgm:spPr>
      <dgm:t>
        <a:bodyPr/>
        <a:lstStyle/>
        <a:p>
          <a:r>
            <a:rPr lang="en-GB" dirty="0" smtClean="0"/>
            <a:t>Trait1</a:t>
          </a:r>
          <a:endParaRPr lang="en-US" dirty="0"/>
        </a:p>
      </dgm:t>
    </dgm:pt>
    <dgm:pt modelId="{D2831D9E-82BD-4D62-AA74-D2B7F2668501}" type="parTrans" cxnId="{BFA09F6C-5FD2-45F1-AC2D-DF10C0543325}">
      <dgm:prSet/>
      <dgm:spPr/>
      <dgm:t>
        <a:bodyPr/>
        <a:lstStyle/>
        <a:p>
          <a:endParaRPr lang="en-US"/>
        </a:p>
      </dgm:t>
    </dgm:pt>
    <dgm:pt modelId="{62DFA84F-39BC-403A-BC26-47BD83A5A164}" type="sibTrans" cxnId="{BFA09F6C-5FD2-45F1-AC2D-DF10C0543325}">
      <dgm:prSet/>
      <dgm:spPr/>
      <dgm:t>
        <a:bodyPr/>
        <a:lstStyle/>
        <a:p>
          <a:endParaRPr lang="en-US"/>
        </a:p>
      </dgm:t>
    </dgm:pt>
    <dgm:pt modelId="{7E56F250-4164-4248-877D-92FC1B91D98C}">
      <dgm:prSet phldrT="[Text]"/>
      <dgm:spPr/>
      <dgm:t>
        <a:bodyPr/>
        <a:lstStyle/>
        <a:p>
          <a:r>
            <a:rPr lang="en-GB" dirty="0" smtClean="0"/>
            <a:t>Trait3</a:t>
          </a:r>
          <a:endParaRPr lang="en-US" dirty="0"/>
        </a:p>
      </dgm:t>
    </dgm:pt>
    <dgm:pt modelId="{23A4C9B8-7B3D-469A-8D9A-F78F5F7719AA}" type="parTrans" cxnId="{7B608231-F46E-4EC1-B54A-0626217BBB6C}">
      <dgm:prSet/>
      <dgm:spPr/>
      <dgm:t>
        <a:bodyPr/>
        <a:lstStyle/>
        <a:p>
          <a:endParaRPr lang="en-US"/>
        </a:p>
      </dgm:t>
    </dgm:pt>
    <dgm:pt modelId="{EAAC3F77-7AEE-4A0F-A365-E9640D5415EE}" type="sibTrans" cxnId="{7B608231-F46E-4EC1-B54A-0626217BBB6C}">
      <dgm:prSet/>
      <dgm:spPr/>
      <dgm:t>
        <a:bodyPr/>
        <a:lstStyle/>
        <a:p>
          <a:endParaRPr lang="en-US"/>
        </a:p>
      </dgm:t>
    </dgm:pt>
    <dgm:pt modelId="{61F2E967-7D45-4FA3-8C15-ADF478A7B864}">
      <dgm:prSet phldrT="[Text]"/>
      <dgm:spPr/>
      <dgm:t>
        <a:bodyPr/>
        <a:lstStyle/>
        <a:p>
          <a:r>
            <a:rPr lang="en-GB" dirty="0" smtClean="0"/>
            <a:t>Trait2</a:t>
          </a:r>
          <a:endParaRPr lang="en-US" dirty="0"/>
        </a:p>
      </dgm:t>
    </dgm:pt>
    <dgm:pt modelId="{008E3065-8C96-41FE-A1FF-4026B0BF6E51}" type="parTrans" cxnId="{A2176E84-EE40-4A1F-BD97-4E5FE13529AE}">
      <dgm:prSet/>
      <dgm:spPr/>
      <dgm:t>
        <a:bodyPr/>
        <a:lstStyle/>
        <a:p>
          <a:endParaRPr lang="en-US"/>
        </a:p>
      </dgm:t>
    </dgm:pt>
    <dgm:pt modelId="{55112CEA-31EA-419D-976D-2B5A5141EF9C}" type="sibTrans" cxnId="{A2176E84-EE40-4A1F-BD97-4E5FE13529AE}">
      <dgm:prSet/>
      <dgm:spPr/>
      <dgm:t>
        <a:bodyPr/>
        <a:lstStyle/>
        <a:p>
          <a:endParaRPr lang="en-US"/>
        </a:p>
      </dgm:t>
    </dgm:pt>
    <dgm:pt modelId="{E361788F-2EC2-4685-937D-7829ED1EC5C4}" type="pres">
      <dgm:prSet presAssocID="{ACEC69EB-625D-4077-B046-0F63AFFA3B72}" presName="Name0" presStyleCnt="0">
        <dgm:presLayoutVars>
          <dgm:chMax val="7"/>
          <dgm:dir/>
          <dgm:resizeHandles val="exact"/>
        </dgm:presLayoutVars>
      </dgm:prSet>
      <dgm:spPr/>
    </dgm:pt>
    <dgm:pt modelId="{FB1A6C76-9110-47F6-BBEF-11077F4D1400}" type="pres">
      <dgm:prSet presAssocID="{ACEC69EB-625D-4077-B046-0F63AFFA3B72}" presName="ellipse1" presStyleLbl="vennNode1" presStyleIdx="0" presStyleCnt="3" custLinFactNeighborX="1045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55F12F-0314-4A9E-9911-FB9FF724C004}" type="pres">
      <dgm:prSet presAssocID="{ACEC69EB-625D-4077-B046-0F63AFFA3B72}" presName="ellipse2" presStyleLbl="vennNode1" presStyleIdx="1" presStyleCnt="3" custLinFactNeighborX="-40" custLinFactNeighborY="-101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0D675C-D395-4ADF-94CE-2495EF8C2156}" type="pres">
      <dgm:prSet presAssocID="{ACEC69EB-625D-4077-B046-0F63AFFA3B72}" presName="ellipse3" presStyleLbl="vennNode1" presStyleIdx="2" presStyleCnt="3" custLinFactNeighborX="-5385" custLinFactNeighborY="-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E82450E-4BEA-44C8-949B-ED1557AB9837}" type="presOf" srcId="{7E56F250-4164-4248-877D-92FC1B91D98C}" destId="{1755F12F-0314-4A9E-9911-FB9FF724C004}" srcOrd="0" destOrd="0" presId="urn:microsoft.com/office/officeart/2005/8/layout/rings+Icon"/>
    <dgm:cxn modelId="{CF5E42E7-BA19-4CA3-8629-1FFA96BC06BF}" type="presOf" srcId="{61F2E967-7D45-4FA3-8C15-ADF478A7B864}" destId="{630D675C-D395-4ADF-94CE-2495EF8C2156}" srcOrd="0" destOrd="0" presId="urn:microsoft.com/office/officeart/2005/8/layout/rings+Icon"/>
    <dgm:cxn modelId="{4A221D3A-EE02-4B40-BD29-3BC9FD11A077}" type="presOf" srcId="{ACEC69EB-625D-4077-B046-0F63AFFA3B72}" destId="{E361788F-2EC2-4685-937D-7829ED1EC5C4}" srcOrd="0" destOrd="0" presId="urn:microsoft.com/office/officeart/2005/8/layout/rings+Icon"/>
    <dgm:cxn modelId="{BFA09F6C-5FD2-45F1-AC2D-DF10C0543325}" srcId="{ACEC69EB-625D-4077-B046-0F63AFFA3B72}" destId="{A28DEFA1-3211-4CFF-ADFA-56EBB8BF4CCF}" srcOrd="0" destOrd="0" parTransId="{D2831D9E-82BD-4D62-AA74-D2B7F2668501}" sibTransId="{62DFA84F-39BC-403A-BC26-47BD83A5A164}"/>
    <dgm:cxn modelId="{7B608231-F46E-4EC1-B54A-0626217BBB6C}" srcId="{ACEC69EB-625D-4077-B046-0F63AFFA3B72}" destId="{7E56F250-4164-4248-877D-92FC1B91D98C}" srcOrd="1" destOrd="0" parTransId="{23A4C9B8-7B3D-469A-8D9A-F78F5F7719AA}" sibTransId="{EAAC3F77-7AEE-4A0F-A365-E9640D5415EE}"/>
    <dgm:cxn modelId="{A2176E84-EE40-4A1F-BD97-4E5FE13529AE}" srcId="{ACEC69EB-625D-4077-B046-0F63AFFA3B72}" destId="{61F2E967-7D45-4FA3-8C15-ADF478A7B864}" srcOrd="2" destOrd="0" parTransId="{008E3065-8C96-41FE-A1FF-4026B0BF6E51}" sibTransId="{55112CEA-31EA-419D-976D-2B5A5141EF9C}"/>
    <dgm:cxn modelId="{FCFD7710-42E7-451B-A6A5-857C264856DB}" type="presOf" srcId="{A28DEFA1-3211-4CFF-ADFA-56EBB8BF4CCF}" destId="{FB1A6C76-9110-47F6-BBEF-11077F4D1400}" srcOrd="0" destOrd="0" presId="urn:microsoft.com/office/officeart/2005/8/layout/rings+Icon"/>
    <dgm:cxn modelId="{25A3882B-4EF0-4CC6-9BC4-55AA289A7E53}" type="presParOf" srcId="{E361788F-2EC2-4685-937D-7829ED1EC5C4}" destId="{FB1A6C76-9110-47F6-BBEF-11077F4D1400}" srcOrd="0" destOrd="0" presId="urn:microsoft.com/office/officeart/2005/8/layout/rings+Icon"/>
    <dgm:cxn modelId="{23748150-CC60-4F61-B9B9-5955C45D42F0}" type="presParOf" srcId="{E361788F-2EC2-4685-937D-7829ED1EC5C4}" destId="{1755F12F-0314-4A9E-9911-FB9FF724C004}" srcOrd="1" destOrd="0" presId="urn:microsoft.com/office/officeart/2005/8/layout/rings+Icon"/>
    <dgm:cxn modelId="{745C7D5B-8BB8-4070-A23F-EC54B533ACF5}" type="presParOf" srcId="{E361788F-2EC2-4685-937D-7829ED1EC5C4}" destId="{630D675C-D395-4ADF-94CE-2495EF8C2156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FCBEBC-E213-4AE9-A7BA-4F7F60EBCB22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6ACDD9-D973-44D8-B21A-1B69751F9B44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err="1" smtClean="0"/>
            <a:t>Cholesky</a:t>
          </a:r>
          <a:endParaRPr lang="en-US" dirty="0"/>
        </a:p>
      </dgm:t>
    </dgm:pt>
    <dgm:pt modelId="{06F33BA3-4527-4289-8803-E038A971B3A1}" type="parTrans" cxnId="{376CA6D6-273E-465B-B64D-65A70735A389}">
      <dgm:prSet/>
      <dgm:spPr/>
      <dgm:t>
        <a:bodyPr/>
        <a:lstStyle/>
        <a:p>
          <a:endParaRPr lang="en-US"/>
        </a:p>
      </dgm:t>
    </dgm:pt>
    <dgm:pt modelId="{27280B8A-842E-4603-A5F8-AB5F5581080C}" type="sibTrans" cxnId="{376CA6D6-273E-465B-B64D-65A70735A389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43E4AC06-2F43-4D74-A7D2-628FCF6EF4EE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smtClean="0"/>
            <a:t>CP</a:t>
          </a:r>
          <a:endParaRPr lang="en-US" dirty="0"/>
        </a:p>
      </dgm:t>
    </dgm:pt>
    <dgm:pt modelId="{EB1A1D08-2B9B-4314-A86D-CC824740C112}" type="parTrans" cxnId="{98967333-4604-4CDA-BEB0-A32AED50C354}">
      <dgm:prSet/>
      <dgm:spPr/>
      <dgm:t>
        <a:bodyPr/>
        <a:lstStyle/>
        <a:p>
          <a:endParaRPr lang="en-US"/>
        </a:p>
      </dgm:t>
    </dgm:pt>
    <dgm:pt modelId="{5E26727E-C938-4658-B109-D7B80727AFF7}" type="sibTrans" cxnId="{98967333-4604-4CDA-BEB0-A32AED50C354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DE35BFB7-ED8F-4921-9154-387CC55328E5}">
      <dgm:prSet phldrT="[Text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GB" dirty="0" smtClean="0"/>
            <a:t>IP</a:t>
          </a:r>
          <a:endParaRPr lang="en-US" dirty="0"/>
        </a:p>
      </dgm:t>
    </dgm:pt>
    <dgm:pt modelId="{CDCA62DF-9527-4D0D-8D1F-6350E88DBE23}" type="parTrans" cxnId="{725BA865-A9EE-463C-93AA-D7152D0EC158}">
      <dgm:prSet/>
      <dgm:spPr/>
      <dgm:t>
        <a:bodyPr/>
        <a:lstStyle/>
        <a:p>
          <a:endParaRPr lang="en-US"/>
        </a:p>
      </dgm:t>
    </dgm:pt>
    <dgm:pt modelId="{E1501130-0745-47E7-B93D-B36DC01D3620}" type="sibTrans" cxnId="{725BA865-A9EE-463C-93AA-D7152D0EC158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endParaRPr lang="en-US"/>
        </a:p>
      </dgm:t>
    </dgm:pt>
    <dgm:pt modelId="{D9D3698F-91A1-4612-9CBC-F22646D66ED8}" type="pres">
      <dgm:prSet presAssocID="{8DFCBEBC-E213-4AE9-A7BA-4F7F60EBCB2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E8F4CA-8A21-470B-BC86-01291A645602}" type="pres">
      <dgm:prSet presAssocID="{266ACDD9-D973-44D8-B21A-1B69751F9B44}" presName="node" presStyleLbl="node1" presStyleIdx="0" presStyleCnt="3" custRadScaleRad="100125" custRadScaleInc="-47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529D0E-4382-43C7-BE0E-78E66C541934}" type="pres">
      <dgm:prSet presAssocID="{27280B8A-842E-4603-A5F8-AB5F5581080C}" presName="sibTrans" presStyleLbl="sibTrans2D1" presStyleIdx="0" presStyleCnt="3"/>
      <dgm:spPr/>
      <dgm:t>
        <a:bodyPr/>
        <a:lstStyle/>
        <a:p>
          <a:endParaRPr lang="en-US"/>
        </a:p>
      </dgm:t>
    </dgm:pt>
    <dgm:pt modelId="{4FDDA9F9-62F7-4CE7-B6F6-731C18E0E45F}" type="pres">
      <dgm:prSet presAssocID="{27280B8A-842E-4603-A5F8-AB5F5581080C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D9714184-9D56-4CDB-9B67-7F26EECFD7C1}" type="pres">
      <dgm:prSet presAssocID="{43E4AC06-2F43-4D74-A7D2-628FCF6EF4EE}" presName="node" presStyleLbl="node1" presStyleIdx="1" presStyleCnt="3" custRadScaleRad="101054" custRadScaleInc="16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531336-E78D-48E4-83CB-E6A0597B4C1F}" type="pres">
      <dgm:prSet presAssocID="{5E26727E-C938-4658-B109-D7B80727AFF7}" presName="sibTrans" presStyleLbl="sibTrans2D1" presStyleIdx="1" presStyleCnt="3"/>
      <dgm:spPr/>
      <dgm:t>
        <a:bodyPr/>
        <a:lstStyle/>
        <a:p>
          <a:endParaRPr lang="en-US"/>
        </a:p>
      </dgm:t>
    </dgm:pt>
    <dgm:pt modelId="{3236E01B-69DE-4CD8-81CD-B313B5541FA6}" type="pres">
      <dgm:prSet presAssocID="{5E26727E-C938-4658-B109-D7B80727AFF7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8740E5D4-6AC6-467A-8D0B-28F2108F8858}" type="pres">
      <dgm:prSet presAssocID="{DE35BFB7-ED8F-4921-9154-387CC55328E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15F4AB-8016-4E7A-869A-EA20773157EB}" type="pres">
      <dgm:prSet presAssocID="{E1501130-0745-47E7-B93D-B36DC01D3620}" presName="sibTrans" presStyleLbl="sibTrans2D1" presStyleIdx="2" presStyleCnt="3"/>
      <dgm:spPr/>
      <dgm:t>
        <a:bodyPr/>
        <a:lstStyle/>
        <a:p>
          <a:endParaRPr lang="en-US"/>
        </a:p>
      </dgm:t>
    </dgm:pt>
    <dgm:pt modelId="{6A433D52-2F13-433B-806A-30C596CE84DE}" type="pres">
      <dgm:prSet presAssocID="{E1501130-0745-47E7-B93D-B36DC01D3620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376CA6D6-273E-465B-B64D-65A70735A389}" srcId="{8DFCBEBC-E213-4AE9-A7BA-4F7F60EBCB22}" destId="{266ACDD9-D973-44D8-B21A-1B69751F9B44}" srcOrd="0" destOrd="0" parTransId="{06F33BA3-4527-4289-8803-E038A971B3A1}" sibTransId="{27280B8A-842E-4603-A5F8-AB5F5581080C}"/>
    <dgm:cxn modelId="{362AB9AB-F02E-4332-8E72-DEF62692F6E3}" type="presOf" srcId="{DE35BFB7-ED8F-4921-9154-387CC55328E5}" destId="{8740E5D4-6AC6-467A-8D0B-28F2108F8858}" srcOrd="0" destOrd="0" presId="urn:microsoft.com/office/officeart/2005/8/layout/cycle7"/>
    <dgm:cxn modelId="{69E8BB56-EA46-4440-BE51-C25B86AC63B6}" type="presOf" srcId="{27280B8A-842E-4603-A5F8-AB5F5581080C}" destId="{4FDDA9F9-62F7-4CE7-B6F6-731C18E0E45F}" srcOrd="1" destOrd="0" presId="urn:microsoft.com/office/officeart/2005/8/layout/cycle7"/>
    <dgm:cxn modelId="{0CD8BD8F-A976-452B-B2DE-5616971252DC}" type="presOf" srcId="{E1501130-0745-47E7-B93D-B36DC01D3620}" destId="{0A15F4AB-8016-4E7A-869A-EA20773157EB}" srcOrd="0" destOrd="0" presId="urn:microsoft.com/office/officeart/2005/8/layout/cycle7"/>
    <dgm:cxn modelId="{8B4BB016-C0E4-4F2E-B898-48644364CCCB}" type="presOf" srcId="{E1501130-0745-47E7-B93D-B36DC01D3620}" destId="{6A433D52-2F13-433B-806A-30C596CE84DE}" srcOrd="1" destOrd="0" presId="urn:microsoft.com/office/officeart/2005/8/layout/cycle7"/>
    <dgm:cxn modelId="{A491DED0-5679-42B1-A75C-3F7F64C7641D}" type="presOf" srcId="{27280B8A-842E-4603-A5F8-AB5F5581080C}" destId="{F4529D0E-4382-43C7-BE0E-78E66C541934}" srcOrd="0" destOrd="0" presId="urn:microsoft.com/office/officeart/2005/8/layout/cycle7"/>
    <dgm:cxn modelId="{7A60DE19-F7A6-4ACB-92ED-E457C5CD56C2}" type="presOf" srcId="{43E4AC06-2F43-4D74-A7D2-628FCF6EF4EE}" destId="{D9714184-9D56-4CDB-9B67-7F26EECFD7C1}" srcOrd="0" destOrd="0" presId="urn:microsoft.com/office/officeart/2005/8/layout/cycle7"/>
    <dgm:cxn modelId="{98967333-4604-4CDA-BEB0-A32AED50C354}" srcId="{8DFCBEBC-E213-4AE9-A7BA-4F7F60EBCB22}" destId="{43E4AC06-2F43-4D74-A7D2-628FCF6EF4EE}" srcOrd="1" destOrd="0" parTransId="{EB1A1D08-2B9B-4314-A86D-CC824740C112}" sibTransId="{5E26727E-C938-4658-B109-D7B80727AFF7}"/>
    <dgm:cxn modelId="{46570623-EC4C-4BB6-A17C-0EF88C2CC319}" type="presOf" srcId="{8DFCBEBC-E213-4AE9-A7BA-4F7F60EBCB22}" destId="{D9D3698F-91A1-4612-9CBC-F22646D66ED8}" srcOrd="0" destOrd="0" presId="urn:microsoft.com/office/officeart/2005/8/layout/cycle7"/>
    <dgm:cxn modelId="{5D39205C-8CB3-477B-889A-AC4AFB33D295}" type="presOf" srcId="{5E26727E-C938-4658-B109-D7B80727AFF7}" destId="{CD531336-E78D-48E4-83CB-E6A0597B4C1F}" srcOrd="0" destOrd="0" presId="urn:microsoft.com/office/officeart/2005/8/layout/cycle7"/>
    <dgm:cxn modelId="{725BA865-A9EE-463C-93AA-D7152D0EC158}" srcId="{8DFCBEBC-E213-4AE9-A7BA-4F7F60EBCB22}" destId="{DE35BFB7-ED8F-4921-9154-387CC55328E5}" srcOrd="2" destOrd="0" parTransId="{CDCA62DF-9527-4D0D-8D1F-6350E88DBE23}" sibTransId="{E1501130-0745-47E7-B93D-B36DC01D3620}"/>
    <dgm:cxn modelId="{E6A0BEF4-CAD8-4D81-8FFD-9D480D0D8A37}" type="presOf" srcId="{5E26727E-C938-4658-B109-D7B80727AFF7}" destId="{3236E01B-69DE-4CD8-81CD-B313B5541FA6}" srcOrd="1" destOrd="0" presId="urn:microsoft.com/office/officeart/2005/8/layout/cycle7"/>
    <dgm:cxn modelId="{EFA4B69D-8344-495B-B47D-EA32300BF42C}" type="presOf" srcId="{266ACDD9-D973-44D8-B21A-1B69751F9B44}" destId="{EEE8F4CA-8A21-470B-BC86-01291A645602}" srcOrd="0" destOrd="0" presId="urn:microsoft.com/office/officeart/2005/8/layout/cycle7"/>
    <dgm:cxn modelId="{BDF0F9F9-5551-458A-A4F5-1E3EE17867A6}" type="presParOf" srcId="{D9D3698F-91A1-4612-9CBC-F22646D66ED8}" destId="{EEE8F4CA-8A21-470B-BC86-01291A645602}" srcOrd="0" destOrd="0" presId="urn:microsoft.com/office/officeart/2005/8/layout/cycle7"/>
    <dgm:cxn modelId="{21D44242-C49A-4F0D-9D9C-BCE3575719B2}" type="presParOf" srcId="{D9D3698F-91A1-4612-9CBC-F22646D66ED8}" destId="{F4529D0E-4382-43C7-BE0E-78E66C541934}" srcOrd="1" destOrd="0" presId="urn:microsoft.com/office/officeart/2005/8/layout/cycle7"/>
    <dgm:cxn modelId="{B2811101-29DD-4BA3-BCDD-5174E11FDFB3}" type="presParOf" srcId="{F4529D0E-4382-43C7-BE0E-78E66C541934}" destId="{4FDDA9F9-62F7-4CE7-B6F6-731C18E0E45F}" srcOrd="0" destOrd="0" presId="urn:microsoft.com/office/officeart/2005/8/layout/cycle7"/>
    <dgm:cxn modelId="{C647BA73-6D46-4592-B4CC-D809F2A62C2B}" type="presParOf" srcId="{D9D3698F-91A1-4612-9CBC-F22646D66ED8}" destId="{D9714184-9D56-4CDB-9B67-7F26EECFD7C1}" srcOrd="2" destOrd="0" presId="urn:microsoft.com/office/officeart/2005/8/layout/cycle7"/>
    <dgm:cxn modelId="{AFEE8416-2988-42E9-AC2C-4A53E65CA713}" type="presParOf" srcId="{D9D3698F-91A1-4612-9CBC-F22646D66ED8}" destId="{CD531336-E78D-48E4-83CB-E6A0597B4C1F}" srcOrd="3" destOrd="0" presId="urn:microsoft.com/office/officeart/2005/8/layout/cycle7"/>
    <dgm:cxn modelId="{11308C6E-2502-4CDF-B5AC-CDCF85B2AFF3}" type="presParOf" srcId="{CD531336-E78D-48E4-83CB-E6A0597B4C1F}" destId="{3236E01B-69DE-4CD8-81CD-B313B5541FA6}" srcOrd="0" destOrd="0" presId="urn:microsoft.com/office/officeart/2005/8/layout/cycle7"/>
    <dgm:cxn modelId="{A2074F84-2BE4-48B3-A5E6-80827C68368E}" type="presParOf" srcId="{D9D3698F-91A1-4612-9CBC-F22646D66ED8}" destId="{8740E5D4-6AC6-467A-8D0B-28F2108F8858}" srcOrd="4" destOrd="0" presId="urn:microsoft.com/office/officeart/2005/8/layout/cycle7"/>
    <dgm:cxn modelId="{6E7B560F-EA1F-44C0-BC80-16DD14641E30}" type="presParOf" srcId="{D9D3698F-91A1-4612-9CBC-F22646D66ED8}" destId="{0A15F4AB-8016-4E7A-869A-EA20773157EB}" srcOrd="5" destOrd="0" presId="urn:microsoft.com/office/officeart/2005/8/layout/cycle7"/>
    <dgm:cxn modelId="{FCBE6E74-3F94-4293-8A4F-4A4CC7879F82}" type="presParOf" srcId="{0A15F4AB-8016-4E7A-869A-EA20773157EB}" destId="{6A433D52-2F13-433B-806A-30C596CE84D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A6C76-9110-47F6-BBEF-11077F4D1400}">
      <dsp:nvSpPr>
        <dsp:cNvPr id="0" name=""/>
        <dsp:cNvSpPr/>
      </dsp:nvSpPr>
      <dsp:spPr>
        <a:xfrm>
          <a:off x="802309" y="0"/>
          <a:ext cx="2222037" cy="22220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bg1">
              <a:lumMod val="9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200" kern="1200" dirty="0" smtClean="0"/>
            <a:t>Trait1</a:t>
          </a:r>
          <a:endParaRPr lang="en-US" sz="4200" kern="1200" dirty="0"/>
        </a:p>
      </dsp:txBody>
      <dsp:txXfrm>
        <a:off x="1127719" y="325405"/>
        <a:ext cx="1571217" cy="1571195"/>
      </dsp:txXfrm>
    </dsp:sp>
    <dsp:sp modelId="{1755F12F-0314-4A9E-9911-FB9FF724C004}">
      <dsp:nvSpPr>
        <dsp:cNvPr id="0" name=""/>
        <dsp:cNvSpPr/>
      </dsp:nvSpPr>
      <dsp:spPr>
        <a:xfrm>
          <a:off x="1712720" y="1255687"/>
          <a:ext cx="2222037" cy="22220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200" kern="1200" dirty="0" smtClean="0"/>
            <a:t>Trait3</a:t>
          </a:r>
          <a:endParaRPr lang="en-US" sz="4200" kern="1200" dirty="0"/>
        </a:p>
      </dsp:txBody>
      <dsp:txXfrm>
        <a:off x="2038130" y="1581092"/>
        <a:ext cx="1571217" cy="1571195"/>
      </dsp:txXfrm>
    </dsp:sp>
    <dsp:sp modelId="{630D675C-D395-4ADF-94CE-2495EF8C2156}">
      <dsp:nvSpPr>
        <dsp:cNvPr id="0" name=""/>
        <dsp:cNvSpPr/>
      </dsp:nvSpPr>
      <dsp:spPr>
        <a:xfrm>
          <a:off x="2736302" y="0"/>
          <a:ext cx="2222037" cy="222200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4200" kern="1200" dirty="0" smtClean="0"/>
            <a:t>Trait2</a:t>
          </a:r>
          <a:endParaRPr lang="en-US" sz="4200" kern="1200" dirty="0"/>
        </a:p>
      </dsp:txBody>
      <dsp:txXfrm>
        <a:off x="3061712" y="325405"/>
        <a:ext cx="1571217" cy="15711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E8F4CA-8A21-470B-BC86-01291A645602}">
      <dsp:nvSpPr>
        <dsp:cNvPr id="0" name=""/>
        <dsp:cNvSpPr/>
      </dsp:nvSpPr>
      <dsp:spPr>
        <a:xfrm>
          <a:off x="1689496" y="1284"/>
          <a:ext cx="1879682" cy="9398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err="1" smtClean="0"/>
            <a:t>Cholesky</a:t>
          </a:r>
          <a:endParaRPr lang="en-US" sz="3400" kern="1200" dirty="0"/>
        </a:p>
      </dsp:txBody>
      <dsp:txXfrm>
        <a:off x="1717023" y="28811"/>
        <a:ext cx="1824628" cy="884787"/>
      </dsp:txXfrm>
    </dsp:sp>
    <dsp:sp modelId="{F4529D0E-4382-43C7-BE0E-78E66C541934}">
      <dsp:nvSpPr>
        <dsp:cNvPr id="0" name=""/>
        <dsp:cNvSpPr/>
      </dsp:nvSpPr>
      <dsp:spPr>
        <a:xfrm rot="3516365">
          <a:off x="2960026" y="1652145"/>
          <a:ext cx="980719" cy="328944"/>
        </a:xfrm>
        <a:prstGeom prst="leftRightArrow">
          <a:avLst>
            <a:gd name="adj1" fmla="val 60000"/>
            <a:gd name="adj2" fmla="val 50000"/>
          </a:avLst>
        </a:prstGeom>
        <a:solidFill>
          <a:srgbClr val="FF0000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3058709" y="1717934"/>
        <a:ext cx="783353" cy="197366"/>
      </dsp:txXfrm>
    </dsp:sp>
    <dsp:sp modelId="{D9714184-9D56-4CDB-9B67-7F26EECFD7C1}">
      <dsp:nvSpPr>
        <dsp:cNvPr id="0" name=""/>
        <dsp:cNvSpPr/>
      </dsp:nvSpPr>
      <dsp:spPr>
        <a:xfrm>
          <a:off x="3331592" y="2692110"/>
          <a:ext cx="1879682" cy="9398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CP</a:t>
          </a:r>
          <a:endParaRPr lang="en-US" sz="3400" kern="1200" dirty="0"/>
        </a:p>
      </dsp:txBody>
      <dsp:txXfrm>
        <a:off x="3359119" y="2719637"/>
        <a:ext cx="1824628" cy="884787"/>
      </dsp:txXfrm>
    </dsp:sp>
    <dsp:sp modelId="{CD531336-E78D-48E4-83CB-E6A0597B4C1F}">
      <dsp:nvSpPr>
        <dsp:cNvPr id="0" name=""/>
        <dsp:cNvSpPr/>
      </dsp:nvSpPr>
      <dsp:spPr>
        <a:xfrm rot="10801442">
          <a:off x="2228282" y="2996907"/>
          <a:ext cx="980719" cy="328944"/>
        </a:xfrm>
        <a:prstGeom prst="leftRightArrow">
          <a:avLst>
            <a:gd name="adj1" fmla="val 60000"/>
            <a:gd name="adj2" fmla="val 50000"/>
          </a:avLst>
        </a:prstGeom>
        <a:solidFill>
          <a:srgbClr val="FF0000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 rot="10800000">
        <a:off x="2326965" y="3062696"/>
        <a:ext cx="783353" cy="197366"/>
      </dsp:txXfrm>
    </dsp:sp>
    <dsp:sp modelId="{8740E5D4-6AC6-467A-8D0B-28F2108F8858}">
      <dsp:nvSpPr>
        <dsp:cNvPr id="0" name=""/>
        <dsp:cNvSpPr/>
      </dsp:nvSpPr>
      <dsp:spPr>
        <a:xfrm>
          <a:off x="226009" y="2690807"/>
          <a:ext cx="1879682" cy="93984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400" kern="1200" dirty="0" smtClean="0"/>
            <a:t>IP</a:t>
          </a:r>
          <a:endParaRPr lang="en-US" sz="3400" kern="1200" dirty="0"/>
        </a:p>
      </dsp:txBody>
      <dsp:txXfrm>
        <a:off x="253536" y="2718334"/>
        <a:ext cx="1824628" cy="884787"/>
      </dsp:txXfrm>
    </dsp:sp>
    <dsp:sp modelId="{0A15F4AB-8016-4E7A-869A-EA20773157EB}">
      <dsp:nvSpPr>
        <dsp:cNvPr id="0" name=""/>
        <dsp:cNvSpPr/>
      </dsp:nvSpPr>
      <dsp:spPr>
        <a:xfrm rot="17913152">
          <a:off x="1407234" y="1651494"/>
          <a:ext cx="980719" cy="328944"/>
        </a:xfrm>
        <a:prstGeom prst="leftRightArrow">
          <a:avLst>
            <a:gd name="adj1" fmla="val 60000"/>
            <a:gd name="adj2" fmla="val 50000"/>
          </a:avLst>
        </a:prstGeom>
        <a:solidFill>
          <a:srgbClr val="FF0000"/>
        </a:soli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/>
        </a:p>
      </dsp:txBody>
      <dsp:txXfrm>
        <a:off x="1505917" y="1717283"/>
        <a:ext cx="783353" cy="1973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160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160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160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9259888"/>
            <a:ext cx="296862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0023571F-6244-4D94-B2EF-6F72730D83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19262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1438" y="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90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7425" y="730250"/>
            <a:ext cx="4876800" cy="3656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29150"/>
            <a:ext cx="5480050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5830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1438" y="9258300"/>
            <a:ext cx="2968625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1D8F7751-5DD3-4BD4-A745-3794D71D86F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8629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24B25F-131C-4436-8AC9-7C61584EB22B}" type="slidenum">
              <a:rPr lang="en-GB" smtClean="0">
                <a:latin typeface="Arial" charset="0"/>
                <a:cs typeface="Arial" charset="0"/>
              </a:rPr>
              <a:pPr/>
              <a:t>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A91B09-408C-4E6A-B76A-F197FD4D99C0}" type="slidenum">
              <a:rPr lang="en-GB" smtClean="0">
                <a:latin typeface="Arial" charset="0"/>
                <a:cs typeface="Arial" charset="0"/>
              </a:rPr>
              <a:pPr/>
              <a:t>11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1A5E16-26F8-40B6-BFEA-E7E04FD6F884}" type="slidenum">
              <a:rPr lang="en-GB" smtClean="0">
                <a:latin typeface="Arial" charset="0"/>
                <a:cs typeface="Arial" charset="0"/>
              </a:rPr>
              <a:pPr/>
              <a:t>12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843A6D-5E6F-458D-BCEA-AA3F40283B0C}" type="slidenum">
              <a:rPr lang="en-GB" smtClean="0">
                <a:latin typeface="Arial" charset="0"/>
                <a:cs typeface="Arial" charset="0"/>
              </a:rPr>
              <a:pPr/>
              <a:t>13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5BE6F6-6B7B-4AD3-8559-99D20F4E1C80}" type="slidenum">
              <a:rPr lang="en-GB" smtClean="0">
                <a:latin typeface="Arial" charset="0"/>
                <a:cs typeface="Arial" charset="0"/>
              </a:rPr>
              <a:pPr/>
              <a:t>14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46B11-3C73-415C-836A-6EAD763A79E4}" type="slidenum">
              <a:rPr lang="en-GB" smtClean="0">
                <a:latin typeface="Arial" charset="0"/>
                <a:cs typeface="Arial" charset="0"/>
              </a:rPr>
              <a:pPr/>
              <a:t>15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05BC86-9CAF-4324-842D-F8C5C33EE044}" type="slidenum">
              <a:rPr lang="en-GB" smtClean="0">
                <a:latin typeface="Arial" charset="0"/>
                <a:cs typeface="Arial" charset="0"/>
              </a:rPr>
              <a:pPr/>
              <a:t>16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A6E70C-36FC-451B-AE13-40C8A8B34F92}" type="slidenum">
              <a:rPr lang="en-GB" smtClean="0">
                <a:latin typeface="Arial" charset="0"/>
                <a:cs typeface="Arial" charset="0"/>
              </a:rPr>
              <a:pPr/>
              <a:t>17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AAAF5D-5948-4C59-AE1B-961C0619F1ED}" type="slidenum">
              <a:rPr lang="en-GB" smtClean="0">
                <a:latin typeface="Arial" charset="0"/>
                <a:cs typeface="Arial" charset="0"/>
              </a:rPr>
              <a:pPr/>
              <a:t>18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8A542F-652E-42C6-9E0E-061330FB2664}" type="slidenum">
              <a:rPr lang="en-GB" smtClean="0">
                <a:latin typeface="Arial" charset="0"/>
                <a:cs typeface="Arial" charset="0"/>
              </a:rPr>
              <a:pPr/>
              <a:t>19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1E448-79F3-472A-81FF-0E0FA5B9B62B}" type="slidenum">
              <a:rPr lang="en-GB" smtClean="0">
                <a:latin typeface="Arial" charset="0"/>
                <a:cs typeface="Arial" charset="0"/>
              </a:rPr>
              <a:pPr/>
              <a:t>20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2B6A49-E820-41F5-AEEA-88642B131E5F}" type="slidenum">
              <a:rPr lang="en-GB" smtClean="0">
                <a:latin typeface="Arial" charset="0"/>
                <a:cs typeface="Arial" charset="0"/>
              </a:rPr>
              <a:pPr/>
              <a:t>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8860EE-FF63-438B-A922-C0AFBAF1C627}" type="slidenum">
              <a:rPr lang="en-GB" smtClean="0">
                <a:latin typeface="Arial" charset="0"/>
                <a:cs typeface="Arial" charset="0"/>
              </a:rPr>
              <a:pPr/>
              <a:t>21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FC36AF-FD9A-4501-A72E-B4AE298A3A4F}" type="slidenum">
              <a:rPr lang="en-GB" smtClean="0">
                <a:latin typeface="Arial" charset="0"/>
                <a:cs typeface="Arial" charset="0"/>
              </a:rPr>
              <a:pPr/>
              <a:t>23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i="1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BC5FC9-BF93-4FC9-A0E5-91000A2474DA}" type="slidenum">
              <a:rPr lang="en-GB" smtClean="0">
                <a:latin typeface="Arial" charset="0"/>
                <a:cs typeface="Arial" charset="0"/>
              </a:rPr>
              <a:pPr/>
              <a:t>24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729430-AB17-486B-8BCA-447F3467F0C7}" type="slidenum">
              <a:rPr lang="en-GB" smtClean="0">
                <a:latin typeface="Arial" charset="0"/>
                <a:cs typeface="Arial" charset="0"/>
              </a:rPr>
              <a:pPr/>
              <a:t>25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5A5CCF-383B-4FF7-BE86-78CE11608CE8}" type="slidenum">
              <a:rPr lang="en-GB" smtClean="0">
                <a:latin typeface="Arial" charset="0"/>
                <a:cs typeface="Arial" charset="0"/>
              </a:rPr>
              <a:pPr/>
              <a:t>26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A4111-4572-4859-936D-0CC1A3301CC4}" type="slidenum">
              <a:rPr lang="en-GB" smtClean="0">
                <a:latin typeface="Arial" charset="0"/>
                <a:cs typeface="Arial" charset="0"/>
              </a:rPr>
              <a:pPr/>
              <a:t>27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DBBEC7-098F-4B78-91E7-2932520C52AF}" type="slidenum">
              <a:rPr lang="en-GB" smtClean="0">
                <a:latin typeface="Arial" charset="0"/>
                <a:cs typeface="Arial" charset="0"/>
              </a:rPr>
              <a:pPr/>
              <a:t>28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A4111-4572-4859-936D-0CC1A3301CC4}" type="slidenum">
              <a:rPr lang="en-GB" smtClean="0">
                <a:latin typeface="Arial" charset="0"/>
                <a:cs typeface="Arial" charset="0"/>
              </a:rPr>
              <a:pPr/>
              <a:t>29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AAAF5D-5948-4C59-AE1B-961C0619F1ED}" type="slidenum">
              <a:rPr lang="en-GB" smtClean="0">
                <a:latin typeface="Arial" charset="0"/>
                <a:cs typeface="Arial" charset="0"/>
              </a:rPr>
              <a:pPr/>
              <a:t>30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A4111-4572-4859-936D-0CC1A3301CC4}" type="slidenum">
              <a:rPr lang="en-GB" smtClean="0">
                <a:latin typeface="Arial" charset="0"/>
                <a:cs typeface="Arial" charset="0"/>
              </a:rPr>
              <a:pPr/>
              <a:t>31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51C49F-DB0D-49EB-ADE8-ADDE1A23DB64}" type="slidenum">
              <a:rPr lang="en-GB" smtClean="0">
                <a:latin typeface="Arial" charset="0"/>
                <a:cs typeface="Arial" charset="0"/>
              </a:rPr>
              <a:pPr/>
              <a:t>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41E448-79F3-472A-81FF-0E0FA5B9B62B}" type="slidenum">
              <a:rPr lang="en-GB" smtClean="0">
                <a:latin typeface="Arial" charset="0"/>
                <a:cs typeface="Arial" charset="0"/>
              </a:rPr>
              <a:pPr/>
              <a:t>32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A4111-4572-4859-936D-0CC1A3301CC4}" type="slidenum">
              <a:rPr lang="en-GB" smtClean="0">
                <a:latin typeface="Arial" charset="0"/>
                <a:cs typeface="Arial" charset="0"/>
              </a:rPr>
              <a:pPr/>
              <a:t>33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12741-9DE1-43EB-B859-427076ACE3D0}" type="slidenum">
              <a:rPr lang="en-GB" smtClean="0">
                <a:latin typeface="Arial" charset="0"/>
                <a:cs typeface="Arial" charset="0"/>
              </a:rPr>
              <a:pPr/>
              <a:t>34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C71C97-A187-4591-83B2-D7F375602D87}" type="slidenum">
              <a:rPr lang="en-GB" smtClean="0">
                <a:latin typeface="Arial" charset="0"/>
                <a:cs typeface="Arial" charset="0"/>
              </a:rPr>
              <a:pPr/>
              <a:t>35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AAAF5D-5948-4C59-AE1B-961C0619F1ED}" type="slidenum">
              <a:rPr lang="en-GB" smtClean="0">
                <a:latin typeface="Arial" charset="0"/>
                <a:cs typeface="Arial" charset="0"/>
              </a:rPr>
              <a:pPr/>
              <a:t>36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37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D733A3-51EF-4D64-AD6F-779D553235B8}" type="slidenum">
              <a:rPr lang="en-GB" smtClean="0">
                <a:latin typeface="Arial" charset="0"/>
                <a:cs typeface="Arial" charset="0"/>
              </a:rPr>
              <a:pPr/>
              <a:t>38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F3277E-047F-4ED3-8E40-56A1335AA784}" type="slidenum">
              <a:rPr lang="en-GB" smtClean="0">
                <a:latin typeface="Arial" charset="0"/>
                <a:cs typeface="Arial" charset="0"/>
              </a:rPr>
              <a:pPr/>
              <a:t>39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8345C1-8360-4250-BAF6-28DFA65E5FC0}" type="slidenum">
              <a:rPr lang="en-GB" smtClean="0">
                <a:latin typeface="Arial" charset="0"/>
                <a:cs typeface="Arial" charset="0"/>
              </a:rPr>
              <a:pPr/>
              <a:t>40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41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9D322C-FD72-4C6E-BE86-E721BF4DBC4B}" type="slidenum">
              <a:rPr lang="en-GB" smtClean="0">
                <a:latin typeface="Arial" charset="0"/>
                <a:cs typeface="Arial" charset="0"/>
              </a:rPr>
              <a:pPr/>
              <a:t>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GB" smtClean="0">
              <a:latin typeface="Arial" charset="0"/>
            </a:endParaRPr>
          </a:p>
          <a:p>
            <a:pPr eaLnBrk="1" hangingPunct="1"/>
            <a:endParaRPr lang="en-GB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A0A42C-E98B-49E5-8EEC-00DA0F51413A}" type="slidenum">
              <a:rPr lang="en-GB" smtClean="0">
                <a:latin typeface="Arial" charset="0"/>
                <a:cs typeface="Arial" charset="0"/>
              </a:rPr>
              <a:pPr/>
              <a:t>42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CA980A-6843-4AF9-9A6D-74D4F8B36779}" type="slidenum">
              <a:rPr lang="en-GB" smtClean="0">
                <a:latin typeface="Arial" charset="0"/>
                <a:cs typeface="Arial" charset="0"/>
              </a:rPr>
              <a:pPr/>
              <a:t>43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10C572-CEB1-4E49-99F4-B3E3064A2890}" type="slidenum">
              <a:rPr lang="en-GB" smtClean="0">
                <a:latin typeface="Arial" charset="0"/>
                <a:cs typeface="Arial" charset="0"/>
              </a:rPr>
              <a:pPr/>
              <a:t>44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45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46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455378-B1FA-4512-A6DD-10FF70A0E8DA}" type="slidenum">
              <a:rPr lang="en-GB" smtClean="0">
                <a:latin typeface="Arial" charset="0"/>
                <a:cs typeface="Arial" charset="0"/>
              </a:rPr>
              <a:pPr/>
              <a:t>47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8A0E47-34F3-4D96-9833-B16B6EF7DC74}" type="slidenum">
              <a:rPr lang="en-GB" smtClean="0">
                <a:latin typeface="Arial" charset="0"/>
                <a:cs typeface="Arial" charset="0"/>
              </a:rPr>
              <a:pPr/>
              <a:t>48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49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2A4393-D86F-4AE1-B8BC-FA5A19C316AB}" type="slidenum">
              <a:rPr lang="en-GB" smtClean="0">
                <a:latin typeface="Arial" charset="0"/>
                <a:cs typeface="Arial" charset="0"/>
              </a:rPr>
              <a:pPr/>
              <a:t>50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2A4393-D86F-4AE1-B8BC-FA5A19C316AB}" type="slidenum">
              <a:rPr lang="en-GB" smtClean="0">
                <a:latin typeface="Arial" charset="0"/>
                <a:cs typeface="Arial" charset="0"/>
              </a:rPr>
              <a:pPr/>
              <a:t>51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EE1526-AE73-4BB7-9116-F638C2EB9C7E}" type="slidenum">
              <a:rPr lang="en-GB" smtClean="0">
                <a:latin typeface="Arial" charset="0"/>
                <a:cs typeface="Arial" charset="0"/>
              </a:rPr>
              <a:pPr/>
              <a:t>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174CA8-D2D9-400F-A1E6-616CF0A41712}" type="slidenum">
              <a:rPr lang="en-GB" smtClean="0">
                <a:latin typeface="Arial" charset="0"/>
                <a:cs typeface="Arial" charset="0"/>
              </a:rPr>
              <a:pPr/>
              <a:t>52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2D9A5B-EAA8-42D5-B30C-8F922D360406}" type="slidenum">
              <a:rPr lang="en-GB" smtClean="0">
                <a:latin typeface="Arial" charset="0"/>
                <a:cs typeface="Arial" charset="0"/>
              </a:rPr>
              <a:pPr/>
              <a:t>53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54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57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66C9BB-D759-4C90-BDCE-DE40FEF22B7B}" type="slidenum">
              <a:rPr lang="en-GB" smtClean="0">
                <a:latin typeface="Arial" charset="0"/>
                <a:cs typeface="Arial" charset="0"/>
              </a:rPr>
              <a:pPr/>
              <a:t>58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66C9BB-D759-4C90-BDCE-DE40FEF22B7B}" type="slidenum">
              <a:rPr lang="en-GB" smtClean="0">
                <a:latin typeface="Arial" charset="0"/>
                <a:cs typeface="Arial" charset="0"/>
              </a:rPr>
              <a:pPr/>
              <a:t>59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61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7B0846-36E7-4C45-83EE-A0CB44A9A5E2}" type="slidenum">
              <a:rPr lang="en-GB" smtClean="0">
                <a:latin typeface="Arial" charset="0"/>
                <a:cs typeface="Arial" charset="0"/>
              </a:rPr>
              <a:pPr/>
              <a:t>62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A9B173-696E-4947-A3A8-F4EB1681ED14}" type="slidenum">
              <a:rPr lang="en-GB" smtClean="0">
                <a:latin typeface="Arial" charset="0"/>
                <a:cs typeface="Arial" charset="0"/>
              </a:rPr>
              <a:pPr/>
              <a:t>63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4D74E3-A4BB-418A-B808-CCE73DE5EC45}" type="slidenum">
              <a:rPr lang="en-GB" smtClean="0">
                <a:latin typeface="Arial" charset="0"/>
                <a:cs typeface="Arial" charset="0"/>
              </a:rPr>
              <a:pPr/>
              <a:t>64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88AA13-D904-4A19-8AD6-94725FFDDF20}" type="slidenum">
              <a:rPr lang="en-GB" smtClean="0">
                <a:latin typeface="Arial" charset="0"/>
                <a:cs typeface="Arial" charset="0"/>
              </a:rPr>
              <a:pPr/>
              <a:t>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A65151-EA8C-4C09-9E57-5CC7B4419AFB}" type="slidenum">
              <a:rPr lang="en-GB" smtClean="0">
                <a:latin typeface="Arial" charset="0"/>
                <a:cs typeface="Arial" charset="0"/>
              </a:rPr>
              <a:pPr/>
              <a:t>65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1EDBC8-754B-4498-A363-769F2C5F0258}" type="slidenum">
              <a:rPr lang="en-GB" smtClean="0">
                <a:latin typeface="Arial" charset="0"/>
                <a:cs typeface="Arial" charset="0"/>
              </a:rPr>
              <a:pPr/>
              <a:t>66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1995C1-7ABC-4BBB-AA6D-2DF5456321AA}" type="slidenum">
              <a:rPr lang="en-GB" smtClean="0">
                <a:latin typeface="Arial" charset="0"/>
                <a:cs typeface="Arial" charset="0"/>
              </a:rPr>
              <a:pPr/>
              <a:t>67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E56DF-DC68-4C93-888C-EB34151AA98B}" type="slidenum">
              <a:rPr lang="en-GB" smtClean="0">
                <a:latin typeface="Arial" charset="0"/>
                <a:cs typeface="Arial" charset="0"/>
              </a:rPr>
              <a:pPr/>
              <a:t>68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2E6A65-BCD2-45C8-BF15-3810AD4943BA}" type="slidenum">
              <a:rPr lang="en-GB" smtClean="0">
                <a:latin typeface="Arial" charset="0"/>
                <a:cs typeface="Arial" charset="0"/>
              </a:rPr>
              <a:pPr/>
              <a:t>69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208496-89EA-45A1-8AFD-D151786426D5}" type="slidenum">
              <a:rPr lang="en-GB" smtClean="0">
                <a:latin typeface="Arial" charset="0"/>
                <a:cs typeface="Arial" charset="0"/>
              </a:rPr>
              <a:pPr/>
              <a:t>70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256033-957B-4728-B6AF-3BFE5721CDF0}" type="slidenum">
              <a:rPr lang="en-GB" smtClean="0">
                <a:latin typeface="Arial" charset="0"/>
                <a:cs typeface="Arial" charset="0"/>
              </a:rPr>
              <a:pPr/>
              <a:t>71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9C83E-4E74-4843-9BE2-1323D23D19F3}" type="slidenum">
              <a:rPr lang="en-GB" smtClean="0">
                <a:latin typeface="Arial" charset="0"/>
                <a:cs typeface="Arial" charset="0"/>
              </a:rPr>
              <a:pPr/>
              <a:t>72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E48A4-3604-4896-9CD2-38353172FFA3}" type="slidenum">
              <a:rPr lang="en-GB" smtClean="0">
                <a:latin typeface="Arial" charset="0"/>
                <a:cs typeface="Arial" charset="0"/>
              </a:rPr>
              <a:pPr/>
              <a:t>73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0BDCF4-690D-4012-BE0B-5497F018976A}" type="slidenum">
              <a:rPr lang="en-GB" smtClean="0">
                <a:latin typeface="Arial" charset="0"/>
                <a:cs typeface="Arial" charset="0"/>
              </a:rPr>
              <a:pPr/>
              <a:t>74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1FD096-CEF7-4679-B9F8-D9EDF5F97DA1}" type="slidenum">
              <a:rPr lang="en-GB" smtClean="0">
                <a:latin typeface="Arial" charset="0"/>
                <a:cs typeface="Arial" charset="0"/>
              </a:rPr>
              <a:pPr/>
              <a:t>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E91E-FCF7-4E16-A1B4-02DC12FA0F0F}" type="slidenum">
              <a:rPr lang="en-GB" smtClean="0">
                <a:latin typeface="Arial" charset="0"/>
                <a:cs typeface="Arial" charset="0"/>
              </a:rPr>
              <a:pPr/>
              <a:t>75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A3E78-9EE5-4434-BD33-48B205D33AFA}" type="slidenum">
              <a:rPr lang="en-GB" smtClean="0">
                <a:latin typeface="Arial" charset="0"/>
                <a:cs typeface="Arial" charset="0"/>
              </a:rPr>
              <a:pPr/>
              <a:t>76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86C7BB-BD43-49F8-B528-8396C93CF2E5}" type="slidenum">
              <a:rPr lang="en-GB" smtClean="0">
                <a:latin typeface="Arial" charset="0"/>
                <a:cs typeface="Arial" charset="0"/>
              </a:rPr>
              <a:pPr/>
              <a:t>77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70202E-45DD-4429-B1B2-A2A79D3B2411}" type="slidenum">
              <a:rPr lang="en-GB" smtClean="0">
                <a:latin typeface="Arial" charset="0"/>
                <a:cs typeface="Arial" charset="0"/>
              </a:rPr>
              <a:pPr/>
              <a:t>78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53E91E-FCF7-4E16-A1B4-02DC12FA0F0F}" type="slidenum">
              <a:rPr lang="en-GB" smtClean="0">
                <a:latin typeface="Arial" charset="0"/>
                <a:cs typeface="Arial" charset="0"/>
              </a:rPr>
              <a:pPr/>
              <a:t>82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5FF2AE-580C-4801-8126-9CD686EEC6A8}" type="slidenum">
              <a:rPr lang="en-GB" smtClean="0">
                <a:latin typeface="Arial" charset="0"/>
                <a:cs typeface="Arial" charset="0"/>
              </a:rPr>
              <a:pPr/>
              <a:t>87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080754-E826-4876-83DF-38BA7E1CC069}" type="slidenum">
              <a:rPr lang="en-GB" smtClean="0">
                <a:latin typeface="Arial" charset="0"/>
                <a:cs typeface="Arial" charset="0"/>
              </a:rPr>
              <a:pPr/>
              <a:t>9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BA21DE-A76C-4F93-A544-E3314C6C96BF}" type="slidenum">
              <a:rPr lang="en-GB" smtClean="0">
                <a:latin typeface="Arial" charset="0"/>
                <a:cs typeface="Arial" charset="0"/>
              </a:rPr>
              <a:pPr/>
              <a:t>10</a:t>
            </a:fld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30250"/>
            <a:ext cx="4873625" cy="3656013"/>
          </a:xfrm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29150"/>
            <a:ext cx="5026025" cy="438626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206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19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831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668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32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2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594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193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55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2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4/16/2014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281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4/16/2014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537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1340768"/>
            <a:ext cx="8640960" cy="1470025"/>
          </a:xfrm>
        </p:spPr>
        <p:txBody>
          <a:bodyPr>
            <a:noAutofit/>
          </a:bodyPr>
          <a:lstStyle/>
          <a:p>
            <a:pPr eaLnBrk="1" hangingPunct="1"/>
            <a:r>
              <a:rPr lang="en-GB" sz="60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Multivariate Models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83768" y="4628728"/>
            <a:ext cx="6192688" cy="1752600"/>
          </a:xfrm>
        </p:spPr>
        <p:txBody>
          <a:bodyPr>
            <a:noAutofit/>
          </a:bodyPr>
          <a:lstStyle/>
          <a:p>
            <a:pPr algn="r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GB" sz="2800" cap="none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endParaRPr lang="en-GB" sz="3600" cap="none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r" eaLnBrk="1" fontAlgn="auto" hangingPunct="1">
              <a:lnSpc>
                <a:spcPct val="90000"/>
              </a:lnSpc>
              <a:spcAft>
                <a:spcPts val="0"/>
              </a:spcAft>
              <a:buFont typeface="Wingdings 2"/>
              <a:buNone/>
              <a:defRPr/>
            </a:pPr>
            <a:r>
              <a:rPr lang="en-GB" sz="36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Sarah Medland</a:t>
            </a:r>
            <a:endParaRPr lang="en-US" sz="36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endParaRPr lang="en-GB" sz="4000" cap="none" dirty="0" smtClean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324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752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The E Structure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9850" y="42830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1334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22129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3278188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182563" y="30114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12636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23431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34226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716463" y="43084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57800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68595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44" name="Rectangle 16"/>
          <p:cNvSpPr>
            <a:spLocks noChangeArrowheads="1"/>
          </p:cNvSpPr>
          <p:nvPr/>
        </p:nvSpPr>
        <p:spPr bwMode="auto">
          <a:xfrm>
            <a:off x="7924800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4787900" y="30114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46" name="Oval 18"/>
          <p:cNvSpPr>
            <a:spLocks noChangeArrowheads="1"/>
          </p:cNvSpPr>
          <p:nvPr/>
        </p:nvSpPr>
        <p:spPr bwMode="auto">
          <a:xfrm>
            <a:off x="58689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69484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2548" name="Oval 20"/>
          <p:cNvSpPr>
            <a:spLocks noChangeArrowheads="1"/>
          </p:cNvSpPr>
          <p:nvPr/>
        </p:nvSpPr>
        <p:spPr bwMode="auto">
          <a:xfrm>
            <a:off x="80279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395288" y="3429000"/>
            <a:ext cx="3313112" cy="863600"/>
            <a:chOff x="249" y="2160"/>
            <a:chExt cx="2087" cy="544"/>
          </a:xfrm>
        </p:grpSpPr>
        <p:grpSp>
          <p:nvGrpSpPr>
            <p:cNvPr id="22565" name="Group 21"/>
            <p:cNvGrpSpPr>
              <a:grpSpLocks/>
            </p:cNvGrpSpPr>
            <p:nvPr/>
          </p:nvGrpSpPr>
          <p:grpSpPr bwMode="auto">
            <a:xfrm>
              <a:off x="249" y="2160"/>
              <a:ext cx="1905" cy="544"/>
              <a:chOff x="249" y="2160"/>
              <a:chExt cx="1905" cy="544"/>
            </a:xfrm>
          </p:grpSpPr>
          <p:sp>
            <p:nvSpPr>
              <p:cNvPr id="22574" name="Line 22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5" name="Line 23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6" name="Line 24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7" name="Line 25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66" name="Group 26"/>
            <p:cNvGrpSpPr>
              <a:grpSpLocks/>
            </p:cNvGrpSpPr>
            <p:nvPr/>
          </p:nvGrpSpPr>
          <p:grpSpPr bwMode="auto">
            <a:xfrm>
              <a:off x="930" y="2160"/>
              <a:ext cx="1360" cy="544"/>
              <a:chOff x="930" y="2160"/>
              <a:chExt cx="1360" cy="544"/>
            </a:xfrm>
          </p:grpSpPr>
          <p:sp>
            <p:nvSpPr>
              <p:cNvPr id="22571" name="Line 27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2" name="Line 28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3" name="Line 29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67" name="Group 30"/>
            <p:cNvGrpSpPr>
              <a:grpSpLocks/>
            </p:cNvGrpSpPr>
            <p:nvPr/>
          </p:nvGrpSpPr>
          <p:grpSpPr bwMode="auto">
            <a:xfrm>
              <a:off x="1610" y="2160"/>
              <a:ext cx="726" cy="544"/>
              <a:chOff x="1610" y="2160"/>
              <a:chExt cx="726" cy="544"/>
            </a:xfrm>
          </p:grpSpPr>
          <p:sp>
            <p:nvSpPr>
              <p:cNvPr id="22569" name="Line 31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70" name="Line 32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68" name="Line 33"/>
            <p:cNvSpPr>
              <a:spLocks noChangeShapeType="1"/>
            </p:cNvSpPr>
            <p:nvPr/>
          </p:nvSpPr>
          <p:spPr bwMode="auto">
            <a:xfrm>
              <a:off x="229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34"/>
          <p:cNvGrpSpPr>
            <a:grpSpLocks/>
          </p:cNvGrpSpPr>
          <p:nvPr/>
        </p:nvGrpSpPr>
        <p:grpSpPr bwMode="auto">
          <a:xfrm>
            <a:off x="4932363" y="3429000"/>
            <a:ext cx="3313112" cy="863600"/>
            <a:chOff x="3107" y="2160"/>
            <a:chExt cx="2087" cy="544"/>
          </a:xfrm>
        </p:grpSpPr>
        <p:grpSp>
          <p:nvGrpSpPr>
            <p:cNvPr id="22552" name="Group 35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22561" name="Line 36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2" name="Line 37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3" name="Line 38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4" name="Line 39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53" name="Group 40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22558" name="Line 41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9" name="Line 42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0" name="Line 43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554" name="Group 44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22556" name="Line 45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57" name="Line 46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555" name="Line 47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2225" name="Text Box 49"/>
          <p:cNvSpPr txBox="1">
            <a:spLocks noChangeArrowheads="1"/>
          </p:cNvSpPr>
          <p:nvPr/>
        </p:nvSpPr>
        <p:spPr bwMode="auto">
          <a:xfrm>
            <a:off x="2596481" y="5484813"/>
            <a:ext cx="3881191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800" dirty="0">
                <a:solidFill>
                  <a:schemeClr val="tx1"/>
                </a:solidFill>
              </a:rPr>
              <a:t>Number of E </a:t>
            </a:r>
            <a:r>
              <a:rPr lang="en-GB" sz="2800" dirty="0" smtClean="0">
                <a:solidFill>
                  <a:schemeClr val="tx1"/>
                </a:solidFill>
              </a:rPr>
              <a:t>paths: 10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2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Rectangle 12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6324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752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69850" y="3721100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1133475" y="37195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2212975" y="37195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3278188" y="37195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60" name="Oval 9"/>
          <p:cNvSpPr>
            <a:spLocks noChangeArrowheads="1"/>
          </p:cNvSpPr>
          <p:nvPr/>
        </p:nvSpPr>
        <p:spPr bwMode="auto">
          <a:xfrm>
            <a:off x="182563" y="2449513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61" name="Oval 10"/>
          <p:cNvSpPr>
            <a:spLocks noChangeArrowheads="1"/>
          </p:cNvSpPr>
          <p:nvPr/>
        </p:nvSpPr>
        <p:spPr bwMode="auto">
          <a:xfrm>
            <a:off x="1263650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62" name="Oval 11"/>
          <p:cNvSpPr>
            <a:spLocks noChangeArrowheads="1"/>
          </p:cNvSpPr>
          <p:nvPr/>
        </p:nvSpPr>
        <p:spPr bwMode="auto">
          <a:xfrm>
            <a:off x="2343150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63" name="Oval 12"/>
          <p:cNvSpPr>
            <a:spLocks noChangeArrowheads="1"/>
          </p:cNvSpPr>
          <p:nvPr/>
        </p:nvSpPr>
        <p:spPr bwMode="auto">
          <a:xfrm>
            <a:off x="3422650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64" name="Rectangle 13"/>
          <p:cNvSpPr>
            <a:spLocks noChangeArrowheads="1"/>
          </p:cNvSpPr>
          <p:nvPr/>
        </p:nvSpPr>
        <p:spPr bwMode="auto">
          <a:xfrm>
            <a:off x="4716463" y="3746500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65" name="Rectangle 14"/>
          <p:cNvSpPr>
            <a:spLocks noChangeArrowheads="1"/>
          </p:cNvSpPr>
          <p:nvPr/>
        </p:nvSpPr>
        <p:spPr bwMode="auto">
          <a:xfrm>
            <a:off x="5780088" y="37449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66" name="Rectangle 15"/>
          <p:cNvSpPr>
            <a:spLocks noChangeArrowheads="1"/>
          </p:cNvSpPr>
          <p:nvPr/>
        </p:nvSpPr>
        <p:spPr bwMode="auto">
          <a:xfrm>
            <a:off x="6859588" y="37449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67" name="Rectangle 16"/>
          <p:cNvSpPr>
            <a:spLocks noChangeArrowheads="1"/>
          </p:cNvSpPr>
          <p:nvPr/>
        </p:nvSpPr>
        <p:spPr bwMode="auto">
          <a:xfrm>
            <a:off x="7924800" y="37449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3568" name="Oval 17"/>
          <p:cNvSpPr>
            <a:spLocks noChangeArrowheads="1"/>
          </p:cNvSpPr>
          <p:nvPr/>
        </p:nvSpPr>
        <p:spPr bwMode="auto">
          <a:xfrm>
            <a:off x="4787900" y="2449513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69" name="Oval 18"/>
          <p:cNvSpPr>
            <a:spLocks noChangeArrowheads="1"/>
          </p:cNvSpPr>
          <p:nvPr/>
        </p:nvSpPr>
        <p:spPr bwMode="auto">
          <a:xfrm>
            <a:off x="5868988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70" name="Oval 19"/>
          <p:cNvSpPr>
            <a:spLocks noChangeArrowheads="1"/>
          </p:cNvSpPr>
          <p:nvPr/>
        </p:nvSpPr>
        <p:spPr bwMode="auto">
          <a:xfrm>
            <a:off x="6948488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3571" name="Oval 20"/>
          <p:cNvSpPr>
            <a:spLocks noChangeArrowheads="1"/>
          </p:cNvSpPr>
          <p:nvPr/>
        </p:nvSpPr>
        <p:spPr bwMode="auto">
          <a:xfrm>
            <a:off x="8027988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grpSp>
        <p:nvGrpSpPr>
          <p:cNvPr id="23572" name="Group 21"/>
          <p:cNvGrpSpPr>
            <a:grpSpLocks/>
          </p:cNvGrpSpPr>
          <p:nvPr/>
        </p:nvGrpSpPr>
        <p:grpSpPr bwMode="auto">
          <a:xfrm>
            <a:off x="395288" y="2867025"/>
            <a:ext cx="3024187" cy="863600"/>
            <a:chOff x="249" y="2160"/>
            <a:chExt cx="1905" cy="544"/>
          </a:xfrm>
        </p:grpSpPr>
        <p:sp>
          <p:nvSpPr>
            <p:cNvPr id="23672" name="Line 22"/>
            <p:cNvSpPr>
              <a:spLocks noChangeShapeType="1"/>
            </p:cNvSpPr>
            <p:nvPr/>
          </p:nvSpPr>
          <p:spPr bwMode="auto">
            <a:xfrm>
              <a:off x="249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3" name="Line 23"/>
            <p:cNvSpPr>
              <a:spLocks noChangeShapeType="1"/>
            </p:cNvSpPr>
            <p:nvPr/>
          </p:nvSpPr>
          <p:spPr bwMode="auto">
            <a:xfrm>
              <a:off x="249" y="2160"/>
              <a:ext cx="544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4" name="Line 24"/>
            <p:cNvSpPr>
              <a:spLocks noChangeShapeType="1"/>
            </p:cNvSpPr>
            <p:nvPr/>
          </p:nvSpPr>
          <p:spPr bwMode="auto">
            <a:xfrm>
              <a:off x="249" y="2160"/>
              <a:ext cx="122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5" name="Line 25"/>
            <p:cNvSpPr>
              <a:spLocks noChangeShapeType="1"/>
            </p:cNvSpPr>
            <p:nvPr/>
          </p:nvSpPr>
          <p:spPr bwMode="auto">
            <a:xfrm>
              <a:off x="249" y="2160"/>
              <a:ext cx="190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573" name="Group 26"/>
          <p:cNvGrpSpPr>
            <a:grpSpLocks/>
          </p:cNvGrpSpPr>
          <p:nvPr/>
        </p:nvGrpSpPr>
        <p:grpSpPr bwMode="auto">
          <a:xfrm>
            <a:off x="1476375" y="2867025"/>
            <a:ext cx="2159000" cy="863600"/>
            <a:chOff x="930" y="2160"/>
            <a:chExt cx="1360" cy="544"/>
          </a:xfrm>
        </p:grpSpPr>
        <p:sp>
          <p:nvSpPr>
            <p:cNvPr id="23669" name="Line 27"/>
            <p:cNvSpPr>
              <a:spLocks noChangeShapeType="1"/>
            </p:cNvSpPr>
            <p:nvPr/>
          </p:nvSpPr>
          <p:spPr bwMode="auto">
            <a:xfrm>
              <a:off x="93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0" name="Line 28"/>
            <p:cNvSpPr>
              <a:spLocks noChangeShapeType="1"/>
            </p:cNvSpPr>
            <p:nvPr/>
          </p:nvSpPr>
          <p:spPr bwMode="auto">
            <a:xfrm>
              <a:off x="930" y="2160"/>
              <a:ext cx="63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71" name="Line 29"/>
            <p:cNvSpPr>
              <a:spLocks noChangeShapeType="1"/>
            </p:cNvSpPr>
            <p:nvPr/>
          </p:nvSpPr>
          <p:spPr bwMode="auto">
            <a:xfrm>
              <a:off x="930" y="2160"/>
              <a:ext cx="136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574" name="Group 30"/>
          <p:cNvGrpSpPr>
            <a:grpSpLocks/>
          </p:cNvGrpSpPr>
          <p:nvPr/>
        </p:nvGrpSpPr>
        <p:grpSpPr bwMode="auto">
          <a:xfrm>
            <a:off x="2555875" y="2867025"/>
            <a:ext cx="1152525" cy="863600"/>
            <a:chOff x="1610" y="2160"/>
            <a:chExt cx="726" cy="544"/>
          </a:xfrm>
        </p:grpSpPr>
        <p:sp>
          <p:nvSpPr>
            <p:cNvPr id="23667" name="Line 31"/>
            <p:cNvSpPr>
              <a:spLocks noChangeShapeType="1"/>
            </p:cNvSpPr>
            <p:nvPr/>
          </p:nvSpPr>
          <p:spPr bwMode="auto">
            <a:xfrm>
              <a:off x="161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68" name="Line 32"/>
            <p:cNvSpPr>
              <a:spLocks noChangeShapeType="1"/>
            </p:cNvSpPr>
            <p:nvPr/>
          </p:nvSpPr>
          <p:spPr bwMode="auto">
            <a:xfrm>
              <a:off x="1610" y="2160"/>
              <a:ext cx="726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5" name="Line 33"/>
          <p:cNvSpPr>
            <a:spLocks noChangeShapeType="1"/>
          </p:cNvSpPr>
          <p:nvPr/>
        </p:nvSpPr>
        <p:spPr bwMode="auto">
          <a:xfrm>
            <a:off x="3635375" y="2867025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3576" name="Group 34"/>
          <p:cNvGrpSpPr>
            <a:grpSpLocks/>
          </p:cNvGrpSpPr>
          <p:nvPr/>
        </p:nvGrpSpPr>
        <p:grpSpPr bwMode="auto">
          <a:xfrm>
            <a:off x="4932363" y="2867025"/>
            <a:ext cx="3313112" cy="863600"/>
            <a:chOff x="3107" y="2160"/>
            <a:chExt cx="2087" cy="544"/>
          </a:xfrm>
        </p:grpSpPr>
        <p:grpSp>
          <p:nvGrpSpPr>
            <p:cNvPr id="23654" name="Group 35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23663" name="Line 36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4" name="Line 37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5" name="Line 38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6" name="Line 39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55" name="Group 40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23660" name="Line 41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1" name="Line 42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62" name="Line 43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56" name="Group 44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23658" name="Line 45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59" name="Line 46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657" name="Line 47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77" name="Oval 49"/>
          <p:cNvSpPr>
            <a:spLocks noChangeArrowheads="1"/>
          </p:cNvSpPr>
          <p:nvPr/>
        </p:nvSpPr>
        <p:spPr bwMode="auto">
          <a:xfrm>
            <a:off x="323850" y="5186363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78" name="Oval 50"/>
          <p:cNvSpPr>
            <a:spLocks noChangeArrowheads="1"/>
          </p:cNvSpPr>
          <p:nvPr/>
        </p:nvSpPr>
        <p:spPr bwMode="auto">
          <a:xfrm>
            <a:off x="1404938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79" name="Oval 51"/>
          <p:cNvSpPr>
            <a:spLocks noChangeArrowheads="1"/>
          </p:cNvSpPr>
          <p:nvPr/>
        </p:nvSpPr>
        <p:spPr bwMode="auto">
          <a:xfrm>
            <a:off x="2484438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80" name="Oval 52"/>
          <p:cNvSpPr>
            <a:spLocks noChangeArrowheads="1"/>
          </p:cNvSpPr>
          <p:nvPr/>
        </p:nvSpPr>
        <p:spPr bwMode="auto">
          <a:xfrm>
            <a:off x="3563938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81" name="Oval 53"/>
          <p:cNvSpPr>
            <a:spLocks noChangeArrowheads="1"/>
          </p:cNvSpPr>
          <p:nvPr/>
        </p:nvSpPr>
        <p:spPr bwMode="auto">
          <a:xfrm>
            <a:off x="4929188" y="5186363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82" name="Oval 54"/>
          <p:cNvSpPr>
            <a:spLocks noChangeArrowheads="1"/>
          </p:cNvSpPr>
          <p:nvPr/>
        </p:nvSpPr>
        <p:spPr bwMode="auto">
          <a:xfrm>
            <a:off x="6010275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83" name="Oval 55"/>
          <p:cNvSpPr>
            <a:spLocks noChangeArrowheads="1"/>
          </p:cNvSpPr>
          <p:nvPr/>
        </p:nvSpPr>
        <p:spPr bwMode="auto">
          <a:xfrm>
            <a:off x="7089775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3584" name="Oval 56"/>
          <p:cNvSpPr>
            <a:spLocks noChangeArrowheads="1"/>
          </p:cNvSpPr>
          <p:nvPr/>
        </p:nvSpPr>
        <p:spPr bwMode="auto">
          <a:xfrm>
            <a:off x="8169275" y="51720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grpSp>
        <p:nvGrpSpPr>
          <p:cNvPr id="23585" name="Group 57"/>
          <p:cNvGrpSpPr>
            <a:grpSpLocks/>
          </p:cNvGrpSpPr>
          <p:nvPr/>
        </p:nvGrpSpPr>
        <p:grpSpPr bwMode="auto">
          <a:xfrm>
            <a:off x="539750" y="4162425"/>
            <a:ext cx="3240088" cy="1009650"/>
            <a:chOff x="340" y="2976"/>
            <a:chExt cx="2041" cy="636"/>
          </a:xfrm>
        </p:grpSpPr>
        <p:sp>
          <p:nvSpPr>
            <p:cNvPr id="23644" name="Line 58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5" name="Line 59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6" name="Line 60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7" name="Line 61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8" name="Line 62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9" name="Line 63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0" name="Line 64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1" name="Line 65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2" name="Line 66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53" name="Line 67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586" name="Group 68"/>
          <p:cNvGrpSpPr>
            <a:grpSpLocks/>
          </p:cNvGrpSpPr>
          <p:nvPr/>
        </p:nvGrpSpPr>
        <p:grpSpPr bwMode="auto">
          <a:xfrm>
            <a:off x="5148263" y="4162425"/>
            <a:ext cx="3240087" cy="1009650"/>
            <a:chOff x="340" y="2976"/>
            <a:chExt cx="2041" cy="636"/>
          </a:xfrm>
        </p:grpSpPr>
        <p:sp>
          <p:nvSpPr>
            <p:cNvPr id="23634" name="Line 69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5" name="Line 70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6" name="Line 71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7" name="Line 72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8" name="Line 73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39" name="Line 74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0" name="Line 75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1" name="Line 76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2" name="Line 77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43" name="Line 78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87" name="Oval 79"/>
          <p:cNvSpPr>
            <a:spLocks noChangeArrowheads="1"/>
          </p:cNvSpPr>
          <p:nvPr/>
        </p:nvSpPr>
        <p:spPr bwMode="auto">
          <a:xfrm>
            <a:off x="684213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88" name="Oval 80"/>
          <p:cNvSpPr>
            <a:spLocks noChangeArrowheads="1"/>
          </p:cNvSpPr>
          <p:nvPr/>
        </p:nvSpPr>
        <p:spPr bwMode="auto">
          <a:xfrm>
            <a:off x="1765300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89" name="Oval 81"/>
          <p:cNvSpPr>
            <a:spLocks noChangeArrowheads="1"/>
          </p:cNvSpPr>
          <p:nvPr/>
        </p:nvSpPr>
        <p:spPr bwMode="auto">
          <a:xfrm>
            <a:off x="2844800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90" name="Oval 82"/>
          <p:cNvSpPr>
            <a:spLocks noChangeArrowheads="1"/>
          </p:cNvSpPr>
          <p:nvPr/>
        </p:nvSpPr>
        <p:spPr bwMode="auto">
          <a:xfrm>
            <a:off x="3924300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91" name="Oval 83"/>
          <p:cNvSpPr>
            <a:spLocks noChangeArrowheads="1"/>
          </p:cNvSpPr>
          <p:nvPr/>
        </p:nvSpPr>
        <p:spPr bwMode="auto">
          <a:xfrm>
            <a:off x="5289550" y="2435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92" name="Oval 84"/>
          <p:cNvSpPr>
            <a:spLocks noChangeArrowheads="1"/>
          </p:cNvSpPr>
          <p:nvPr/>
        </p:nvSpPr>
        <p:spPr bwMode="auto">
          <a:xfrm>
            <a:off x="6370638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93" name="Oval 85"/>
          <p:cNvSpPr>
            <a:spLocks noChangeArrowheads="1"/>
          </p:cNvSpPr>
          <p:nvPr/>
        </p:nvSpPr>
        <p:spPr bwMode="auto">
          <a:xfrm>
            <a:off x="7450138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23594" name="Oval 86"/>
          <p:cNvSpPr>
            <a:spLocks noChangeArrowheads="1"/>
          </p:cNvSpPr>
          <p:nvPr/>
        </p:nvSpPr>
        <p:spPr bwMode="auto">
          <a:xfrm>
            <a:off x="8529638" y="2420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grpSp>
        <p:nvGrpSpPr>
          <p:cNvPr id="23595" name="Group 87"/>
          <p:cNvGrpSpPr>
            <a:grpSpLocks/>
          </p:cNvGrpSpPr>
          <p:nvPr/>
        </p:nvGrpSpPr>
        <p:grpSpPr bwMode="auto">
          <a:xfrm>
            <a:off x="896938" y="2852738"/>
            <a:ext cx="3313112" cy="863600"/>
            <a:chOff x="249" y="2160"/>
            <a:chExt cx="2087" cy="544"/>
          </a:xfrm>
        </p:grpSpPr>
        <p:grpSp>
          <p:nvGrpSpPr>
            <p:cNvPr id="23621" name="Group 88"/>
            <p:cNvGrpSpPr>
              <a:grpSpLocks/>
            </p:cNvGrpSpPr>
            <p:nvPr/>
          </p:nvGrpSpPr>
          <p:grpSpPr bwMode="auto">
            <a:xfrm>
              <a:off x="249" y="2160"/>
              <a:ext cx="1905" cy="544"/>
              <a:chOff x="249" y="2160"/>
              <a:chExt cx="1905" cy="544"/>
            </a:xfrm>
          </p:grpSpPr>
          <p:sp>
            <p:nvSpPr>
              <p:cNvPr id="23630" name="Line 89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1" name="Line 90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2" name="Line 91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33" name="Line 92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22" name="Group 93"/>
            <p:cNvGrpSpPr>
              <a:grpSpLocks/>
            </p:cNvGrpSpPr>
            <p:nvPr/>
          </p:nvGrpSpPr>
          <p:grpSpPr bwMode="auto">
            <a:xfrm>
              <a:off x="930" y="2160"/>
              <a:ext cx="1360" cy="544"/>
              <a:chOff x="930" y="2160"/>
              <a:chExt cx="1360" cy="544"/>
            </a:xfrm>
          </p:grpSpPr>
          <p:sp>
            <p:nvSpPr>
              <p:cNvPr id="23627" name="Line 94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8" name="Line 95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9" name="Line 96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23" name="Group 97"/>
            <p:cNvGrpSpPr>
              <a:grpSpLocks/>
            </p:cNvGrpSpPr>
            <p:nvPr/>
          </p:nvGrpSpPr>
          <p:grpSpPr bwMode="auto">
            <a:xfrm>
              <a:off x="1610" y="2160"/>
              <a:ext cx="726" cy="544"/>
              <a:chOff x="1610" y="2160"/>
              <a:chExt cx="726" cy="544"/>
            </a:xfrm>
          </p:grpSpPr>
          <p:sp>
            <p:nvSpPr>
              <p:cNvPr id="23625" name="Line 98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6" name="Line 99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624" name="Line 100"/>
            <p:cNvSpPr>
              <a:spLocks noChangeShapeType="1"/>
            </p:cNvSpPr>
            <p:nvPr/>
          </p:nvSpPr>
          <p:spPr bwMode="auto">
            <a:xfrm>
              <a:off x="229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596" name="Group 101"/>
          <p:cNvGrpSpPr>
            <a:grpSpLocks/>
          </p:cNvGrpSpPr>
          <p:nvPr/>
        </p:nvGrpSpPr>
        <p:grpSpPr bwMode="auto">
          <a:xfrm>
            <a:off x="5434013" y="2852738"/>
            <a:ext cx="3313112" cy="863600"/>
            <a:chOff x="3107" y="2160"/>
            <a:chExt cx="2087" cy="544"/>
          </a:xfrm>
        </p:grpSpPr>
        <p:grpSp>
          <p:nvGrpSpPr>
            <p:cNvPr id="23608" name="Group 102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23617" name="Line 103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8" name="Line 104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9" name="Line 105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20" name="Line 106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09" name="Group 107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23614" name="Line 108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5" name="Line 109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6" name="Line 110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610" name="Group 111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23612" name="Line 112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3" name="Line 113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611" name="Line 114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23597" name="AutoShape 115"/>
          <p:cNvCxnSpPr>
            <a:cxnSpLocks noChangeShapeType="1"/>
            <a:stCxn id="23560" idx="0"/>
            <a:endCxn id="23568" idx="0"/>
          </p:cNvCxnSpPr>
          <p:nvPr/>
        </p:nvCxnSpPr>
        <p:spPr bwMode="auto">
          <a:xfrm rot="5400000" flipV="1">
            <a:off x="2698750" y="133350"/>
            <a:ext cx="1588" cy="4605338"/>
          </a:xfrm>
          <a:prstGeom prst="curvedConnector3">
            <a:avLst>
              <a:gd name="adj1" fmla="val -332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598" name="AutoShape 116"/>
          <p:cNvCxnSpPr>
            <a:cxnSpLocks noChangeShapeType="1"/>
            <a:stCxn id="23561" idx="0"/>
            <a:endCxn id="23569" idx="0"/>
          </p:cNvCxnSpPr>
          <p:nvPr/>
        </p:nvCxnSpPr>
        <p:spPr bwMode="auto">
          <a:xfrm rot="5400000" flipV="1">
            <a:off x="3779838" y="119063"/>
            <a:ext cx="1587" cy="4605337"/>
          </a:xfrm>
          <a:prstGeom prst="curvedConnector3">
            <a:avLst>
              <a:gd name="adj1" fmla="val -324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599" name="AutoShape 117"/>
          <p:cNvCxnSpPr>
            <a:cxnSpLocks noChangeShapeType="1"/>
            <a:stCxn id="23562" idx="0"/>
            <a:endCxn id="23570" idx="0"/>
          </p:cNvCxnSpPr>
          <p:nvPr/>
        </p:nvCxnSpPr>
        <p:spPr bwMode="auto">
          <a:xfrm rot="5400000" flipV="1">
            <a:off x="4859338" y="119063"/>
            <a:ext cx="1587" cy="4605337"/>
          </a:xfrm>
          <a:prstGeom prst="curvedConnector3">
            <a:avLst>
              <a:gd name="adj1" fmla="val -323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600" name="AutoShape 118"/>
          <p:cNvCxnSpPr>
            <a:cxnSpLocks noChangeShapeType="1"/>
            <a:stCxn id="23563" idx="0"/>
            <a:endCxn id="23571" idx="0"/>
          </p:cNvCxnSpPr>
          <p:nvPr/>
        </p:nvCxnSpPr>
        <p:spPr bwMode="auto">
          <a:xfrm rot="5400000" flipV="1">
            <a:off x="5938838" y="119063"/>
            <a:ext cx="1587" cy="4605337"/>
          </a:xfrm>
          <a:prstGeom prst="curvedConnector3">
            <a:avLst>
              <a:gd name="adj1" fmla="val -322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3601" name="Text Box 119"/>
          <p:cNvSpPr txBox="1">
            <a:spLocks noChangeArrowheads="1"/>
          </p:cNvSpPr>
          <p:nvPr/>
        </p:nvSpPr>
        <p:spPr bwMode="auto">
          <a:xfrm>
            <a:off x="3500438" y="1427163"/>
            <a:ext cx="242887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0000"/>
                </a:solidFill>
              </a:rPr>
              <a:t>r</a:t>
            </a:r>
            <a:r>
              <a:rPr lang="en-GB" sz="2200" b="1" baseline="-25000">
                <a:solidFill>
                  <a:srgbClr val="FF0000"/>
                </a:solidFill>
              </a:rPr>
              <a:t>MZ </a:t>
            </a:r>
            <a:r>
              <a:rPr lang="en-GB" sz="2200" b="1">
                <a:solidFill>
                  <a:srgbClr val="FF0000"/>
                </a:solidFill>
              </a:rPr>
              <a:t>= 1;r</a:t>
            </a:r>
            <a:r>
              <a:rPr lang="en-GB" sz="2200" b="1" baseline="-25000">
                <a:solidFill>
                  <a:srgbClr val="FF0000"/>
                </a:solidFill>
              </a:rPr>
              <a:t>DZ</a:t>
            </a:r>
            <a:r>
              <a:rPr lang="en-GB" sz="2200" b="1">
                <a:solidFill>
                  <a:srgbClr val="FF0000"/>
                </a:solidFill>
              </a:rPr>
              <a:t> = 0.5</a:t>
            </a:r>
          </a:p>
        </p:txBody>
      </p:sp>
      <p:cxnSp>
        <p:nvCxnSpPr>
          <p:cNvPr id="23602" name="AutoShape 120"/>
          <p:cNvCxnSpPr>
            <a:cxnSpLocks noChangeShapeType="1"/>
            <a:stCxn id="23577" idx="4"/>
            <a:endCxn id="23581" idx="4"/>
          </p:cNvCxnSpPr>
          <p:nvPr/>
        </p:nvCxnSpPr>
        <p:spPr bwMode="auto">
          <a:xfrm rot="16200000" flipH="1">
            <a:off x="2840038" y="3316288"/>
            <a:ext cx="1587" cy="4605337"/>
          </a:xfrm>
          <a:prstGeom prst="curvedConnector3">
            <a:avLst>
              <a:gd name="adj1" fmla="val 3770001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603" name="AutoShape 121"/>
          <p:cNvCxnSpPr>
            <a:cxnSpLocks noChangeShapeType="1"/>
            <a:stCxn id="23578" idx="4"/>
            <a:endCxn id="23582" idx="3"/>
          </p:cNvCxnSpPr>
          <p:nvPr/>
        </p:nvCxnSpPr>
        <p:spPr bwMode="auto">
          <a:xfrm rot="5400000" flipH="1" flipV="1">
            <a:off x="3815557" y="3345656"/>
            <a:ext cx="61912" cy="4454525"/>
          </a:xfrm>
          <a:prstGeom prst="curvedConnector3">
            <a:avLst>
              <a:gd name="adj1" fmla="val -80769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604" name="AutoShape 122"/>
          <p:cNvCxnSpPr>
            <a:cxnSpLocks noChangeShapeType="1"/>
            <a:stCxn id="23579" idx="4"/>
            <a:endCxn id="23583" idx="4"/>
          </p:cNvCxnSpPr>
          <p:nvPr/>
        </p:nvCxnSpPr>
        <p:spPr bwMode="auto">
          <a:xfrm rot="16200000" flipH="1">
            <a:off x="5000625" y="3302000"/>
            <a:ext cx="1588" cy="4605338"/>
          </a:xfrm>
          <a:prstGeom prst="curvedConnector3">
            <a:avLst>
              <a:gd name="adj1" fmla="val 3420001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3605" name="AutoShape 123"/>
          <p:cNvCxnSpPr>
            <a:cxnSpLocks noChangeShapeType="1"/>
            <a:stCxn id="23580" idx="4"/>
            <a:endCxn id="23584" idx="4"/>
          </p:cNvCxnSpPr>
          <p:nvPr/>
        </p:nvCxnSpPr>
        <p:spPr bwMode="auto">
          <a:xfrm rot="16200000" flipH="1">
            <a:off x="6080125" y="3302000"/>
            <a:ext cx="1588" cy="4605338"/>
          </a:xfrm>
          <a:prstGeom prst="curvedConnector3">
            <a:avLst>
              <a:gd name="adj1" fmla="val 29900009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3606" name="Text Box 124"/>
          <p:cNvSpPr txBox="1">
            <a:spLocks noChangeArrowheads="1"/>
          </p:cNvSpPr>
          <p:nvPr/>
        </p:nvSpPr>
        <p:spPr bwMode="auto">
          <a:xfrm>
            <a:off x="3819525" y="6165304"/>
            <a:ext cx="14001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 dirty="0" err="1">
                <a:solidFill>
                  <a:srgbClr val="3366FF"/>
                </a:solidFill>
              </a:rPr>
              <a:t>r</a:t>
            </a:r>
            <a:r>
              <a:rPr lang="en-GB" sz="2200" b="1" baseline="-25000" dirty="0" err="1">
                <a:solidFill>
                  <a:srgbClr val="3366FF"/>
                </a:solidFill>
              </a:rPr>
              <a:t>MZ</a:t>
            </a:r>
            <a:r>
              <a:rPr lang="en-GB" sz="2200" b="1" baseline="-25000" dirty="0">
                <a:solidFill>
                  <a:srgbClr val="3366FF"/>
                </a:solidFill>
              </a:rPr>
              <a:t>/DZ </a:t>
            </a:r>
            <a:r>
              <a:rPr lang="en-GB" sz="2200" b="1" dirty="0">
                <a:solidFill>
                  <a:srgbClr val="3366FF"/>
                </a:solidFill>
              </a:rPr>
              <a:t>= 1 </a:t>
            </a:r>
          </a:p>
        </p:txBody>
      </p:sp>
      <p:sp>
        <p:nvSpPr>
          <p:cNvPr id="23607" name="Rectangle 125"/>
          <p:cNvSpPr>
            <a:spLocks noChangeArrowheads="1"/>
          </p:cNvSpPr>
          <p:nvPr/>
        </p:nvSpPr>
        <p:spPr bwMode="auto">
          <a:xfrm>
            <a:off x="457200" y="44450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b="1" dirty="0" err="1">
                <a:solidFill>
                  <a:schemeClr val="accent1">
                    <a:lumMod val="50000"/>
                  </a:schemeClr>
                </a:solidFill>
              </a:rPr>
              <a:t>Cholesky</a:t>
            </a:r>
            <a:r>
              <a:rPr lang="en-GB" sz="4000" b="1" dirty="0">
                <a:solidFill>
                  <a:schemeClr val="accent1">
                    <a:lumMod val="50000"/>
                  </a:schemeClr>
                </a:solidFill>
              </a:rPr>
              <a:t> Decomposition</a:t>
            </a:r>
            <a:endParaRPr lang="en-US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4607" name="Rectangle 63"/>
          <p:cNvSpPr>
            <a:spLocks noChangeArrowheads="1"/>
          </p:cNvSpPr>
          <p:nvPr/>
        </p:nvSpPr>
        <p:spPr bwMode="auto">
          <a:xfrm>
            <a:off x="368756" y="92076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dirty="0">
                <a:solidFill>
                  <a:schemeClr val="accent1">
                    <a:lumMod val="50000"/>
                  </a:schemeClr>
                </a:solidFill>
              </a:rPr>
              <a:t>Correlated factors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solution: A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958247" y="1340768"/>
            <a:ext cx="7289363" cy="3960440"/>
            <a:chOff x="958247" y="980728"/>
            <a:chExt cx="7289363" cy="3960440"/>
          </a:xfrm>
        </p:grpSpPr>
        <p:grpSp>
          <p:nvGrpSpPr>
            <p:cNvPr id="3" name="Group 2"/>
            <p:cNvGrpSpPr/>
            <p:nvPr/>
          </p:nvGrpSpPr>
          <p:grpSpPr>
            <a:xfrm>
              <a:off x="958247" y="2653581"/>
              <a:ext cx="7289363" cy="2287587"/>
              <a:chOff x="958247" y="2653581"/>
              <a:chExt cx="7289363" cy="2287587"/>
            </a:xfrm>
          </p:grpSpPr>
          <p:sp>
            <p:nvSpPr>
              <p:cNvPr id="24578" name="Rectangle 4"/>
              <p:cNvSpPr>
                <a:spLocks noChangeArrowheads="1"/>
              </p:cNvSpPr>
              <p:nvPr/>
            </p:nvSpPr>
            <p:spPr bwMode="auto">
              <a:xfrm>
                <a:off x="1321224" y="4341145"/>
                <a:ext cx="1370344" cy="6000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Mum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579" name="Rectangle 5"/>
              <p:cNvSpPr>
                <a:spLocks noChangeArrowheads="1"/>
              </p:cNvSpPr>
              <p:nvPr/>
            </p:nvSpPr>
            <p:spPr bwMode="auto">
              <a:xfrm>
                <a:off x="3113212" y="4339061"/>
                <a:ext cx="1370344" cy="6000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Teacher</a:t>
                </a:r>
              </a:p>
            </p:txBody>
          </p:sp>
          <p:sp>
            <p:nvSpPr>
              <p:cNvPr id="24580" name="Rectangle 6"/>
              <p:cNvSpPr>
                <a:spLocks noChangeArrowheads="1"/>
              </p:cNvSpPr>
              <p:nvPr/>
            </p:nvSpPr>
            <p:spPr bwMode="auto">
              <a:xfrm>
                <a:off x="5004024" y="4339061"/>
                <a:ext cx="1370344" cy="6000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Examiner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581" name="Rectangle 7"/>
              <p:cNvSpPr>
                <a:spLocks noChangeArrowheads="1"/>
              </p:cNvSpPr>
              <p:nvPr/>
            </p:nvSpPr>
            <p:spPr bwMode="auto">
              <a:xfrm>
                <a:off x="6776247" y="4339061"/>
                <a:ext cx="1370344" cy="60002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 Child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4582" name="Oval 8"/>
              <p:cNvSpPr>
                <a:spLocks noChangeArrowheads="1"/>
              </p:cNvSpPr>
              <p:nvPr/>
            </p:nvSpPr>
            <p:spPr bwMode="auto">
              <a:xfrm>
                <a:off x="1272911" y="2691083"/>
                <a:ext cx="592937" cy="54793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24583" name="Oval 9"/>
              <p:cNvSpPr>
                <a:spLocks noChangeArrowheads="1"/>
              </p:cNvSpPr>
              <p:nvPr/>
            </p:nvSpPr>
            <p:spPr bwMode="auto">
              <a:xfrm>
                <a:off x="1775810" y="3068180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C</a:t>
                </a:r>
              </a:p>
            </p:txBody>
          </p:sp>
          <p:sp>
            <p:nvSpPr>
              <p:cNvPr id="24584" name="Oval 10"/>
              <p:cNvSpPr>
                <a:spLocks noChangeArrowheads="1"/>
              </p:cNvSpPr>
              <p:nvPr/>
            </p:nvSpPr>
            <p:spPr bwMode="auto">
              <a:xfrm>
                <a:off x="2269924" y="2691083"/>
                <a:ext cx="592937" cy="54793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4585" name="Line 11"/>
              <p:cNvSpPr>
                <a:spLocks noChangeShapeType="1"/>
              </p:cNvSpPr>
              <p:nvPr/>
            </p:nvSpPr>
            <p:spPr bwMode="auto">
              <a:xfrm>
                <a:off x="1472753" y="3239020"/>
                <a:ext cx="399684" cy="1133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86" name="Line 12"/>
              <p:cNvSpPr>
                <a:spLocks noChangeShapeType="1"/>
              </p:cNvSpPr>
              <p:nvPr/>
            </p:nvSpPr>
            <p:spPr bwMode="auto">
              <a:xfrm>
                <a:off x="2070083" y="3616118"/>
                <a:ext cx="0" cy="756278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87" name="Line 13"/>
              <p:cNvSpPr>
                <a:spLocks noChangeShapeType="1"/>
              </p:cNvSpPr>
              <p:nvPr/>
            </p:nvSpPr>
            <p:spPr bwMode="auto">
              <a:xfrm flipH="1">
                <a:off x="2269924" y="3239020"/>
                <a:ext cx="298665" cy="1133376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88" name="Oval 14"/>
              <p:cNvSpPr>
                <a:spLocks noChangeArrowheads="1"/>
              </p:cNvSpPr>
              <p:nvPr/>
            </p:nvSpPr>
            <p:spPr bwMode="auto">
              <a:xfrm>
                <a:off x="3071488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24589" name="Oval 15"/>
              <p:cNvSpPr>
                <a:spLocks noChangeArrowheads="1"/>
              </p:cNvSpPr>
              <p:nvPr/>
            </p:nvSpPr>
            <p:spPr bwMode="auto">
              <a:xfrm>
                <a:off x="3574386" y="3049430"/>
                <a:ext cx="592937" cy="54793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C</a:t>
                </a:r>
              </a:p>
            </p:txBody>
          </p:sp>
          <p:sp>
            <p:nvSpPr>
              <p:cNvPr id="24590" name="Oval 16"/>
              <p:cNvSpPr>
                <a:spLocks noChangeArrowheads="1"/>
              </p:cNvSpPr>
              <p:nvPr/>
            </p:nvSpPr>
            <p:spPr bwMode="auto">
              <a:xfrm>
                <a:off x="4068501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4591" name="Line 17"/>
              <p:cNvSpPr>
                <a:spLocks noChangeShapeType="1"/>
              </p:cNvSpPr>
              <p:nvPr/>
            </p:nvSpPr>
            <p:spPr bwMode="auto">
              <a:xfrm>
                <a:off x="3271329" y="3220270"/>
                <a:ext cx="399684" cy="1133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2" name="Line 18"/>
              <p:cNvSpPr>
                <a:spLocks noChangeShapeType="1"/>
              </p:cNvSpPr>
              <p:nvPr/>
            </p:nvSpPr>
            <p:spPr bwMode="auto">
              <a:xfrm>
                <a:off x="3868658" y="3597367"/>
                <a:ext cx="0" cy="756279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3" name="Line 19"/>
              <p:cNvSpPr>
                <a:spLocks noChangeShapeType="1"/>
              </p:cNvSpPr>
              <p:nvPr/>
            </p:nvSpPr>
            <p:spPr bwMode="auto">
              <a:xfrm flipH="1">
                <a:off x="4068501" y="3220270"/>
                <a:ext cx="298665" cy="1133376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4" name="Oval 20"/>
              <p:cNvSpPr>
                <a:spLocks noChangeArrowheads="1"/>
              </p:cNvSpPr>
              <p:nvPr/>
            </p:nvSpPr>
            <p:spPr bwMode="auto">
              <a:xfrm>
                <a:off x="4896416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24595" name="Oval 21"/>
              <p:cNvSpPr>
                <a:spLocks noChangeArrowheads="1"/>
              </p:cNvSpPr>
              <p:nvPr/>
            </p:nvSpPr>
            <p:spPr bwMode="auto">
              <a:xfrm>
                <a:off x="5399316" y="3049430"/>
                <a:ext cx="592937" cy="54793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C</a:t>
                </a:r>
              </a:p>
            </p:txBody>
          </p:sp>
          <p:sp>
            <p:nvSpPr>
              <p:cNvPr id="24596" name="Oval 22"/>
              <p:cNvSpPr>
                <a:spLocks noChangeArrowheads="1"/>
              </p:cNvSpPr>
              <p:nvPr/>
            </p:nvSpPr>
            <p:spPr bwMode="auto">
              <a:xfrm>
                <a:off x="5893429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4597" name="Line 23"/>
              <p:cNvSpPr>
                <a:spLocks noChangeShapeType="1"/>
              </p:cNvSpPr>
              <p:nvPr/>
            </p:nvSpPr>
            <p:spPr bwMode="auto">
              <a:xfrm>
                <a:off x="5096259" y="3220270"/>
                <a:ext cx="399684" cy="1133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8" name="Line 24"/>
              <p:cNvSpPr>
                <a:spLocks noChangeShapeType="1"/>
              </p:cNvSpPr>
              <p:nvPr/>
            </p:nvSpPr>
            <p:spPr bwMode="auto">
              <a:xfrm>
                <a:off x="5693588" y="3597367"/>
                <a:ext cx="0" cy="756279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599" name="Line 25"/>
              <p:cNvSpPr>
                <a:spLocks noChangeShapeType="1"/>
              </p:cNvSpPr>
              <p:nvPr/>
            </p:nvSpPr>
            <p:spPr bwMode="auto">
              <a:xfrm flipH="1">
                <a:off x="5893429" y="3220270"/>
                <a:ext cx="298665" cy="1133376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00" name="Oval 26"/>
              <p:cNvSpPr>
                <a:spLocks noChangeArrowheads="1"/>
              </p:cNvSpPr>
              <p:nvPr/>
            </p:nvSpPr>
            <p:spPr bwMode="auto">
              <a:xfrm>
                <a:off x="6657660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24601" name="Oval 27"/>
              <p:cNvSpPr>
                <a:spLocks noChangeArrowheads="1"/>
              </p:cNvSpPr>
              <p:nvPr/>
            </p:nvSpPr>
            <p:spPr bwMode="auto">
              <a:xfrm>
                <a:off x="7160559" y="3049430"/>
                <a:ext cx="592937" cy="547937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C</a:t>
                </a:r>
              </a:p>
            </p:txBody>
          </p:sp>
          <p:sp>
            <p:nvSpPr>
              <p:cNvPr id="24602" name="Oval 28"/>
              <p:cNvSpPr>
                <a:spLocks noChangeArrowheads="1"/>
              </p:cNvSpPr>
              <p:nvPr/>
            </p:nvSpPr>
            <p:spPr bwMode="auto">
              <a:xfrm>
                <a:off x="7654673" y="2672332"/>
                <a:ext cx="592937" cy="54793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4603" name="Line 29"/>
              <p:cNvSpPr>
                <a:spLocks noChangeShapeType="1"/>
              </p:cNvSpPr>
              <p:nvPr/>
            </p:nvSpPr>
            <p:spPr bwMode="auto">
              <a:xfrm>
                <a:off x="6857502" y="3220270"/>
                <a:ext cx="399684" cy="11333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04" name="Line 30"/>
              <p:cNvSpPr>
                <a:spLocks noChangeShapeType="1"/>
              </p:cNvSpPr>
              <p:nvPr/>
            </p:nvSpPr>
            <p:spPr bwMode="auto">
              <a:xfrm>
                <a:off x="7454832" y="3597367"/>
                <a:ext cx="0" cy="756279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05" name="Line 31"/>
              <p:cNvSpPr>
                <a:spLocks noChangeShapeType="1"/>
              </p:cNvSpPr>
              <p:nvPr/>
            </p:nvSpPr>
            <p:spPr bwMode="auto">
              <a:xfrm flipH="1">
                <a:off x="7654673" y="3220270"/>
                <a:ext cx="298665" cy="1133376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cxnSp>
            <p:nvCxnSpPr>
              <p:cNvPr id="24608" name="AutoShape 64"/>
              <p:cNvCxnSpPr>
                <a:cxnSpLocks noChangeShapeType="1"/>
                <a:stCxn id="24582" idx="0"/>
                <a:endCxn id="24588" idx="0"/>
              </p:cNvCxnSpPr>
              <p:nvPr/>
            </p:nvCxnSpPr>
            <p:spPr bwMode="auto">
              <a:xfrm rot="16200000">
                <a:off x="2459292" y="1763669"/>
                <a:ext cx="18750" cy="1798576"/>
              </a:xfrm>
              <a:prstGeom prst="curvedConnector3">
                <a:avLst>
                  <a:gd name="adj1" fmla="val 1600000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4609" name="AutoShape 65"/>
              <p:cNvCxnSpPr>
                <a:cxnSpLocks noChangeShapeType="1"/>
                <a:stCxn id="24582" idx="0"/>
                <a:endCxn id="24594" idx="0"/>
              </p:cNvCxnSpPr>
              <p:nvPr/>
            </p:nvCxnSpPr>
            <p:spPr bwMode="auto">
              <a:xfrm rot="16200000">
                <a:off x="3371758" y="851204"/>
                <a:ext cx="18750" cy="3623506"/>
              </a:xfrm>
              <a:prstGeom prst="curvedConnector3">
                <a:avLst>
                  <a:gd name="adj1" fmla="val 4266667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4610" name="AutoShape 66"/>
              <p:cNvCxnSpPr>
                <a:cxnSpLocks noChangeShapeType="1"/>
                <a:stCxn id="24582" idx="0"/>
                <a:endCxn id="24600" idx="0"/>
              </p:cNvCxnSpPr>
              <p:nvPr/>
            </p:nvCxnSpPr>
            <p:spPr bwMode="auto">
              <a:xfrm rot="16200000">
                <a:off x="4252379" y="-29417"/>
                <a:ext cx="18750" cy="5384749"/>
              </a:xfrm>
              <a:prstGeom prst="curvedConnector3">
                <a:avLst>
                  <a:gd name="adj1" fmla="val 7000056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4613" name="AutoShape 72"/>
              <p:cNvCxnSpPr>
                <a:cxnSpLocks noChangeShapeType="1"/>
                <a:stCxn id="24588" idx="0"/>
                <a:endCxn id="24594" idx="0"/>
              </p:cNvCxnSpPr>
              <p:nvPr/>
            </p:nvCxnSpPr>
            <p:spPr bwMode="auto">
              <a:xfrm rot="5400000" flipV="1">
                <a:off x="4279379" y="1742158"/>
                <a:ext cx="2083" cy="1824930"/>
              </a:xfrm>
              <a:prstGeom prst="curvedConnector3">
                <a:avLst>
                  <a:gd name="adj1" fmla="val -13500005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4614" name="AutoShape 73"/>
              <p:cNvCxnSpPr>
                <a:cxnSpLocks noChangeShapeType="1"/>
                <a:stCxn id="24594" idx="0"/>
                <a:endCxn id="24600" idx="0"/>
              </p:cNvCxnSpPr>
              <p:nvPr/>
            </p:nvCxnSpPr>
            <p:spPr bwMode="auto">
              <a:xfrm rot="5400000" flipV="1">
                <a:off x="6072466" y="1774001"/>
                <a:ext cx="2083" cy="1761243"/>
              </a:xfrm>
              <a:prstGeom prst="curvedConnector3">
                <a:avLst>
                  <a:gd name="adj1" fmla="val -13500005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4615" name="AutoShape 75"/>
              <p:cNvCxnSpPr>
                <a:cxnSpLocks noChangeShapeType="1"/>
                <a:stCxn id="24588" idx="0"/>
                <a:endCxn id="24600" idx="0"/>
              </p:cNvCxnSpPr>
              <p:nvPr/>
            </p:nvCxnSpPr>
            <p:spPr bwMode="auto">
              <a:xfrm rot="5400000" flipV="1">
                <a:off x="5160000" y="861537"/>
                <a:ext cx="2083" cy="3586173"/>
              </a:xfrm>
              <a:prstGeom prst="curvedConnector3">
                <a:avLst>
                  <a:gd name="adj1" fmla="val -40800014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24619" name="Text Box 83"/>
              <p:cNvSpPr txBox="1">
                <a:spLocks noChangeArrowheads="1"/>
              </p:cNvSpPr>
              <p:nvPr/>
            </p:nvSpPr>
            <p:spPr bwMode="auto">
              <a:xfrm>
                <a:off x="958247" y="3632785"/>
                <a:ext cx="821058" cy="4616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sz="2400" b="1" dirty="0" smtClean="0">
                    <a:solidFill>
                      <a:schemeClr val="tx1"/>
                    </a:solidFill>
                    <a:sym typeface="Symbol" pitchFamily="18" charset="2"/>
                  </a:rPr>
                  <a:t>√a</a:t>
                </a:r>
                <a:r>
                  <a:rPr lang="en-US" sz="2400" b="1" baseline="30000" dirty="0" smtClean="0">
                    <a:solidFill>
                      <a:schemeClr val="tx1"/>
                    </a:solidFill>
                    <a:sym typeface="Symbol" pitchFamily="18" charset="2"/>
                  </a:rPr>
                  <a:t>2</a:t>
                </a:r>
                <a:r>
                  <a:rPr lang="en-US" sz="2400" b="1" baseline="-25000" dirty="0" smtClean="0">
                    <a:solidFill>
                      <a:schemeClr val="tx1"/>
                    </a:solidFill>
                    <a:sym typeface="Symbol" pitchFamily="18" charset="2"/>
                  </a:rPr>
                  <a:t>m</a:t>
                </a:r>
                <a:endParaRPr lang="en-US" sz="2400" b="1" baseline="30000" dirty="0">
                  <a:solidFill>
                    <a:schemeClr val="tx1"/>
                  </a:solidFill>
                  <a:sym typeface="Symbol" pitchFamily="18" charset="2"/>
                </a:endParaRPr>
              </a:p>
            </p:txBody>
          </p:sp>
          <p:sp>
            <p:nvSpPr>
              <p:cNvPr id="24620" name="Text Box 84"/>
              <p:cNvSpPr txBox="1">
                <a:spLocks noChangeArrowheads="1"/>
              </p:cNvSpPr>
              <p:nvPr/>
            </p:nvSpPr>
            <p:spPr bwMode="auto">
              <a:xfrm>
                <a:off x="2790068" y="3664036"/>
                <a:ext cx="763351" cy="4616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sz="2400" b="1" dirty="0" smtClean="0">
                    <a:solidFill>
                      <a:schemeClr val="tx1"/>
                    </a:solidFill>
                    <a:sym typeface="Symbol" pitchFamily="18" charset="2"/>
                  </a:rPr>
                  <a:t>√a</a:t>
                </a:r>
                <a:r>
                  <a:rPr lang="en-US" sz="2400" b="1" baseline="30000" dirty="0">
                    <a:solidFill>
                      <a:schemeClr val="tx1"/>
                    </a:solidFill>
                    <a:sym typeface="Symbol" pitchFamily="18" charset="2"/>
                  </a:rPr>
                  <a:t>2</a:t>
                </a:r>
                <a:r>
                  <a:rPr lang="en-US" sz="2400" b="1" baseline="-25000" dirty="0" smtClean="0">
                    <a:solidFill>
                      <a:schemeClr val="tx1"/>
                    </a:solidFill>
                    <a:sym typeface="Symbol" pitchFamily="18" charset="2"/>
                  </a:rPr>
                  <a:t>T</a:t>
                </a:r>
                <a:endParaRPr lang="en-US" sz="2400" b="1" baseline="30000" dirty="0">
                  <a:solidFill>
                    <a:schemeClr val="tx1"/>
                  </a:solidFill>
                  <a:sym typeface="Symbol" pitchFamily="18" charset="2"/>
                </a:endParaRPr>
              </a:p>
            </p:txBody>
          </p:sp>
          <p:sp>
            <p:nvSpPr>
              <p:cNvPr id="24621" name="Text Box 85"/>
              <p:cNvSpPr txBox="1">
                <a:spLocks noChangeArrowheads="1"/>
              </p:cNvSpPr>
              <p:nvPr/>
            </p:nvSpPr>
            <p:spPr bwMode="auto">
              <a:xfrm>
                <a:off x="4610483" y="3645286"/>
                <a:ext cx="774571" cy="4616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sz="2400" b="1" dirty="0" smtClean="0">
                    <a:solidFill>
                      <a:schemeClr val="tx1"/>
                    </a:solidFill>
                    <a:sym typeface="Symbol" pitchFamily="18" charset="2"/>
                  </a:rPr>
                  <a:t>√a</a:t>
                </a:r>
                <a:r>
                  <a:rPr lang="en-US" sz="2400" b="1" baseline="30000" dirty="0">
                    <a:solidFill>
                      <a:schemeClr val="tx1"/>
                    </a:solidFill>
                    <a:sym typeface="Symbol" pitchFamily="18" charset="2"/>
                  </a:rPr>
                  <a:t>2</a:t>
                </a:r>
                <a:r>
                  <a:rPr lang="en-US" sz="2400" b="1" baseline="-25000" dirty="0" smtClean="0">
                    <a:solidFill>
                      <a:schemeClr val="tx1"/>
                    </a:solidFill>
                    <a:sym typeface="Symbol" pitchFamily="18" charset="2"/>
                  </a:rPr>
                  <a:t>E</a:t>
                </a:r>
                <a:endParaRPr lang="en-US" sz="2400" b="1" baseline="30000" dirty="0">
                  <a:solidFill>
                    <a:schemeClr val="tx1"/>
                  </a:solidFill>
                  <a:sym typeface="Symbol" pitchFamily="18" charset="2"/>
                </a:endParaRPr>
              </a:p>
            </p:txBody>
          </p:sp>
          <p:sp>
            <p:nvSpPr>
              <p:cNvPr id="24622" name="Text Box 86"/>
              <p:cNvSpPr txBox="1">
                <a:spLocks noChangeArrowheads="1"/>
              </p:cNvSpPr>
              <p:nvPr/>
            </p:nvSpPr>
            <p:spPr bwMode="auto">
              <a:xfrm>
                <a:off x="6351615" y="3664036"/>
                <a:ext cx="785792" cy="46166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US" sz="2400" b="1" dirty="0" smtClean="0">
                    <a:solidFill>
                      <a:schemeClr val="tx1"/>
                    </a:solidFill>
                    <a:sym typeface="Symbol" pitchFamily="18" charset="2"/>
                  </a:rPr>
                  <a:t>√a</a:t>
                </a:r>
                <a:r>
                  <a:rPr lang="en-US" sz="2400" b="1" baseline="30000" dirty="0">
                    <a:solidFill>
                      <a:schemeClr val="tx1"/>
                    </a:solidFill>
                    <a:sym typeface="Symbol" pitchFamily="18" charset="2"/>
                  </a:rPr>
                  <a:t>2</a:t>
                </a:r>
                <a:r>
                  <a:rPr lang="en-US" sz="2400" b="1" baseline="-25000" dirty="0" smtClean="0">
                    <a:solidFill>
                      <a:schemeClr val="tx1"/>
                    </a:solidFill>
                    <a:sym typeface="Symbol" pitchFamily="18" charset="2"/>
                  </a:rPr>
                  <a:t>C</a:t>
                </a:r>
                <a:endParaRPr lang="en-US" sz="2400" b="1" baseline="30000" dirty="0">
                  <a:solidFill>
                    <a:schemeClr val="tx1"/>
                  </a:solidFill>
                  <a:sym typeface="Symbol" pitchFamily="18" charset="2"/>
                </a:endParaRPr>
              </a:p>
            </p:txBody>
          </p:sp>
        </p:grpSp>
        <p:sp>
          <p:nvSpPr>
            <p:cNvPr id="50" name="Text Box 83"/>
            <p:cNvSpPr txBox="1">
              <a:spLocks noChangeArrowheads="1"/>
            </p:cNvSpPr>
            <p:nvPr/>
          </p:nvSpPr>
          <p:spPr bwMode="auto">
            <a:xfrm>
              <a:off x="2211107" y="1988840"/>
              <a:ext cx="77457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-T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2" name="Text Box 83"/>
            <p:cNvSpPr txBox="1">
              <a:spLocks noChangeArrowheads="1"/>
            </p:cNvSpPr>
            <p:nvPr/>
          </p:nvSpPr>
          <p:spPr bwMode="auto">
            <a:xfrm>
              <a:off x="4031013" y="1988840"/>
              <a:ext cx="717249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-E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3" name="Text Box 83"/>
            <p:cNvSpPr txBox="1">
              <a:spLocks noChangeArrowheads="1"/>
            </p:cNvSpPr>
            <p:nvPr/>
          </p:nvSpPr>
          <p:spPr bwMode="auto">
            <a:xfrm>
              <a:off x="5591336" y="1916832"/>
              <a:ext cx="764954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4" name="Text Box 83"/>
            <p:cNvSpPr txBox="1">
              <a:spLocks noChangeArrowheads="1"/>
            </p:cNvSpPr>
            <p:nvPr/>
          </p:nvSpPr>
          <p:spPr bwMode="auto">
            <a:xfrm>
              <a:off x="4890300" y="1412776"/>
              <a:ext cx="726866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5" name="Text Box 83"/>
            <p:cNvSpPr txBox="1">
              <a:spLocks noChangeArrowheads="1"/>
            </p:cNvSpPr>
            <p:nvPr/>
          </p:nvSpPr>
          <p:spPr bwMode="auto">
            <a:xfrm>
              <a:off x="2989430" y="1463741"/>
              <a:ext cx="784190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-E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6" name="Text Box 83"/>
            <p:cNvSpPr txBox="1">
              <a:spLocks noChangeArrowheads="1"/>
            </p:cNvSpPr>
            <p:nvPr/>
          </p:nvSpPr>
          <p:spPr bwMode="auto">
            <a:xfrm>
              <a:off x="3997420" y="980728"/>
              <a:ext cx="793807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rA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5603" name="Rectangle 31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dirty="0">
                <a:solidFill>
                  <a:schemeClr val="accent1">
                    <a:lumMod val="50000"/>
                  </a:schemeClr>
                </a:solidFill>
              </a:rPr>
              <a:t>Correlated factors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solution: C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971600" y="1263581"/>
            <a:ext cx="7306617" cy="3965619"/>
            <a:chOff x="1115616" y="832054"/>
            <a:chExt cx="7306617" cy="3965619"/>
          </a:xfrm>
        </p:grpSpPr>
        <p:grpSp>
          <p:nvGrpSpPr>
            <p:cNvPr id="2" name="Group 1"/>
            <p:cNvGrpSpPr/>
            <p:nvPr/>
          </p:nvGrpSpPr>
          <p:grpSpPr>
            <a:xfrm>
              <a:off x="1115616" y="2420888"/>
              <a:ext cx="7306617" cy="2376785"/>
              <a:chOff x="1835150" y="2636838"/>
              <a:chExt cx="5041900" cy="1728787"/>
            </a:xfrm>
          </p:grpSpPr>
          <p:sp>
            <p:nvSpPr>
              <p:cNvPr id="25609" name="Rectangle 44"/>
              <p:cNvSpPr>
                <a:spLocks noChangeArrowheads="1"/>
              </p:cNvSpPr>
              <p:nvPr/>
            </p:nvSpPr>
            <p:spPr bwMode="auto">
              <a:xfrm>
                <a:off x="1870075" y="3908425"/>
                <a:ext cx="9906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Mum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5610" name="Rectangle 45"/>
              <p:cNvSpPr>
                <a:spLocks noChangeArrowheads="1"/>
              </p:cNvSpPr>
              <p:nvPr/>
            </p:nvSpPr>
            <p:spPr bwMode="auto">
              <a:xfrm>
                <a:off x="3165475" y="3906838"/>
                <a:ext cx="9906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Teacher</a:t>
                </a:r>
              </a:p>
            </p:txBody>
          </p:sp>
          <p:sp>
            <p:nvSpPr>
              <p:cNvPr id="25611" name="Rectangle 46"/>
              <p:cNvSpPr>
                <a:spLocks noChangeArrowheads="1"/>
              </p:cNvSpPr>
              <p:nvPr/>
            </p:nvSpPr>
            <p:spPr bwMode="auto">
              <a:xfrm>
                <a:off x="4532313" y="3906838"/>
                <a:ext cx="9906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Examiner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5612" name="Rectangle 47"/>
              <p:cNvSpPr>
                <a:spLocks noChangeArrowheads="1"/>
              </p:cNvSpPr>
              <p:nvPr/>
            </p:nvSpPr>
            <p:spPr bwMode="auto">
              <a:xfrm>
                <a:off x="5813425" y="3906838"/>
                <a:ext cx="9906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1500" b="1">
                    <a:solidFill>
                      <a:schemeClr val="tx1"/>
                    </a:solidFill>
                  </a:rPr>
                  <a:t> Child</a:t>
                </a:r>
                <a:endParaRPr lang="en-GB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25613" name="Oval 48"/>
              <p:cNvSpPr>
                <a:spLocks noChangeArrowheads="1"/>
              </p:cNvSpPr>
              <p:nvPr/>
            </p:nvSpPr>
            <p:spPr bwMode="auto">
              <a:xfrm>
                <a:off x="1835150" y="2651125"/>
                <a:ext cx="428625" cy="41751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A</a:t>
                </a:r>
              </a:p>
            </p:txBody>
          </p:sp>
          <p:sp>
            <p:nvSpPr>
              <p:cNvPr id="25614" name="Oval 49"/>
              <p:cNvSpPr>
                <a:spLocks noChangeArrowheads="1"/>
              </p:cNvSpPr>
              <p:nvPr/>
            </p:nvSpPr>
            <p:spPr bwMode="auto">
              <a:xfrm>
                <a:off x="2198688" y="2938463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C</a:t>
                </a:r>
              </a:p>
            </p:txBody>
          </p:sp>
          <p:sp>
            <p:nvSpPr>
              <p:cNvPr id="25615" name="Oval 50"/>
              <p:cNvSpPr>
                <a:spLocks noChangeArrowheads="1"/>
              </p:cNvSpPr>
              <p:nvPr/>
            </p:nvSpPr>
            <p:spPr bwMode="auto">
              <a:xfrm>
                <a:off x="2555875" y="2651125"/>
                <a:ext cx="428625" cy="41751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5616" name="Line 51"/>
              <p:cNvSpPr>
                <a:spLocks noChangeShapeType="1"/>
              </p:cNvSpPr>
              <p:nvPr/>
            </p:nvSpPr>
            <p:spPr bwMode="auto">
              <a:xfrm>
                <a:off x="1979613" y="3068638"/>
                <a:ext cx="288925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17" name="Line 52"/>
              <p:cNvSpPr>
                <a:spLocks noChangeShapeType="1"/>
              </p:cNvSpPr>
              <p:nvPr/>
            </p:nvSpPr>
            <p:spPr bwMode="auto">
              <a:xfrm>
                <a:off x="2411413" y="3355975"/>
                <a:ext cx="0" cy="5762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18" name="Line 53"/>
              <p:cNvSpPr>
                <a:spLocks noChangeShapeType="1"/>
              </p:cNvSpPr>
              <p:nvPr/>
            </p:nvSpPr>
            <p:spPr bwMode="auto">
              <a:xfrm flipH="1">
                <a:off x="2555875" y="3068638"/>
                <a:ext cx="215900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19" name="Oval 54"/>
              <p:cNvSpPr>
                <a:spLocks noChangeArrowheads="1"/>
              </p:cNvSpPr>
              <p:nvPr/>
            </p:nvSpPr>
            <p:spPr bwMode="auto">
              <a:xfrm>
                <a:off x="3135313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A</a:t>
                </a:r>
              </a:p>
            </p:txBody>
          </p:sp>
          <p:sp>
            <p:nvSpPr>
              <p:cNvPr id="25620" name="Oval 55"/>
              <p:cNvSpPr>
                <a:spLocks noChangeArrowheads="1"/>
              </p:cNvSpPr>
              <p:nvPr/>
            </p:nvSpPr>
            <p:spPr bwMode="auto">
              <a:xfrm>
                <a:off x="3498850" y="2924175"/>
                <a:ext cx="428625" cy="41751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C</a:t>
                </a:r>
              </a:p>
            </p:txBody>
          </p:sp>
          <p:sp>
            <p:nvSpPr>
              <p:cNvPr id="25621" name="Oval 56"/>
              <p:cNvSpPr>
                <a:spLocks noChangeArrowheads="1"/>
              </p:cNvSpPr>
              <p:nvPr/>
            </p:nvSpPr>
            <p:spPr bwMode="auto">
              <a:xfrm>
                <a:off x="3856038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5622" name="Line 57"/>
              <p:cNvSpPr>
                <a:spLocks noChangeShapeType="1"/>
              </p:cNvSpPr>
              <p:nvPr/>
            </p:nvSpPr>
            <p:spPr bwMode="auto">
              <a:xfrm>
                <a:off x="3279775" y="3054350"/>
                <a:ext cx="288925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23" name="Line 58"/>
              <p:cNvSpPr>
                <a:spLocks noChangeShapeType="1"/>
              </p:cNvSpPr>
              <p:nvPr/>
            </p:nvSpPr>
            <p:spPr bwMode="auto">
              <a:xfrm>
                <a:off x="3711575" y="3341688"/>
                <a:ext cx="0" cy="5762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24" name="Line 59"/>
              <p:cNvSpPr>
                <a:spLocks noChangeShapeType="1"/>
              </p:cNvSpPr>
              <p:nvPr/>
            </p:nvSpPr>
            <p:spPr bwMode="auto">
              <a:xfrm flipH="1">
                <a:off x="3856038" y="3054350"/>
                <a:ext cx="215900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25" name="Oval 60"/>
              <p:cNvSpPr>
                <a:spLocks noChangeArrowheads="1"/>
              </p:cNvSpPr>
              <p:nvPr/>
            </p:nvSpPr>
            <p:spPr bwMode="auto">
              <a:xfrm>
                <a:off x="4454525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A</a:t>
                </a:r>
              </a:p>
            </p:txBody>
          </p:sp>
          <p:sp>
            <p:nvSpPr>
              <p:cNvPr id="25626" name="Oval 61"/>
              <p:cNvSpPr>
                <a:spLocks noChangeArrowheads="1"/>
              </p:cNvSpPr>
              <p:nvPr/>
            </p:nvSpPr>
            <p:spPr bwMode="auto">
              <a:xfrm>
                <a:off x="4818063" y="2924175"/>
                <a:ext cx="428625" cy="41751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C</a:t>
                </a:r>
              </a:p>
            </p:txBody>
          </p:sp>
          <p:sp>
            <p:nvSpPr>
              <p:cNvPr id="25627" name="Oval 62"/>
              <p:cNvSpPr>
                <a:spLocks noChangeArrowheads="1"/>
              </p:cNvSpPr>
              <p:nvPr/>
            </p:nvSpPr>
            <p:spPr bwMode="auto">
              <a:xfrm>
                <a:off x="5175250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5628" name="Line 63"/>
              <p:cNvSpPr>
                <a:spLocks noChangeShapeType="1"/>
              </p:cNvSpPr>
              <p:nvPr/>
            </p:nvSpPr>
            <p:spPr bwMode="auto">
              <a:xfrm>
                <a:off x="4598988" y="3054350"/>
                <a:ext cx="288925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29" name="Line 64"/>
              <p:cNvSpPr>
                <a:spLocks noChangeShapeType="1"/>
              </p:cNvSpPr>
              <p:nvPr/>
            </p:nvSpPr>
            <p:spPr bwMode="auto">
              <a:xfrm>
                <a:off x="5030788" y="3341688"/>
                <a:ext cx="0" cy="5762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30" name="Line 65"/>
              <p:cNvSpPr>
                <a:spLocks noChangeShapeType="1"/>
              </p:cNvSpPr>
              <p:nvPr/>
            </p:nvSpPr>
            <p:spPr bwMode="auto">
              <a:xfrm flipH="1">
                <a:off x="5175250" y="3054350"/>
                <a:ext cx="215900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31" name="Oval 66"/>
              <p:cNvSpPr>
                <a:spLocks noChangeArrowheads="1"/>
              </p:cNvSpPr>
              <p:nvPr/>
            </p:nvSpPr>
            <p:spPr bwMode="auto">
              <a:xfrm>
                <a:off x="5727700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A</a:t>
                </a:r>
              </a:p>
            </p:txBody>
          </p:sp>
          <p:sp>
            <p:nvSpPr>
              <p:cNvPr id="25632" name="Oval 67"/>
              <p:cNvSpPr>
                <a:spLocks noChangeArrowheads="1"/>
              </p:cNvSpPr>
              <p:nvPr/>
            </p:nvSpPr>
            <p:spPr bwMode="auto">
              <a:xfrm>
                <a:off x="6091238" y="2924175"/>
                <a:ext cx="428625" cy="41751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tx1"/>
                    </a:solidFill>
                  </a:rPr>
                  <a:t>C</a:t>
                </a:r>
              </a:p>
            </p:txBody>
          </p:sp>
          <p:sp>
            <p:nvSpPr>
              <p:cNvPr id="25633" name="Oval 68"/>
              <p:cNvSpPr>
                <a:spLocks noChangeArrowheads="1"/>
              </p:cNvSpPr>
              <p:nvPr/>
            </p:nvSpPr>
            <p:spPr bwMode="auto">
              <a:xfrm>
                <a:off x="6448425" y="2636838"/>
                <a:ext cx="428625" cy="41751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GB" sz="2400" b="1">
                    <a:solidFill>
                      <a:schemeClr val="bg1">
                        <a:lumMod val="75000"/>
                      </a:schemeClr>
                    </a:solidFill>
                  </a:rPr>
                  <a:t>E</a:t>
                </a:r>
              </a:p>
            </p:txBody>
          </p:sp>
          <p:sp>
            <p:nvSpPr>
              <p:cNvPr id="25634" name="Line 69"/>
              <p:cNvSpPr>
                <a:spLocks noChangeShapeType="1"/>
              </p:cNvSpPr>
              <p:nvPr/>
            </p:nvSpPr>
            <p:spPr bwMode="auto">
              <a:xfrm>
                <a:off x="5872163" y="3054350"/>
                <a:ext cx="288925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635" name="Line 70"/>
              <p:cNvSpPr>
                <a:spLocks noChangeShapeType="1"/>
              </p:cNvSpPr>
              <p:nvPr/>
            </p:nvSpPr>
            <p:spPr bwMode="auto">
              <a:xfrm>
                <a:off x="6303963" y="3341688"/>
                <a:ext cx="0" cy="5762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36" name="Line 71"/>
              <p:cNvSpPr>
                <a:spLocks noChangeShapeType="1"/>
              </p:cNvSpPr>
              <p:nvPr/>
            </p:nvSpPr>
            <p:spPr bwMode="auto">
              <a:xfrm flipH="1">
                <a:off x="6448425" y="3054350"/>
                <a:ext cx="215900" cy="863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5637" name="AutoShape 72"/>
              <p:cNvCxnSpPr>
                <a:cxnSpLocks noChangeShapeType="1"/>
              </p:cNvCxnSpPr>
              <p:nvPr/>
            </p:nvCxnSpPr>
            <p:spPr bwMode="auto">
              <a:xfrm rot="-5400000">
                <a:off x="3051175" y="2266951"/>
                <a:ext cx="14287" cy="1300162"/>
              </a:xfrm>
              <a:prstGeom prst="curvedConnector3">
                <a:avLst>
                  <a:gd name="adj1" fmla="val 3300000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5638" name="AutoShape 73"/>
              <p:cNvCxnSpPr>
                <a:cxnSpLocks noChangeShapeType="1"/>
              </p:cNvCxnSpPr>
              <p:nvPr/>
            </p:nvCxnSpPr>
            <p:spPr bwMode="auto">
              <a:xfrm rot="-5400000">
                <a:off x="3710782" y="1607344"/>
                <a:ext cx="14287" cy="2619375"/>
              </a:xfrm>
              <a:prstGeom prst="curvedConnector3">
                <a:avLst>
                  <a:gd name="adj1" fmla="val 5688889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5639" name="AutoShape 74"/>
              <p:cNvCxnSpPr>
                <a:cxnSpLocks noChangeShapeType="1"/>
              </p:cNvCxnSpPr>
              <p:nvPr/>
            </p:nvCxnSpPr>
            <p:spPr bwMode="auto">
              <a:xfrm rot="-5400000">
                <a:off x="4347369" y="970757"/>
                <a:ext cx="14287" cy="3892550"/>
              </a:xfrm>
              <a:prstGeom prst="curvedConnector3">
                <a:avLst>
                  <a:gd name="adj1" fmla="val 8166667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5640" name="AutoShape 75"/>
              <p:cNvCxnSpPr>
                <a:cxnSpLocks noChangeShapeType="1"/>
              </p:cNvCxnSpPr>
              <p:nvPr/>
            </p:nvCxnSpPr>
            <p:spPr bwMode="auto">
              <a:xfrm rot="5400000" flipV="1">
                <a:off x="4367213" y="2251075"/>
                <a:ext cx="1587" cy="1319213"/>
              </a:xfrm>
              <a:prstGeom prst="curvedConnector3">
                <a:avLst>
                  <a:gd name="adj1" fmla="val -28900009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5641" name="AutoShape 76"/>
              <p:cNvCxnSpPr>
                <a:cxnSpLocks noChangeShapeType="1"/>
              </p:cNvCxnSpPr>
              <p:nvPr/>
            </p:nvCxnSpPr>
            <p:spPr bwMode="auto">
              <a:xfrm rot="5400000" flipV="1">
                <a:off x="5663407" y="2274094"/>
                <a:ext cx="1587" cy="1273175"/>
              </a:xfrm>
              <a:prstGeom prst="curvedConnector3">
                <a:avLst>
                  <a:gd name="adj1" fmla="val -29800009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  <p:cxnSp>
            <p:nvCxnSpPr>
              <p:cNvPr id="25642" name="AutoShape 77"/>
              <p:cNvCxnSpPr>
                <a:cxnSpLocks noChangeShapeType="1"/>
              </p:cNvCxnSpPr>
              <p:nvPr/>
            </p:nvCxnSpPr>
            <p:spPr bwMode="auto">
              <a:xfrm rot="5400000" flipV="1">
                <a:off x="5003800" y="1614488"/>
                <a:ext cx="1587" cy="2592388"/>
              </a:xfrm>
              <a:prstGeom prst="curvedConnector3">
                <a:avLst>
                  <a:gd name="adj1" fmla="val -53600014"/>
                </a:avLst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9" name="Text Box 83"/>
            <p:cNvSpPr txBox="1">
              <a:spLocks noChangeArrowheads="1"/>
            </p:cNvSpPr>
            <p:nvPr/>
          </p:nvSpPr>
          <p:spPr bwMode="auto">
            <a:xfrm>
              <a:off x="1489015" y="3560777"/>
              <a:ext cx="821059" cy="46166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√c</a:t>
              </a:r>
              <a:r>
                <a:rPr lang="en-US" sz="2400" b="1" baseline="30000" dirty="0" smtClean="0">
                  <a:solidFill>
                    <a:schemeClr val="tx1"/>
                  </a:solidFill>
                  <a:sym typeface="Symbol" pitchFamily="18" charset="2"/>
                </a:rPr>
                <a:t>2</a:t>
              </a:r>
              <a:r>
                <a:rPr lang="en-US" sz="24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0" name="Text Box 84"/>
            <p:cNvSpPr txBox="1">
              <a:spLocks noChangeArrowheads="1"/>
            </p:cNvSpPr>
            <p:nvPr/>
          </p:nvSpPr>
          <p:spPr bwMode="auto">
            <a:xfrm>
              <a:off x="3320837" y="3592028"/>
              <a:ext cx="763351" cy="46166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√c</a:t>
              </a:r>
              <a:r>
                <a:rPr lang="en-US" sz="2400" b="1" baseline="30000" dirty="0" smtClean="0">
                  <a:solidFill>
                    <a:schemeClr val="tx1"/>
                  </a:solidFill>
                  <a:sym typeface="Symbol" pitchFamily="18" charset="2"/>
                </a:rPr>
                <a:t>2</a:t>
              </a:r>
              <a:r>
                <a:rPr lang="en-US" sz="24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1" name="Text Box 85"/>
            <p:cNvSpPr txBox="1">
              <a:spLocks noChangeArrowheads="1"/>
            </p:cNvSpPr>
            <p:nvPr/>
          </p:nvSpPr>
          <p:spPr bwMode="auto">
            <a:xfrm>
              <a:off x="5305147" y="3573278"/>
              <a:ext cx="774571" cy="46166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√c</a:t>
              </a:r>
              <a:r>
                <a:rPr lang="en-US" sz="2400" b="1" baseline="30000" dirty="0" smtClean="0">
                  <a:solidFill>
                    <a:schemeClr val="tx1"/>
                  </a:solidFill>
                  <a:sym typeface="Symbol" pitchFamily="18" charset="2"/>
                </a:rPr>
                <a:t>2</a:t>
              </a:r>
              <a:r>
                <a:rPr lang="en-US" sz="24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52" name="Text Box 86"/>
            <p:cNvSpPr txBox="1">
              <a:spLocks noChangeArrowheads="1"/>
            </p:cNvSpPr>
            <p:nvPr/>
          </p:nvSpPr>
          <p:spPr bwMode="auto">
            <a:xfrm>
              <a:off x="7163983" y="3592028"/>
              <a:ext cx="785793" cy="46166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√c</a:t>
              </a:r>
              <a:r>
                <a:rPr lang="en-US" sz="2400" b="1" baseline="30000" dirty="0" smtClean="0">
                  <a:solidFill>
                    <a:schemeClr val="tx1"/>
                  </a:solidFill>
                  <a:sym typeface="Symbol" pitchFamily="18" charset="2"/>
                </a:rPr>
                <a:t>2</a:t>
              </a:r>
              <a:r>
                <a:rPr lang="en-US" sz="24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C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2" name="Text Box 83"/>
            <p:cNvSpPr txBox="1">
              <a:spLocks noChangeArrowheads="1"/>
            </p:cNvSpPr>
            <p:nvPr/>
          </p:nvSpPr>
          <p:spPr bwMode="auto">
            <a:xfrm>
              <a:off x="2843808" y="1812886"/>
              <a:ext cx="774571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-T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3" name="Text Box 83"/>
            <p:cNvSpPr txBox="1">
              <a:spLocks noChangeArrowheads="1"/>
            </p:cNvSpPr>
            <p:nvPr/>
          </p:nvSpPr>
          <p:spPr bwMode="auto">
            <a:xfrm>
              <a:off x="4418463" y="1816249"/>
              <a:ext cx="736292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-E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4" name="Text Box 83"/>
            <p:cNvSpPr txBox="1">
              <a:spLocks noChangeArrowheads="1"/>
            </p:cNvSpPr>
            <p:nvPr/>
          </p:nvSpPr>
          <p:spPr bwMode="auto">
            <a:xfrm>
              <a:off x="6156176" y="1772816"/>
              <a:ext cx="764953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5" name="Text Box 83"/>
            <p:cNvSpPr txBox="1">
              <a:spLocks noChangeArrowheads="1"/>
            </p:cNvSpPr>
            <p:nvPr/>
          </p:nvSpPr>
          <p:spPr bwMode="auto">
            <a:xfrm>
              <a:off x="5066534" y="1254577"/>
              <a:ext cx="745910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6" name="Text Box 83"/>
            <p:cNvSpPr txBox="1">
              <a:spLocks noChangeArrowheads="1"/>
            </p:cNvSpPr>
            <p:nvPr/>
          </p:nvSpPr>
          <p:spPr bwMode="auto">
            <a:xfrm>
              <a:off x="3622131" y="1273604"/>
              <a:ext cx="784189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-E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47" name="Text Box 83"/>
            <p:cNvSpPr txBox="1">
              <a:spLocks noChangeArrowheads="1"/>
            </p:cNvSpPr>
            <p:nvPr/>
          </p:nvSpPr>
          <p:spPr bwMode="auto">
            <a:xfrm>
              <a:off x="4427984" y="832054"/>
              <a:ext cx="793807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b="1" dirty="0" err="1" smtClean="0">
                  <a:solidFill>
                    <a:schemeClr val="tx1"/>
                  </a:solidFill>
                  <a:sym typeface="Symbol" pitchFamily="18" charset="2"/>
                </a:rPr>
                <a:t>rC</a:t>
              </a:r>
              <a:r>
                <a:rPr lang="en-US" sz="20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r>
                <a:rPr lang="en-US" sz="2000" b="1" baseline="-25000" dirty="0" smtClean="0">
                  <a:solidFill>
                    <a:schemeClr val="tx1"/>
                  </a:solidFill>
                  <a:sym typeface="Symbol" pitchFamily="18" charset="2"/>
                </a:rPr>
                <a:t>-C</a:t>
              </a:r>
              <a:endParaRPr lang="en-US" sz="20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6627" name="Rectangle 31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dirty="0">
                <a:solidFill>
                  <a:schemeClr val="accent1">
                    <a:lumMod val="50000"/>
                  </a:schemeClr>
                </a:solidFill>
              </a:rPr>
              <a:t>Correlated factors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solution: E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115616" y="3212976"/>
            <a:ext cx="6838206" cy="2304256"/>
            <a:chOff x="1835150" y="2982913"/>
            <a:chExt cx="5162644" cy="1743075"/>
          </a:xfrm>
        </p:grpSpPr>
        <p:sp>
          <p:nvSpPr>
            <p:cNvPr id="26633" name="Rectangle 44"/>
            <p:cNvSpPr>
              <a:spLocks noChangeArrowheads="1"/>
            </p:cNvSpPr>
            <p:nvPr/>
          </p:nvSpPr>
          <p:spPr bwMode="auto">
            <a:xfrm>
              <a:off x="1870075" y="4268788"/>
              <a:ext cx="990600" cy="457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 dirty="0">
                  <a:solidFill>
                    <a:schemeClr val="tx1"/>
                  </a:solidFill>
                </a:rPr>
                <a:t>Mum</a:t>
              </a:r>
              <a:endParaRPr lang="en-GB" sz="1500" dirty="0">
                <a:solidFill>
                  <a:schemeClr val="tx1"/>
                </a:solidFill>
              </a:endParaRPr>
            </a:p>
          </p:txBody>
        </p:sp>
        <p:sp>
          <p:nvSpPr>
            <p:cNvPr id="26634" name="Rectangle 45"/>
            <p:cNvSpPr>
              <a:spLocks noChangeArrowheads="1"/>
            </p:cNvSpPr>
            <p:nvPr/>
          </p:nvSpPr>
          <p:spPr bwMode="auto">
            <a:xfrm>
              <a:off x="3165475" y="4267200"/>
              <a:ext cx="990600" cy="457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Teacher</a:t>
              </a:r>
            </a:p>
          </p:txBody>
        </p:sp>
        <p:sp>
          <p:nvSpPr>
            <p:cNvPr id="26635" name="Rectangle 46"/>
            <p:cNvSpPr>
              <a:spLocks noChangeArrowheads="1"/>
            </p:cNvSpPr>
            <p:nvPr/>
          </p:nvSpPr>
          <p:spPr bwMode="auto">
            <a:xfrm>
              <a:off x="4532313" y="4267200"/>
              <a:ext cx="990600" cy="457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Examiner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26636" name="Rectangle 47"/>
            <p:cNvSpPr>
              <a:spLocks noChangeArrowheads="1"/>
            </p:cNvSpPr>
            <p:nvPr/>
          </p:nvSpPr>
          <p:spPr bwMode="auto">
            <a:xfrm>
              <a:off x="5813425" y="4267200"/>
              <a:ext cx="990600" cy="4572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 Child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26637" name="Oval 48"/>
            <p:cNvSpPr>
              <a:spLocks noChangeArrowheads="1"/>
            </p:cNvSpPr>
            <p:nvPr/>
          </p:nvSpPr>
          <p:spPr bwMode="auto">
            <a:xfrm>
              <a:off x="1835150" y="3011488"/>
              <a:ext cx="428625" cy="41751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A</a:t>
              </a:r>
            </a:p>
          </p:txBody>
        </p:sp>
        <p:sp>
          <p:nvSpPr>
            <p:cNvPr id="26638" name="Oval 49"/>
            <p:cNvSpPr>
              <a:spLocks noChangeArrowheads="1"/>
            </p:cNvSpPr>
            <p:nvPr/>
          </p:nvSpPr>
          <p:spPr bwMode="auto">
            <a:xfrm>
              <a:off x="2198688" y="3298825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C</a:t>
              </a:r>
            </a:p>
          </p:txBody>
        </p:sp>
        <p:sp>
          <p:nvSpPr>
            <p:cNvPr id="26639" name="Oval 50"/>
            <p:cNvSpPr>
              <a:spLocks noChangeArrowheads="1"/>
            </p:cNvSpPr>
            <p:nvPr/>
          </p:nvSpPr>
          <p:spPr bwMode="auto">
            <a:xfrm>
              <a:off x="2555875" y="3011488"/>
              <a:ext cx="428625" cy="41751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26640" name="Line 51"/>
            <p:cNvSpPr>
              <a:spLocks noChangeShapeType="1"/>
            </p:cNvSpPr>
            <p:nvPr/>
          </p:nvSpPr>
          <p:spPr bwMode="auto">
            <a:xfrm>
              <a:off x="1979613" y="3429000"/>
              <a:ext cx="288925" cy="86360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41" name="Line 52"/>
            <p:cNvSpPr>
              <a:spLocks noChangeShapeType="1"/>
            </p:cNvSpPr>
            <p:nvPr/>
          </p:nvSpPr>
          <p:spPr bwMode="auto">
            <a:xfrm>
              <a:off x="2411413" y="3716338"/>
              <a:ext cx="0" cy="57626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42" name="Line 53"/>
            <p:cNvSpPr>
              <a:spLocks noChangeShapeType="1"/>
            </p:cNvSpPr>
            <p:nvPr/>
          </p:nvSpPr>
          <p:spPr bwMode="auto">
            <a:xfrm flipH="1">
              <a:off x="2555875" y="3429000"/>
              <a:ext cx="215900" cy="863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3" name="Oval 54"/>
            <p:cNvSpPr>
              <a:spLocks noChangeArrowheads="1"/>
            </p:cNvSpPr>
            <p:nvPr/>
          </p:nvSpPr>
          <p:spPr bwMode="auto">
            <a:xfrm>
              <a:off x="3135313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A</a:t>
              </a:r>
            </a:p>
          </p:txBody>
        </p:sp>
        <p:sp>
          <p:nvSpPr>
            <p:cNvPr id="26644" name="Oval 55"/>
            <p:cNvSpPr>
              <a:spLocks noChangeArrowheads="1"/>
            </p:cNvSpPr>
            <p:nvPr/>
          </p:nvSpPr>
          <p:spPr bwMode="auto">
            <a:xfrm>
              <a:off x="3498850" y="3284538"/>
              <a:ext cx="428625" cy="41751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C</a:t>
              </a:r>
            </a:p>
          </p:txBody>
        </p:sp>
        <p:sp>
          <p:nvSpPr>
            <p:cNvPr id="26645" name="Oval 56"/>
            <p:cNvSpPr>
              <a:spLocks noChangeArrowheads="1"/>
            </p:cNvSpPr>
            <p:nvPr/>
          </p:nvSpPr>
          <p:spPr bwMode="auto">
            <a:xfrm>
              <a:off x="3856038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26646" name="Line 57"/>
            <p:cNvSpPr>
              <a:spLocks noChangeShapeType="1"/>
            </p:cNvSpPr>
            <p:nvPr/>
          </p:nvSpPr>
          <p:spPr bwMode="auto">
            <a:xfrm>
              <a:off x="3279775" y="3414713"/>
              <a:ext cx="288925" cy="86360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47" name="Line 58"/>
            <p:cNvSpPr>
              <a:spLocks noChangeShapeType="1"/>
            </p:cNvSpPr>
            <p:nvPr/>
          </p:nvSpPr>
          <p:spPr bwMode="auto">
            <a:xfrm>
              <a:off x="3711575" y="3702050"/>
              <a:ext cx="0" cy="576263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48" name="Line 59"/>
            <p:cNvSpPr>
              <a:spLocks noChangeShapeType="1"/>
            </p:cNvSpPr>
            <p:nvPr/>
          </p:nvSpPr>
          <p:spPr bwMode="auto">
            <a:xfrm flipH="1">
              <a:off x="3856038" y="3414713"/>
              <a:ext cx="215900" cy="863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Oval 60"/>
            <p:cNvSpPr>
              <a:spLocks noChangeArrowheads="1"/>
            </p:cNvSpPr>
            <p:nvPr/>
          </p:nvSpPr>
          <p:spPr bwMode="auto">
            <a:xfrm>
              <a:off x="4454525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A</a:t>
              </a:r>
            </a:p>
          </p:txBody>
        </p:sp>
        <p:sp>
          <p:nvSpPr>
            <p:cNvPr id="26650" name="Oval 61"/>
            <p:cNvSpPr>
              <a:spLocks noChangeArrowheads="1"/>
            </p:cNvSpPr>
            <p:nvPr/>
          </p:nvSpPr>
          <p:spPr bwMode="auto">
            <a:xfrm>
              <a:off x="4818063" y="3284538"/>
              <a:ext cx="428625" cy="41751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C</a:t>
              </a:r>
            </a:p>
          </p:txBody>
        </p:sp>
        <p:sp>
          <p:nvSpPr>
            <p:cNvPr id="26651" name="Oval 62"/>
            <p:cNvSpPr>
              <a:spLocks noChangeArrowheads="1"/>
            </p:cNvSpPr>
            <p:nvPr/>
          </p:nvSpPr>
          <p:spPr bwMode="auto">
            <a:xfrm>
              <a:off x="5175250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26652" name="Line 63"/>
            <p:cNvSpPr>
              <a:spLocks noChangeShapeType="1"/>
            </p:cNvSpPr>
            <p:nvPr/>
          </p:nvSpPr>
          <p:spPr bwMode="auto">
            <a:xfrm>
              <a:off x="4598988" y="3414713"/>
              <a:ext cx="288925" cy="86360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53" name="Line 64"/>
            <p:cNvSpPr>
              <a:spLocks noChangeShapeType="1"/>
            </p:cNvSpPr>
            <p:nvPr/>
          </p:nvSpPr>
          <p:spPr bwMode="auto">
            <a:xfrm>
              <a:off x="5030788" y="3702050"/>
              <a:ext cx="0" cy="576263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54" name="Line 65"/>
            <p:cNvSpPr>
              <a:spLocks noChangeShapeType="1"/>
            </p:cNvSpPr>
            <p:nvPr/>
          </p:nvSpPr>
          <p:spPr bwMode="auto">
            <a:xfrm flipH="1">
              <a:off x="5175250" y="3414713"/>
              <a:ext cx="215900" cy="863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55" name="Oval 66"/>
            <p:cNvSpPr>
              <a:spLocks noChangeArrowheads="1"/>
            </p:cNvSpPr>
            <p:nvPr/>
          </p:nvSpPr>
          <p:spPr bwMode="auto">
            <a:xfrm>
              <a:off x="5727700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A</a:t>
              </a:r>
            </a:p>
          </p:txBody>
        </p:sp>
        <p:sp>
          <p:nvSpPr>
            <p:cNvPr id="26656" name="Oval 67"/>
            <p:cNvSpPr>
              <a:spLocks noChangeArrowheads="1"/>
            </p:cNvSpPr>
            <p:nvPr/>
          </p:nvSpPr>
          <p:spPr bwMode="auto">
            <a:xfrm>
              <a:off x="6091238" y="3284538"/>
              <a:ext cx="428625" cy="41751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bg1">
                      <a:lumMod val="75000"/>
                    </a:schemeClr>
                  </a:solidFill>
                </a:rPr>
                <a:t>C</a:t>
              </a:r>
            </a:p>
          </p:txBody>
        </p:sp>
        <p:sp>
          <p:nvSpPr>
            <p:cNvPr id="26657" name="Oval 68"/>
            <p:cNvSpPr>
              <a:spLocks noChangeArrowheads="1"/>
            </p:cNvSpPr>
            <p:nvPr/>
          </p:nvSpPr>
          <p:spPr bwMode="auto">
            <a:xfrm>
              <a:off x="6448425" y="2997200"/>
              <a:ext cx="428625" cy="41751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26658" name="Line 69"/>
            <p:cNvSpPr>
              <a:spLocks noChangeShapeType="1"/>
            </p:cNvSpPr>
            <p:nvPr/>
          </p:nvSpPr>
          <p:spPr bwMode="auto">
            <a:xfrm>
              <a:off x="5872163" y="3414713"/>
              <a:ext cx="288925" cy="86360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59" name="Line 70"/>
            <p:cNvSpPr>
              <a:spLocks noChangeShapeType="1"/>
            </p:cNvSpPr>
            <p:nvPr/>
          </p:nvSpPr>
          <p:spPr bwMode="auto">
            <a:xfrm>
              <a:off x="6303963" y="3702050"/>
              <a:ext cx="0" cy="576263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6660" name="Line 71"/>
            <p:cNvSpPr>
              <a:spLocks noChangeShapeType="1"/>
            </p:cNvSpPr>
            <p:nvPr/>
          </p:nvSpPr>
          <p:spPr bwMode="auto">
            <a:xfrm flipH="1">
              <a:off x="6448425" y="3414713"/>
              <a:ext cx="215900" cy="8636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6661" name="AutoShape 72"/>
            <p:cNvCxnSpPr>
              <a:cxnSpLocks noChangeShapeType="1"/>
            </p:cNvCxnSpPr>
            <p:nvPr/>
          </p:nvCxnSpPr>
          <p:spPr bwMode="auto">
            <a:xfrm rot="-5400000">
              <a:off x="3409950" y="2339976"/>
              <a:ext cx="14287" cy="1300162"/>
            </a:xfrm>
            <a:prstGeom prst="curvedConnector3">
              <a:avLst>
                <a:gd name="adj1" fmla="val 1600000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6662" name="AutoShape 73"/>
            <p:cNvCxnSpPr>
              <a:cxnSpLocks noChangeShapeType="1"/>
            </p:cNvCxnSpPr>
            <p:nvPr/>
          </p:nvCxnSpPr>
          <p:spPr bwMode="auto">
            <a:xfrm rot="-5400000">
              <a:off x="4069557" y="1680369"/>
              <a:ext cx="14287" cy="2619375"/>
            </a:xfrm>
            <a:prstGeom prst="curvedConnector3">
              <a:avLst>
                <a:gd name="adj1" fmla="val 4733986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6663" name="AutoShape 74"/>
            <p:cNvCxnSpPr>
              <a:cxnSpLocks noChangeShapeType="1"/>
            </p:cNvCxnSpPr>
            <p:nvPr/>
          </p:nvCxnSpPr>
          <p:spPr bwMode="auto">
            <a:xfrm rot="-5400000">
              <a:off x="4706144" y="1043782"/>
              <a:ext cx="14287" cy="3892550"/>
            </a:xfrm>
            <a:prstGeom prst="curvedConnector3">
              <a:avLst>
                <a:gd name="adj1" fmla="val 7634484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6664" name="AutoShape 75"/>
            <p:cNvCxnSpPr>
              <a:cxnSpLocks noChangeShapeType="1"/>
            </p:cNvCxnSpPr>
            <p:nvPr/>
          </p:nvCxnSpPr>
          <p:spPr bwMode="auto">
            <a:xfrm rot="5400000" flipV="1">
              <a:off x="4725988" y="2324100"/>
              <a:ext cx="1587" cy="1319213"/>
            </a:xfrm>
            <a:prstGeom prst="curvedConnector3">
              <a:avLst>
                <a:gd name="adj1" fmla="val -13500005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6665" name="AutoShape 76"/>
            <p:cNvCxnSpPr>
              <a:cxnSpLocks noChangeShapeType="1"/>
            </p:cNvCxnSpPr>
            <p:nvPr/>
          </p:nvCxnSpPr>
          <p:spPr bwMode="auto">
            <a:xfrm rot="5400000" flipV="1">
              <a:off x="6022182" y="2347119"/>
              <a:ext cx="1587" cy="1273175"/>
            </a:xfrm>
            <a:prstGeom prst="curvedConnector3">
              <a:avLst>
                <a:gd name="adj1" fmla="val -13500005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26666" name="AutoShape 77"/>
            <p:cNvCxnSpPr>
              <a:cxnSpLocks noChangeShapeType="1"/>
            </p:cNvCxnSpPr>
            <p:nvPr/>
          </p:nvCxnSpPr>
          <p:spPr bwMode="auto">
            <a:xfrm rot="5400000" flipV="1">
              <a:off x="5362575" y="1687513"/>
              <a:ext cx="1587" cy="2592388"/>
            </a:xfrm>
            <a:prstGeom prst="curvedConnector3">
              <a:avLst>
                <a:gd name="adj1" fmla="val -41990562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sp>
          <p:nvSpPr>
            <p:cNvPr id="26667" name="Text Box 78"/>
            <p:cNvSpPr txBox="1">
              <a:spLocks noChangeArrowheads="1"/>
            </p:cNvSpPr>
            <p:nvPr/>
          </p:nvSpPr>
          <p:spPr bwMode="auto">
            <a:xfrm>
              <a:off x="2655259" y="3729038"/>
              <a:ext cx="533949" cy="349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</a:t>
              </a:r>
              <a:r>
                <a:rPr lang="en-US" sz="2400" b="1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4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m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26668" name="Text Box 79"/>
            <p:cNvSpPr txBox="1">
              <a:spLocks noChangeArrowheads="1"/>
            </p:cNvSpPr>
            <p:nvPr/>
          </p:nvSpPr>
          <p:spPr bwMode="auto">
            <a:xfrm>
              <a:off x="3926193" y="3752850"/>
              <a:ext cx="490381" cy="349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</a:t>
              </a:r>
              <a:r>
                <a:rPr lang="en-US" sz="2400" b="1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4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T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26669" name="Text Box 80"/>
            <p:cNvSpPr txBox="1">
              <a:spLocks noChangeArrowheads="1"/>
            </p:cNvSpPr>
            <p:nvPr/>
          </p:nvSpPr>
          <p:spPr bwMode="auto">
            <a:xfrm>
              <a:off x="5267136" y="3738563"/>
              <a:ext cx="498852" cy="349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</a:t>
              </a:r>
              <a:r>
                <a:rPr lang="en-US" sz="2400" b="1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4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  <p:sp>
          <p:nvSpPr>
            <p:cNvPr id="26670" name="Text Box 81"/>
            <p:cNvSpPr txBox="1">
              <a:spLocks noChangeArrowheads="1"/>
            </p:cNvSpPr>
            <p:nvPr/>
          </p:nvSpPr>
          <p:spPr bwMode="auto">
            <a:xfrm>
              <a:off x="6490470" y="3752850"/>
              <a:ext cx="507324" cy="349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400" b="1" dirty="0" smtClean="0">
                  <a:solidFill>
                    <a:schemeClr val="tx1"/>
                  </a:solidFill>
                  <a:sym typeface="Symbol" pitchFamily="18" charset="2"/>
                </a:rPr>
                <a:t>√</a:t>
              </a:r>
              <a:r>
                <a:rPr lang="en-US" sz="2400" b="1" dirty="0" err="1" smtClean="0">
                  <a:solidFill>
                    <a:schemeClr val="tx1"/>
                  </a:solidFill>
                  <a:sym typeface="Symbol" pitchFamily="18" charset="2"/>
                </a:rPr>
                <a:t>e</a:t>
              </a:r>
              <a:r>
                <a:rPr lang="en-US" sz="2400" b="1" baseline="-25000" dirty="0" err="1" smtClean="0">
                  <a:solidFill>
                    <a:schemeClr val="tx1"/>
                  </a:solidFill>
                  <a:sym typeface="Symbol" pitchFamily="18" charset="2"/>
                </a:rPr>
                <a:t>C</a:t>
              </a:r>
              <a:endParaRPr lang="en-US" sz="2400" b="1" baseline="30000" dirty="0">
                <a:solidFill>
                  <a:schemeClr val="tx1"/>
                </a:solidFill>
                <a:sym typeface="Symbol" pitchFamily="18" charset="2"/>
              </a:endParaRPr>
            </a:p>
          </p:txBody>
        </p:sp>
      </p:grpSp>
      <p:sp>
        <p:nvSpPr>
          <p:cNvPr id="54" name="Text Box 83"/>
          <p:cNvSpPr txBox="1">
            <a:spLocks noChangeArrowheads="1"/>
          </p:cNvSpPr>
          <p:nvPr/>
        </p:nvSpPr>
        <p:spPr bwMode="auto">
          <a:xfrm>
            <a:off x="2889122" y="2524834"/>
            <a:ext cx="76014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M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-T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  <p:sp>
        <p:nvSpPr>
          <p:cNvPr id="55" name="Text Box 83"/>
          <p:cNvSpPr txBox="1">
            <a:spLocks noChangeArrowheads="1"/>
          </p:cNvSpPr>
          <p:nvPr/>
        </p:nvSpPr>
        <p:spPr bwMode="auto">
          <a:xfrm>
            <a:off x="4642223" y="2564904"/>
            <a:ext cx="72186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T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-E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  <p:sp>
        <p:nvSpPr>
          <p:cNvPr id="56" name="Text Box 83"/>
          <p:cNvSpPr txBox="1">
            <a:spLocks noChangeArrowheads="1"/>
          </p:cNvSpPr>
          <p:nvPr/>
        </p:nvSpPr>
        <p:spPr bwMode="auto">
          <a:xfrm>
            <a:off x="6413762" y="2562934"/>
            <a:ext cx="750526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E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-C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  <p:sp>
        <p:nvSpPr>
          <p:cNvPr id="57" name="Text Box 83"/>
          <p:cNvSpPr txBox="1">
            <a:spLocks noChangeArrowheads="1"/>
          </p:cNvSpPr>
          <p:nvPr/>
        </p:nvSpPr>
        <p:spPr bwMode="auto">
          <a:xfrm>
            <a:off x="5496701" y="1948770"/>
            <a:ext cx="73148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T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-C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  <p:sp>
        <p:nvSpPr>
          <p:cNvPr id="58" name="Text Box 83"/>
          <p:cNvSpPr txBox="1">
            <a:spLocks noChangeArrowheads="1"/>
          </p:cNvSpPr>
          <p:nvPr/>
        </p:nvSpPr>
        <p:spPr bwMode="auto">
          <a:xfrm>
            <a:off x="3629344" y="1948770"/>
            <a:ext cx="7697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M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-E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  <p:sp>
        <p:nvSpPr>
          <p:cNvPr id="59" name="Text Box 83"/>
          <p:cNvSpPr txBox="1">
            <a:spLocks noChangeArrowheads="1"/>
          </p:cNvSpPr>
          <p:nvPr/>
        </p:nvSpPr>
        <p:spPr bwMode="auto">
          <a:xfrm>
            <a:off x="4584707" y="1372706"/>
            <a:ext cx="779381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dirty="0" err="1" smtClean="0">
                <a:solidFill>
                  <a:schemeClr val="tx1"/>
                </a:solidFill>
                <a:sym typeface="Symbol" pitchFamily="18" charset="2"/>
              </a:rPr>
              <a:t>rE</a:t>
            </a:r>
            <a:r>
              <a:rPr lang="en-US" sz="2000" b="1" baseline="-25000" dirty="0" err="1" smtClean="0">
                <a:solidFill>
                  <a:schemeClr val="tx1"/>
                </a:solidFill>
                <a:sym typeface="Symbol" pitchFamily="18" charset="2"/>
              </a:rPr>
              <a:t>M</a:t>
            </a:r>
            <a:r>
              <a:rPr lang="en-US" sz="2000" b="1" baseline="-25000" dirty="0" smtClean="0">
                <a:solidFill>
                  <a:schemeClr val="tx1"/>
                </a:solidFill>
                <a:sym typeface="Symbol" pitchFamily="18" charset="2"/>
              </a:rPr>
              <a:t>-C</a:t>
            </a:r>
            <a:endParaRPr lang="en-US" sz="2000" b="1" baseline="30000" dirty="0">
              <a:solidFill>
                <a:schemeClr val="tx1"/>
              </a:solidFill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124200" y="1484784"/>
            <a:ext cx="33194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b="1" dirty="0">
                <a:solidFill>
                  <a:schemeClr val="tx1"/>
                </a:solidFill>
              </a:rPr>
              <a:t>Assumptions</a:t>
            </a:r>
            <a:r>
              <a:rPr lang="en-GB" sz="32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7651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Correlated factors solution</a:t>
            </a:r>
            <a:endParaRPr lang="en-A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0" y="2667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rabicParenR"/>
              <a:tabLst>
                <a:tab pos="577850" algn="l"/>
              </a:tabLst>
            </a:pPr>
            <a:endParaRPr lang="en-US" sz="24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394146" y="2428875"/>
            <a:ext cx="86423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  <a:defRPr/>
            </a:pP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Each variable (e.g. Mother-rating) is influenced by a set of genetic, shared and non-shared environmental factors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defRPr/>
            </a:pPr>
            <a:endParaRPr lang="en-GB" sz="2800" dirty="0">
              <a:solidFill>
                <a:schemeClr val="tx2"/>
              </a:solidFill>
              <a:latin typeface="Arial" pitchFamily="34" charset="0"/>
              <a:cs typeface="+mn-cs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2. 	The factors associated with each variable are allowed to correlate with each other through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A</a:t>
            </a: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,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C</a:t>
            </a: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 and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E</a:t>
            </a:r>
            <a:endParaRPr lang="en-GB" sz="2800" baseline="-25000" dirty="0">
              <a:solidFill>
                <a:schemeClr val="tx2"/>
              </a:solidFill>
              <a:latin typeface="Arial" pitchFamily="34" charset="0"/>
              <a:cs typeface="+mn-cs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defRPr/>
            </a:pPr>
            <a:endParaRPr lang="en-GB" sz="2800" baseline="-25000" dirty="0">
              <a:solidFill>
                <a:schemeClr val="tx2"/>
              </a:solidFill>
              <a:latin typeface="Arial" pitchFamily="34" charset="0"/>
              <a:cs typeface="+mn-cs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defRPr/>
            </a:pP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3. 	Correlations among phenotypes are a function of 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A</a:t>
            </a: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,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C</a:t>
            </a: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 and </a:t>
            </a:r>
            <a:r>
              <a:rPr lang="en-GB" sz="28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r</a:t>
            </a:r>
            <a:r>
              <a:rPr lang="en-GB" sz="2800" baseline="-25000" dirty="0" err="1">
                <a:solidFill>
                  <a:schemeClr val="tx2"/>
                </a:solidFill>
                <a:latin typeface="Arial" pitchFamily="34" charset="0"/>
                <a:cs typeface="+mn-cs"/>
              </a:rPr>
              <a:t>E</a:t>
            </a:r>
            <a:r>
              <a:rPr lang="en-GB" sz="2800" baseline="-25000" dirty="0">
                <a:solidFill>
                  <a:schemeClr val="tx2"/>
                </a:solidFill>
                <a:latin typeface="Arial" pitchFamily="34" charset="0"/>
                <a:cs typeface="+mn-cs"/>
              </a:rPr>
              <a:t>  </a:t>
            </a:r>
            <a:r>
              <a:rPr lang="en-GB" sz="2800" dirty="0">
                <a:solidFill>
                  <a:schemeClr val="tx2"/>
                </a:solidFill>
                <a:latin typeface="Arial" pitchFamily="34" charset="0"/>
                <a:cs typeface="+mn-cs"/>
              </a:rPr>
              <a:t>and the standardized A, C and E paths connecting them</a:t>
            </a:r>
            <a:endParaRPr lang="en-GB" sz="2800" baseline="-25000" dirty="0">
              <a:solidFill>
                <a:schemeClr val="tx2"/>
              </a:solidFill>
              <a:latin typeface="Arial" pitchFamily="34" charset="0"/>
              <a:cs typeface="+mn-cs"/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defRPr/>
            </a:pP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8677" name="Text Box 2"/>
          <p:cNvSpPr txBox="1">
            <a:spLocks noChangeArrowheads="1"/>
          </p:cNvSpPr>
          <p:nvPr/>
        </p:nvSpPr>
        <p:spPr bwMode="auto">
          <a:xfrm>
            <a:off x="337119" y="1196752"/>
            <a:ext cx="875898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577850" algn="l"/>
              </a:tabLst>
            </a:pPr>
            <a:r>
              <a:rPr lang="en-GB" sz="2800" dirty="0">
                <a:solidFill>
                  <a:srgbClr val="FF3300"/>
                </a:solidFill>
              </a:rPr>
              <a:t>1) </a:t>
            </a:r>
            <a:r>
              <a:rPr lang="en-GB" sz="2800" u="sng" dirty="0">
                <a:solidFill>
                  <a:srgbClr val="FF3300"/>
                </a:solidFill>
              </a:rPr>
              <a:t>Common variance</a:t>
            </a:r>
            <a:r>
              <a:rPr lang="en-GB" sz="2800" dirty="0">
                <a:solidFill>
                  <a:srgbClr val="FF3300"/>
                </a:solidFill>
              </a:rPr>
              <a:t>: </a:t>
            </a:r>
          </a:p>
          <a:p>
            <a:pPr eaLnBrk="0" hangingPunct="0">
              <a:spcBef>
                <a:spcPct val="50000"/>
              </a:spcBef>
              <a:tabLst>
                <a:tab pos="577850" algn="l"/>
              </a:tabLst>
            </a:pPr>
            <a:r>
              <a:rPr lang="en-GB" sz="2400" dirty="0">
                <a:solidFill>
                  <a:srgbClr val="FF3300"/>
                </a:solidFill>
              </a:rPr>
              <a:t>	variance that is shared by all measured variables </a:t>
            </a:r>
          </a:p>
        </p:txBody>
      </p:sp>
      <p:sp>
        <p:nvSpPr>
          <p:cNvPr id="28678" name="Text Box 3"/>
          <p:cNvSpPr txBox="1">
            <a:spLocks noChangeArrowheads="1"/>
          </p:cNvSpPr>
          <p:nvPr/>
        </p:nvSpPr>
        <p:spPr bwMode="auto">
          <a:xfrm>
            <a:off x="337120" y="2492152"/>
            <a:ext cx="89154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GB" sz="2800" dirty="0">
                <a:solidFill>
                  <a:srgbClr val="3366FF"/>
                </a:solidFill>
              </a:rPr>
              <a:t>2) </a:t>
            </a:r>
            <a:r>
              <a:rPr lang="en-GB" sz="2800" u="sng" dirty="0">
                <a:solidFill>
                  <a:srgbClr val="3366FF"/>
                </a:solidFill>
              </a:rPr>
              <a:t>Specific variance:</a:t>
            </a:r>
            <a:endParaRPr lang="en-GB" sz="2800" dirty="0">
              <a:solidFill>
                <a:srgbClr val="3366FF"/>
              </a:solidFill>
            </a:endParaRPr>
          </a:p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US" sz="2800" dirty="0">
                <a:solidFill>
                  <a:srgbClr val="3366FF"/>
                </a:solidFill>
              </a:rPr>
              <a:t>	</a:t>
            </a:r>
            <a:r>
              <a:rPr lang="en-US" sz="2400" dirty="0">
                <a:solidFill>
                  <a:srgbClr val="3366FF"/>
                </a:solidFill>
              </a:rPr>
              <a:t>variance that is not shared by the </a:t>
            </a:r>
            <a:r>
              <a:rPr lang="en-US" sz="2400" dirty="0" smtClean="0">
                <a:solidFill>
                  <a:srgbClr val="3366FF"/>
                </a:solidFill>
              </a:rPr>
              <a:t>measured variables </a:t>
            </a:r>
            <a:endParaRPr lang="en-US" sz="2400" dirty="0">
              <a:solidFill>
                <a:srgbClr val="3366FF"/>
              </a:solidFill>
            </a:endParaRPr>
          </a:p>
        </p:txBody>
      </p:sp>
      <p:sp>
        <p:nvSpPr>
          <p:cNvPr id="28679" name="Title 26"/>
          <p:cNvSpPr>
            <a:spLocks noGrp="1"/>
          </p:cNvSpPr>
          <p:nvPr>
            <p:ph type="title"/>
          </p:nvPr>
        </p:nvSpPr>
        <p:spPr>
          <a:xfrm>
            <a:off x="107504" y="44624"/>
            <a:ext cx="8880084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IP &amp; CP Model: </a:t>
            </a:r>
            <a:r>
              <a:rPr lang="en-GB" sz="4000" dirty="0" smtClean="0">
                <a:solidFill>
                  <a:schemeClr val="accent1">
                    <a:lumMod val="50000"/>
                  </a:schemeClr>
                </a:solidFill>
              </a:rPr>
              <a:t>Partitioning of Variance</a:t>
            </a:r>
            <a:endParaRPr lang="en-AU" sz="40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484958" y="3933056"/>
            <a:ext cx="3474641" cy="2591743"/>
            <a:chOff x="2209800" y="4200525"/>
            <a:chExt cx="3474641" cy="2591743"/>
          </a:xfrm>
        </p:grpSpPr>
        <p:grpSp>
          <p:nvGrpSpPr>
            <p:cNvPr id="28674" name="Group 28"/>
            <p:cNvGrpSpPr>
              <a:grpSpLocks/>
            </p:cNvGrpSpPr>
            <p:nvPr/>
          </p:nvGrpSpPr>
          <p:grpSpPr bwMode="auto">
            <a:xfrm>
              <a:off x="3071813" y="4200525"/>
              <a:ext cx="1952625" cy="1871663"/>
              <a:chOff x="2880518" y="57149"/>
              <a:chExt cx="2743200" cy="274320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2880518" y="57149"/>
                <a:ext cx="2743200" cy="2743200"/>
              </a:xfrm>
              <a:prstGeom prst="ellipse">
                <a:avLst/>
              </a:prstGeom>
            </p:spPr>
            <p:style>
              <a:lnRef idx="2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37" name="Oval 4"/>
              <p:cNvSpPr/>
              <p:nvPr/>
            </p:nvSpPr>
            <p:spPr>
              <a:xfrm>
                <a:off x="3246278" y="404738"/>
                <a:ext cx="2011680" cy="123548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AU" sz="2400" dirty="0"/>
                  <a:t>Trait 1</a:t>
                </a:r>
              </a:p>
            </p:txBody>
          </p:sp>
        </p:grpSp>
        <p:grpSp>
          <p:nvGrpSpPr>
            <p:cNvPr id="28675" name="Group 29"/>
            <p:cNvGrpSpPr>
              <a:grpSpLocks/>
            </p:cNvGrpSpPr>
            <p:nvPr/>
          </p:nvGrpSpPr>
          <p:grpSpPr bwMode="auto">
            <a:xfrm>
              <a:off x="3720778" y="4920605"/>
              <a:ext cx="1963663" cy="1871663"/>
              <a:chOff x="3878824" y="1780012"/>
              <a:chExt cx="2758707" cy="2743200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3878824" y="1780012"/>
                <a:ext cx="2743200" cy="2743200"/>
              </a:xfrm>
              <a:prstGeom prst="ellipse">
                <a:avLst/>
              </a:prstGeom>
            </p:spPr>
            <p:style>
              <a:lnRef idx="2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35" name="Oval 6"/>
              <p:cNvSpPr/>
              <p:nvPr/>
            </p:nvSpPr>
            <p:spPr>
              <a:xfrm>
                <a:off x="4991611" y="2594145"/>
                <a:ext cx="1645920" cy="150771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AU" sz="2400" dirty="0"/>
                  <a:t>Trait </a:t>
                </a:r>
                <a:r>
                  <a:rPr lang="en-AU" sz="2000" dirty="0"/>
                  <a:t>3</a:t>
                </a:r>
                <a:endParaRPr lang="en-AU" sz="2400" dirty="0"/>
              </a:p>
            </p:txBody>
          </p:sp>
        </p:grpSp>
        <p:grpSp>
          <p:nvGrpSpPr>
            <p:cNvPr id="28676" name="Group 30"/>
            <p:cNvGrpSpPr>
              <a:grpSpLocks/>
            </p:cNvGrpSpPr>
            <p:nvPr/>
          </p:nvGrpSpPr>
          <p:grpSpPr bwMode="auto">
            <a:xfrm>
              <a:off x="2209800" y="4914900"/>
              <a:ext cx="1954213" cy="1871663"/>
              <a:chOff x="1890680" y="1771650"/>
              <a:chExt cx="2743200" cy="2743200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1890680" y="1771650"/>
                <a:ext cx="2743200" cy="2743200"/>
              </a:xfrm>
              <a:prstGeom prst="ellipse">
                <a:avLst/>
              </a:prstGeom>
            </p:spPr>
            <p:style>
              <a:lnRef idx="2">
                <a:schemeClr val="accent3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</p:sp>
          <p:sp>
            <p:nvSpPr>
              <p:cNvPr id="33" name="Oval 8"/>
              <p:cNvSpPr/>
              <p:nvPr/>
            </p:nvSpPr>
            <p:spPr>
              <a:xfrm>
                <a:off x="2149178" y="2481299"/>
                <a:ext cx="1646812" cy="150771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  <p:txBody>
              <a:bodyPr lIns="0" tIns="0" rIns="0" bIns="0" spcCol="1270" anchor="ctr"/>
              <a:lstStyle/>
              <a:p>
                <a:pPr algn="ctr" defTabSz="244475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en-AU" sz="2400" dirty="0"/>
                  <a:t>Trait 2</a:t>
                </a:r>
              </a:p>
            </p:txBody>
          </p:sp>
        </p:grpSp>
        <p:sp>
          <p:nvSpPr>
            <p:cNvPr id="28682" name="Text Box 19"/>
            <p:cNvSpPr txBox="1">
              <a:spLocks noChangeArrowheads="1"/>
            </p:cNvSpPr>
            <p:nvPr/>
          </p:nvSpPr>
          <p:spPr bwMode="auto">
            <a:xfrm>
              <a:off x="4357688" y="5286375"/>
              <a:ext cx="4048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FF3300"/>
                  </a:solidFill>
                </a:rPr>
                <a:t>C</a:t>
              </a:r>
            </a:p>
          </p:txBody>
        </p:sp>
        <p:sp>
          <p:nvSpPr>
            <p:cNvPr id="28683" name="Text Box 20"/>
            <p:cNvSpPr txBox="1">
              <a:spLocks noChangeArrowheads="1"/>
            </p:cNvSpPr>
            <p:nvPr/>
          </p:nvSpPr>
          <p:spPr bwMode="auto">
            <a:xfrm>
              <a:off x="3738563" y="6000750"/>
              <a:ext cx="4048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FF3300"/>
                  </a:solidFill>
                </a:rPr>
                <a:t>C</a:t>
              </a:r>
            </a:p>
          </p:txBody>
        </p:sp>
        <p:sp>
          <p:nvSpPr>
            <p:cNvPr id="28684" name="Text Box 21"/>
            <p:cNvSpPr txBox="1">
              <a:spLocks noChangeArrowheads="1"/>
            </p:cNvSpPr>
            <p:nvPr/>
          </p:nvSpPr>
          <p:spPr bwMode="auto">
            <a:xfrm>
              <a:off x="3738563" y="5472113"/>
              <a:ext cx="404812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FF3300"/>
                  </a:solidFill>
                </a:rPr>
                <a:t>C</a:t>
              </a:r>
            </a:p>
          </p:txBody>
        </p:sp>
        <p:sp>
          <p:nvSpPr>
            <p:cNvPr id="28685" name="Text Box 22"/>
            <p:cNvSpPr txBox="1">
              <a:spLocks noChangeArrowheads="1"/>
            </p:cNvSpPr>
            <p:nvPr/>
          </p:nvSpPr>
          <p:spPr bwMode="auto">
            <a:xfrm>
              <a:off x="3381375" y="5186363"/>
              <a:ext cx="4048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FF3300"/>
                  </a:solidFill>
                </a:rPr>
                <a:t>C</a:t>
              </a:r>
            </a:p>
          </p:txBody>
        </p:sp>
        <p:sp>
          <p:nvSpPr>
            <p:cNvPr id="28686" name="Text Box 24"/>
            <p:cNvSpPr txBox="1">
              <a:spLocks noChangeArrowheads="1"/>
            </p:cNvSpPr>
            <p:nvPr/>
          </p:nvSpPr>
          <p:spPr bwMode="auto">
            <a:xfrm>
              <a:off x="4541838" y="6043613"/>
              <a:ext cx="387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3366FF"/>
                  </a:solidFill>
                </a:rPr>
                <a:t>S</a:t>
              </a:r>
            </a:p>
          </p:txBody>
        </p:sp>
        <p:sp>
          <p:nvSpPr>
            <p:cNvPr id="28687" name="Text Box 25"/>
            <p:cNvSpPr txBox="1">
              <a:spLocks noChangeArrowheads="1"/>
            </p:cNvSpPr>
            <p:nvPr/>
          </p:nvSpPr>
          <p:spPr bwMode="auto">
            <a:xfrm>
              <a:off x="3898900" y="4286250"/>
              <a:ext cx="387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3366FF"/>
                  </a:solidFill>
                </a:rPr>
                <a:t>S</a:t>
              </a:r>
            </a:p>
          </p:txBody>
        </p:sp>
        <p:sp>
          <p:nvSpPr>
            <p:cNvPr id="28688" name="Text Box 26"/>
            <p:cNvSpPr txBox="1">
              <a:spLocks noChangeArrowheads="1"/>
            </p:cNvSpPr>
            <p:nvPr/>
          </p:nvSpPr>
          <p:spPr bwMode="auto">
            <a:xfrm>
              <a:off x="2898775" y="6072188"/>
              <a:ext cx="3873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400" b="1">
                  <a:solidFill>
                    <a:srgbClr val="3366FF"/>
                  </a:solidFill>
                </a:rPr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9698" name="Text Box 2050"/>
          <p:cNvSpPr txBox="1">
            <a:spLocks noChangeArrowheads="1"/>
          </p:cNvSpPr>
          <p:nvPr/>
        </p:nvSpPr>
        <p:spPr bwMode="auto">
          <a:xfrm>
            <a:off x="228600" y="1828800"/>
            <a:ext cx="85344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577850" algn="l"/>
              </a:tabLst>
            </a:pPr>
            <a:r>
              <a:rPr lang="en-GB" sz="22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29699" name="Text Box 2051"/>
          <p:cNvSpPr txBox="1">
            <a:spLocks noChangeArrowheads="1"/>
          </p:cNvSpPr>
          <p:nvPr/>
        </p:nvSpPr>
        <p:spPr bwMode="auto">
          <a:xfrm>
            <a:off x="35496" y="1805434"/>
            <a:ext cx="8915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GB" sz="2800" dirty="0">
                <a:solidFill>
                  <a:schemeClr val="tx1"/>
                </a:solidFill>
              </a:rPr>
              <a:t>1) </a:t>
            </a:r>
            <a:r>
              <a:rPr lang="en-GB" sz="2800" u="sng" dirty="0">
                <a:solidFill>
                  <a:schemeClr val="tx1"/>
                </a:solidFill>
              </a:rPr>
              <a:t>Comorbid phenotypes: </a:t>
            </a:r>
            <a:r>
              <a:rPr lang="en-GB" sz="2800" dirty="0">
                <a:solidFill>
                  <a:schemeClr val="tx1"/>
                </a:solidFill>
              </a:rPr>
              <a:t>(e.g. anxiety subtypes)</a:t>
            </a:r>
          </a:p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US" sz="2800" dirty="0">
                <a:solidFill>
                  <a:schemeClr val="tx1"/>
                </a:solidFill>
              </a:rPr>
              <a:t>	</a:t>
            </a:r>
            <a:r>
              <a:rPr lang="en-US" sz="2400" dirty="0">
                <a:solidFill>
                  <a:schemeClr val="tx1"/>
                </a:solidFill>
              </a:rPr>
              <a:t>Common variance = general liability to emotional reactivity</a:t>
            </a:r>
          </a:p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US" sz="2800" dirty="0">
                <a:solidFill>
                  <a:schemeClr val="tx1"/>
                </a:solidFill>
              </a:rPr>
              <a:t>	</a:t>
            </a:r>
            <a:r>
              <a:rPr lang="en-US" sz="2400" dirty="0">
                <a:solidFill>
                  <a:schemeClr val="tx1"/>
                </a:solidFill>
              </a:rPr>
              <a:t>Specific variance = symptom-specific risks</a:t>
            </a:r>
          </a:p>
        </p:txBody>
      </p:sp>
      <p:sp>
        <p:nvSpPr>
          <p:cNvPr id="29700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sz="3200" dirty="0" smtClean="0">
                <a:solidFill>
                  <a:schemeClr val="accent1">
                    <a:lumMod val="50000"/>
                  </a:schemeClr>
                </a:solidFill>
              </a:rPr>
              <a:t>What might common and specific variance represent?</a:t>
            </a:r>
            <a:endParaRPr lang="en-AU" sz="32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702" name="Text Box 2068"/>
          <p:cNvSpPr txBox="1">
            <a:spLocks noChangeArrowheads="1"/>
          </p:cNvSpPr>
          <p:nvPr/>
        </p:nvSpPr>
        <p:spPr bwMode="auto">
          <a:xfrm>
            <a:off x="35496" y="4246056"/>
            <a:ext cx="896461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GB" sz="2800" dirty="0">
                <a:solidFill>
                  <a:schemeClr val="tx1"/>
                </a:solidFill>
              </a:rPr>
              <a:t>2) </a:t>
            </a:r>
            <a:r>
              <a:rPr lang="en-GB" sz="2800" u="sng" dirty="0">
                <a:solidFill>
                  <a:schemeClr val="tx1"/>
                </a:solidFill>
              </a:rPr>
              <a:t>Different </a:t>
            </a:r>
            <a:r>
              <a:rPr lang="en-GB" sz="2800" u="sng" dirty="0" err="1">
                <a:solidFill>
                  <a:schemeClr val="tx1"/>
                </a:solidFill>
              </a:rPr>
              <a:t>raters</a:t>
            </a:r>
            <a:r>
              <a:rPr lang="en-GB" sz="2800" u="sng" dirty="0">
                <a:solidFill>
                  <a:schemeClr val="tx1"/>
                </a:solidFill>
              </a:rPr>
              <a:t>: </a:t>
            </a:r>
            <a:r>
              <a:rPr lang="en-GB" sz="2800" dirty="0">
                <a:solidFill>
                  <a:schemeClr val="tx1"/>
                </a:solidFill>
              </a:rPr>
              <a:t>(e.g. mother, teacher, child reports)</a:t>
            </a:r>
          </a:p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US" sz="2400" dirty="0">
                <a:solidFill>
                  <a:schemeClr val="tx1"/>
                </a:solidFill>
              </a:rPr>
              <a:t>	Common variance = pervasive liability to reported </a:t>
            </a:r>
            <a:r>
              <a:rPr lang="en-US" sz="2400" dirty="0" err="1">
                <a:solidFill>
                  <a:schemeClr val="tx1"/>
                </a:solidFill>
              </a:rPr>
              <a:t>behaviour</a:t>
            </a:r>
            <a:endParaRPr lang="en-US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  <a:tabLst>
                <a:tab pos="663575" algn="l"/>
              </a:tabLst>
            </a:pPr>
            <a:r>
              <a:rPr lang="en-US" sz="2400" dirty="0">
                <a:solidFill>
                  <a:schemeClr val="tx1"/>
                </a:solidFill>
              </a:rPr>
              <a:t>	Specific variance = situation-specific </a:t>
            </a:r>
            <a:r>
              <a:rPr lang="en-US" sz="2400" dirty="0" err="1">
                <a:solidFill>
                  <a:schemeClr val="tx1"/>
                </a:solidFill>
              </a:rPr>
              <a:t>behaviour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97775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30723" name="AutoShape 3"/>
          <p:cNvCxnSpPr>
            <a:cxnSpLocks noChangeShapeType="1"/>
            <a:stCxn id="30732" idx="0"/>
          </p:cNvCxnSpPr>
          <p:nvPr/>
        </p:nvCxnSpPr>
        <p:spPr bwMode="auto">
          <a:xfrm rot="5400000" flipV="1">
            <a:off x="4647406" y="-532606"/>
            <a:ext cx="1588" cy="4572000"/>
          </a:xfrm>
          <a:prstGeom prst="curvedConnector3">
            <a:avLst>
              <a:gd name="adj1" fmla="val -2809848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95288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 flipH="1">
            <a:off x="468313" y="2438400"/>
            <a:ext cx="6746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Oval 7"/>
          <p:cNvSpPr>
            <a:spLocks noChangeArrowheads="1"/>
          </p:cNvSpPr>
          <p:nvPr/>
        </p:nvSpPr>
        <p:spPr bwMode="auto">
          <a:xfrm>
            <a:off x="685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>
            <a:off x="1143000" y="2438400"/>
            <a:ext cx="1889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Line 9"/>
          <p:cNvSpPr>
            <a:spLocks noChangeShapeType="1"/>
          </p:cNvSpPr>
          <p:nvPr/>
        </p:nvSpPr>
        <p:spPr bwMode="auto">
          <a:xfrm flipH="1">
            <a:off x="755650" y="2438400"/>
            <a:ext cx="15303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Line 10"/>
          <p:cNvSpPr>
            <a:spLocks noChangeShapeType="1"/>
          </p:cNvSpPr>
          <p:nvPr/>
        </p:nvSpPr>
        <p:spPr bwMode="auto">
          <a:xfrm flipH="1">
            <a:off x="1763713" y="2438400"/>
            <a:ext cx="5222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1"/>
          <p:cNvSpPr>
            <a:spLocks noChangeShapeType="1"/>
          </p:cNvSpPr>
          <p:nvPr/>
        </p:nvSpPr>
        <p:spPr bwMode="auto">
          <a:xfrm flipH="1">
            <a:off x="1042988" y="2438400"/>
            <a:ext cx="2538412" cy="156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 flipH="1">
            <a:off x="1828800" y="24384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2" name="Oval 13"/>
          <p:cNvSpPr>
            <a:spLocks noChangeArrowheads="1"/>
          </p:cNvSpPr>
          <p:nvPr/>
        </p:nvSpPr>
        <p:spPr bwMode="auto">
          <a:xfrm>
            <a:off x="1905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3" name="Oval 14"/>
          <p:cNvSpPr>
            <a:spLocks noChangeArrowheads="1"/>
          </p:cNvSpPr>
          <p:nvPr/>
        </p:nvSpPr>
        <p:spPr bwMode="auto">
          <a:xfrm>
            <a:off x="3124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4" name="Rectangle 15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0735" name="Rectangle 16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Teacher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0736" name="Rectangle 17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Examiner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0737" name="Rectangle 18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8" name="Line 19"/>
          <p:cNvSpPr>
            <a:spLocks noChangeShapeType="1"/>
          </p:cNvSpPr>
          <p:nvPr/>
        </p:nvSpPr>
        <p:spPr bwMode="auto">
          <a:xfrm>
            <a:off x="1143000" y="2438400"/>
            <a:ext cx="11969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Line 20"/>
          <p:cNvSpPr>
            <a:spLocks noChangeShapeType="1"/>
          </p:cNvSpPr>
          <p:nvPr/>
        </p:nvSpPr>
        <p:spPr bwMode="auto">
          <a:xfrm>
            <a:off x="1143000" y="2438400"/>
            <a:ext cx="22050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Line 21"/>
          <p:cNvSpPr>
            <a:spLocks noChangeShapeType="1"/>
          </p:cNvSpPr>
          <p:nvPr/>
        </p:nvSpPr>
        <p:spPr bwMode="auto">
          <a:xfrm>
            <a:off x="2286000" y="2438400"/>
            <a:ext cx="12779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1" name="Line 22"/>
          <p:cNvSpPr>
            <a:spLocks noChangeShapeType="1"/>
          </p:cNvSpPr>
          <p:nvPr/>
        </p:nvSpPr>
        <p:spPr bwMode="auto">
          <a:xfrm>
            <a:off x="2286000" y="2438400"/>
            <a:ext cx="2698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2" name="Line 23"/>
          <p:cNvSpPr>
            <a:spLocks noChangeShapeType="1"/>
          </p:cNvSpPr>
          <p:nvPr/>
        </p:nvSpPr>
        <p:spPr bwMode="auto">
          <a:xfrm flipH="1">
            <a:off x="2916238" y="2438400"/>
            <a:ext cx="66516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3" name="Line 24"/>
          <p:cNvSpPr>
            <a:spLocks noChangeShapeType="1"/>
          </p:cNvSpPr>
          <p:nvPr/>
        </p:nvSpPr>
        <p:spPr bwMode="auto">
          <a:xfrm>
            <a:off x="3581400" y="2438400"/>
            <a:ext cx="3429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4" name="Line 25"/>
          <p:cNvSpPr>
            <a:spLocks noChangeShapeType="1"/>
          </p:cNvSpPr>
          <p:nvPr/>
        </p:nvSpPr>
        <p:spPr bwMode="auto">
          <a:xfrm flipH="1">
            <a:off x="5003800" y="2438400"/>
            <a:ext cx="7112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5" name="Oval 26"/>
          <p:cNvSpPr>
            <a:spLocks noChangeArrowheads="1"/>
          </p:cNvSpPr>
          <p:nvPr/>
        </p:nvSpPr>
        <p:spPr bwMode="auto">
          <a:xfrm>
            <a:off x="5257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46" name="Line 27"/>
          <p:cNvSpPr>
            <a:spLocks noChangeShapeType="1"/>
          </p:cNvSpPr>
          <p:nvPr/>
        </p:nvSpPr>
        <p:spPr bwMode="auto">
          <a:xfrm>
            <a:off x="5715000" y="2438400"/>
            <a:ext cx="1524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7" name="Line 28"/>
          <p:cNvSpPr>
            <a:spLocks noChangeShapeType="1"/>
          </p:cNvSpPr>
          <p:nvPr/>
        </p:nvSpPr>
        <p:spPr bwMode="auto">
          <a:xfrm flipH="1">
            <a:off x="5292725" y="2438400"/>
            <a:ext cx="15652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8" name="Line 29"/>
          <p:cNvSpPr>
            <a:spLocks noChangeShapeType="1"/>
          </p:cNvSpPr>
          <p:nvPr/>
        </p:nvSpPr>
        <p:spPr bwMode="auto">
          <a:xfrm flipH="1">
            <a:off x="6156325" y="2438400"/>
            <a:ext cx="7016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9" name="Line 30"/>
          <p:cNvSpPr>
            <a:spLocks noChangeShapeType="1"/>
          </p:cNvSpPr>
          <p:nvPr/>
        </p:nvSpPr>
        <p:spPr bwMode="auto">
          <a:xfrm flipH="1">
            <a:off x="5580063" y="2438400"/>
            <a:ext cx="257333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0" name="Line 31"/>
          <p:cNvSpPr>
            <a:spLocks noChangeShapeType="1"/>
          </p:cNvSpPr>
          <p:nvPr/>
        </p:nvSpPr>
        <p:spPr bwMode="auto">
          <a:xfrm flipH="1">
            <a:off x="6516688" y="2438400"/>
            <a:ext cx="16367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1" name="Oval 32"/>
          <p:cNvSpPr>
            <a:spLocks noChangeArrowheads="1"/>
          </p:cNvSpPr>
          <p:nvPr/>
        </p:nvSpPr>
        <p:spPr bwMode="auto">
          <a:xfrm>
            <a:off x="6477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2" name="Oval 33"/>
          <p:cNvSpPr>
            <a:spLocks noChangeArrowheads="1"/>
          </p:cNvSpPr>
          <p:nvPr/>
        </p:nvSpPr>
        <p:spPr bwMode="auto">
          <a:xfrm>
            <a:off x="7696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3" name="Line 38"/>
          <p:cNvSpPr>
            <a:spLocks noChangeShapeType="1"/>
          </p:cNvSpPr>
          <p:nvPr/>
        </p:nvSpPr>
        <p:spPr bwMode="auto">
          <a:xfrm>
            <a:off x="5715000" y="2438400"/>
            <a:ext cx="108902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4" name="Line 39"/>
          <p:cNvSpPr>
            <a:spLocks noChangeShapeType="1"/>
          </p:cNvSpPr>
          <p:nvPr/>
        </p:nvSpPr>
        <p:spPr bwMode="auto">
          <a:xfrm>
            <a:off x="5724525" y="2420938"/>
            <a:ext cx="2160588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5" name="Line 40"/>
          <p:cNvSpPr>
            <a:spLocks noChangeShapeType="1"/>
          </p:cNvSpPr>
          <p:nvPr/>
        </p:nvSpPr>
        <p:spPr bwMode="auto">
          <a:xfrm>
            <a:off x="6858000" y="2438400"/>
            <a:ext cx="12430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6" name="Line 41"/>
          <p:cNvSpPr>
            <a:spLocks noChangeShapeType="1"/>
          </p:cNvSpPr>
          <p:nvPr/>
        </p:nvSpPr>
        <p:spPr bwMode="auto">
          <a:xfrm>
            <a:off x="68580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7" name="Line 42"/>
          <p:cNvSpPr>
            <a:spLocks noChangeShapeType="1"/>
          </p:cNvSpPr>
          <p:nvPr/>
        </p:nvSpPr>
        <p:spPr bwMode="auto">
          <a:xfrm flipH="1">
            <a:off x="7380288" y="2438400"/>
            <a:ext cx="7731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Line 43"/>
          <p:cNvSpPr>
            <a:spLocks noChangeShapeType="1"/>
          </p:cNvSpPr>
          <p:nvPr/>
        </p:nvSpPr>
        <p:spPr bwMode="auto">
          <a:xfrm>
            <a:off x="81534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9" name="Text Box 95"/>
          <p:cNvSpPr txBox="1">
            <a:spLocks noChangeArrowheads="1"/>
          </p:cNvSpPr>
          <p:nvPr/>
        </p:nvSpPr>
        <p:spPr bwMode="auto">
          <a:xfrm>
            <a:off x="3635375" y="841722"/>
            <a:ext cx="23764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MZ</a:t>
            </a:r>
            <a:r>
              <a:rPr lang="en-GB" sz="2200" b="1" baseline="-25000" dirty="0">
                <a:solidFill>
                  <a:srgbClr val="FF3300"/>
                </a:solidFill>
              </a:rPr>
              <a:t> </a:t>
            </a:r>
            <a:r>
              <a:rPr lang="en-GB" sz="2200" b="1" dirty="0">
                <a:solidFill>
                  <a:srgbClr val="FF3300"/>
                </a:solidFill>
              </a:rPr>
              <a:t>= 1 </a:t>
            </a:r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DZ</a:t>
            </a:r>
            <a:r>
              <a:rPr lang="en-GB" sz="2200" b="1" dirty="0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30760" name="Text Box 96"/>
          <p:cNvSpPr txBox="1">
            <a:spLocks noChangeArrowheads="1"/>
          </p:cNvSpPr>
          <p:nvPr/>
        </p:nvSpPr>
        <p:spPr bwMode="auto">
          <a:xfrm>
            <a:off x="3925888" y="1341438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sp>
        <p:nvSpPr>
          <p:cNvPr id="30761" name="Rectangle 97"/>
          <p:cNvSpPr>
            <a:spLocks noChangeArrowheads="1"/>
          </p:cNvSpPr>
          <p:nvPr/>
        </p:nvSpPr>
        <p:spPr bwMode="auto">
          <a:xfrm>
            <a:off x="457200" y="-69850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Independent pathway model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0842" name="AutoShape 287"/>
          <p:cNvCxnSpPr>
            <a:cxnSpLocks noChangeShapeType="1"/>
          </p:cNvCxnSpPr>
          <p:nvPr/>
        </p:nvCxnSpPr>
        <p:spPr bwMode="auto">
          <a:xfrm rot="5400000" flipV="1">
            <a:off x="4620419" y="-1731168"/>
            <a:ext cx="1587" cy="7010400"/>
          </a:xfrm>
          <a:prstGeom prst="curvedConnector3">
            <a:avLst>
              <a:gd name="adj1" fmla="val -62802142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843" name="Rectangle 289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4" name="Rectangle 290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5" name="Rectangle 291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6" name="Rectangle 292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30764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6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8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9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8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9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2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4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5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8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0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1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54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8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2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4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6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8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0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2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74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6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8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80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2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2" name="Curved Connector 21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urved Connector 197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urved Connector 198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urved Connector 199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urved Connector 25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Curved Connector 206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Curved Connector 207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Curved Connector 208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124200" y="965672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Interpretation</a:t>
            </a:r>
            <a:r>
              <a:rPr lang="en-GB" sz="2800" dirty="0" smtClean="0">
                <a:solidFill>
                  <a:schemeClr val="tx1"/>
                </a:solidFill>
              </a:rPr>
              <a:t> 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1747" name="Title 6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dirty="0" smtClean="0">
                <a:solidFill>
                  <a:schemeClr val="accent1">
                    <a:lumMod val="50000"/>
                  </a:schemeClr>
                </a:solidFill>
              </a:rPr>
              <a:t>Independent pathway model</a:t>
            </a:r>
            <a:endParaRPr lang="en-A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2667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rabicParenR"/>
              <a:tabLst>
                <a:tab pos="577850" algn="l"/>
              </a:tabLst>
            </a:pPr>
            <a:endParaRPr lang="en-US" sz="24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323404" y="1994049"/>
            <a:ext cx="8515796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GB" sz="2800" dirty="0">
                <a:solidFill>
                  <a:schemeClr val="tx2"/>
                </a:solidFill>
              </a:rPr>
              <a:t>Each variable (e.g. mother rating) has variation that is shared with other variables 	</a:t>
            </a:r>
            <a:r>
              <a:rPr lang="en-GB" sz="2200" dirty="0">
                <a:solidFill>
                  <a:schemeClr val="tx2"/>
                </a:solidFill>
              </a:rPr>
              <a:t> 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200" dirty="0">
                <a:solidFill>
                  <a:schemeClr val="tx2"/>
                </a:solidFill>
              </a:rPr>
              <a:t>	</a:t>
            </a:r>
            <a:r>
              <a:rPr lang="en-GB" sz="2400" dirty="0">
                <a:solidFill>
                  <a:schemeClr val="tx2"/>
                </a:solidFill>
              </a:rPr>
              <a:t>“Common” genetic and environmental factors </a:t>
            </a:r>
            <a:r>
              <a:rPr lang="en-GB" sz="2800" dirty="0">
                <a:solidFill>
                  <a:schemeClr val="tx2"/>
                </a:solidFill>
              </a:rPr>
              <a:t>	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endParaRPr lang="en-GB" sz="2800" baseline="-250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 startAt="2"/>
            </a:pPr>
            <a:r>
              <a:rPr lang="en-GB" sz="2800" dirty="0">
                <a:solidFill>
                  <a:schemeClr val="tx2"/>
                </a:solidFill>
              </a:rPr>
              <a:t>Each variable is also influenced by unique variance not shared with other variables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200" dirty="0">
                <a:solidFill>
                  <a:schemeClr val="tx2"/>
                </a:solidFill>
              </a:rPr>
              <a:t>	 </a:t>
            </a:r>
            <a:r>
              <a:rPr lang="en-GB" sz="2400" dirty="0">
                <a:solidFill>
                  <a:schemeClr val="tx2"/>
                </a:solidFill>
              </a:rPr>
              <a:t>“Specific” genetic and environmental factors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endParaRPr lang="en-GB" sz="22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 startAt="3"/>
            </a:pPr>
            <a:r>
              <a:rPr lang="en-US" sz="2800" dirty="0" smtClean="0">
                <a:solidFill>
                  <a:schemeClr val="tx2"/>
                </a:solidFill>
              </a:rPr>
              <a:t>To </a:t>
            </a:r>
            <a:r>
              <a:rPr lang="en-GB" sz="2800" dirty="0" smtClean="0">
                <a:solidFill>
                  <a:schemeClr val="tx1"/>
                </a:solidFill>
              </a:rPr>
              <a:t>examine </a:t>
            </a:r>
            <a:r>
              <a:rPr lang="en-GB" sz="2800" dirty="0">
                <a:solidFill>
                  <a:schemeClr val="tx1"/>
                </a:solidFill>
              </a:rPr>
              <a:t>the </a:t>
            </a:r>
            <a:r>
              <a:rPr lang="en-GB" sz="2800" dirty="0" err="1">
                <a:solidFill>
                  <a:schemeClr val="tx1"/>
                </a:solidFill>
              </a:rPr>
              <a:t>etiology</a:t>
            </a:r>
            <a:r>
              <a:rPr lang="en-GB" sz="2800" dirty="0">
                <a:solidFill>
                  <a:schemeClr val="tx1"/>
                </a:solidFill>
              </a:rPr>
              <a:t> of </a:t>
            </a:r>
            <a:r>
              <a:rPr lang="en-GB" sz="2800" dirty="0" err="1" smtClean="0">
                <a:solidFill>
                  <a:schemeClr val="tx1"/>
                </a:solidFill>
              </a:rPr>
              <a:t>covariation</a:t>
            </a:r>
            <a:r>
              <a:rPr lang="en-GB" sz="2800" dirty="0" smtClean="0">
                <a:solidFill>
                  <a:schemeClr val="tx1"/>
                </a:solidFill>
              </a:rPr>
              <a:t>: i.e. how the different informants ratings are </a:t>
            </a:r>
            <a:r>
              <a:rPr lang="en-GB" sz="2800" dirty="0">
                <a:solidFill>
                  <a:schemeClr val="tx1"/>
                </a:solidFill>
              </a:rPr>
              <a:t>influenced by the same genetic </a:t>
            </a:r>
            <a:r>
              <a:rPr lang="en-GB" sz="2800" dirty="0" smtClean="0">
                <a:solidFill>
                  <a:schemeClr val="tx1"/>
                </a:solidFill>
              </a:rPr>
              <a:t>or environmental factors </a:t>
            </a:r>
            <a:endParaRPr lang="en-GB" sz="2800" dirty="0">
              <a:solidFill>
                <a:schemeClr val="tx1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800" dirty="0">
                <a:solidFill>
                  <a:schemeClr val="tx1"/>
                </a:solidFill>
              </a:rPr>
              <a:t>	</a:t>
            </a:r>
            <a:endParaRPr lang="en-US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8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Multivariate analysis</a:t>
            </a:r>
            <a:endParaRPr lang="en-US" sz="4800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sz="28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Univariate</a:t>
            </a: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analysis:</a:t>
            </a: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genetic and environmental influences on the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variance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one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trait</a:t>
            </a:r>
          </a:p>
          <a:p>
            <a:pPr eaLnBrk="1" hangingPunct="1">
              <a:buFontTx/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Bivariate analysis:</a:t>
            </a: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genetic and environmental influences on the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covariance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between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two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traits</a:t>
            </a:r>
          </a:p>
          <a:p>
            <a:pPr eaLnBrk="1" hangingPunct="1">
              <a:buFontTx/>
              <a:buNone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Multivariate analysis:</a:t>
            </a: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genetic and environmental basis of the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covariances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between 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multiple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traits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6"/>
          <p:cNvSpPr>
            <a:spLocks noChangeArrowheads="1"/>
          </p:cNvSpPr>
          <p:nvPr/>
        </p:nvSpPr>
        <p:spPr bwMode="auto">
          <a:xfrm>
            <a:off x="6858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795" name="Oval 7"/>
          <p:cNvSpPr>
            <a:spLocks noChangeArrowheads="1"/>
          </p:cNvSpPr>
          <p:nvPr/>
        </p:nvSpPr>
        <p:spPr bwMode="auto">
          <a:xfrm>
            <a:off x="19050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3796" name="Oval 8"/>
          <p:cNvSpPr>
            <a:spLocks noChangeArrowheads="1"/>
          </p:cNvSpPr>
          <p:nvPr/>
        </p:nvSpPr>
        <p:spPr bwMode="auto">
          <a:xfrm>
            <a:off x="31242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3797" name="Oval 13"/>
          <p:cNvSpPr>
            <a:spLocks noChangeArrowheads="1"/>
          </p:cNvSpPr>
          <p:nvPr/>
        </p:nvSpPr>
        <p:spPr bwMode="auto">
          <a:xfrm>
            <a:off x="1447800" y="2703513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3798" name="Line 14"/>
          <p:cNvSpPr>
            <a:spLocks noChangeShapeType="1"/>
          </p:cNvSpPr>
          <p:nvPr/>
        </p:nvSpPr>
        <p:spPr bwMode="auto">
          <a:xfrm>
            <a:off x="233997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15"/>
          <p:cNvSpPr txBox="1">
            <a:spLocks noChangeArrowheads="1"/>
          </p:cNvSpPr>
          <p:nvPr/>
        </p:nvSpPr>
        <p:spPr bwMode="auto">
          <a:xfrm>
            <a:off x="467544" y="3465513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mum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0" name="Line 16"/>
          <p:cNvSpPr>
            <a:spLocks noChangeShapeType="1"/>
          </p:cNvSpPr>
          <p:nvPr/>
        </p:nvSpPr>
        <p:spPr bwMode="auto">
          <a:xfrm flipV="1">
            <a:off x="827088" y="3389313"/>
            <a:ext cx="773112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Line 17"/>
          <p:cNvSpPr>
            <a:spLocks noChangeShapeType="1"/>
          </p:cNvSpPr>
          <p:nvPr/>
        </p:nvSpPr>
        <p:spPr bwMode="auto">
          <a:xfrm flipH="1" flipV="1">
            <a:off x="2590800" y="3541713"/>
            <a:ext cx="252413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8"/>
          <p:cNvSpPr txBox="1">
            <a:spLocks noChangeArrowheads="1"/>
          </p:cNvSpPr>
          <p:nvPr/>
        </p:nvSpPr>
        <p:spPr bwMode="auto">
          <a:xfrm>
            <a:off x="1155923" y="3478213"/>
            <a:ext cx="1039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teacher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3" name="Line 19"/>
          <p:cNvSpPr>
            <a:spLocks noChangeShapeType="1"/>
          </p:cNvSpPr>
          <p:nvPr/>
        </p:nvSpPr>
        <p:spPr bwMode="auto">
          <a:xfrm flipV="1">
            <a:off x="1692275" y="3541713"/>
            <a:ext cx="28892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Text Box 20"/>
          <p:cNvSpPr txBox="1">
            <a:spLocks noChangeArrowheads="1"/>
          </p:cNvSpPr>
          <p:nvPr/>
        </p:nvSpPr>
        <p:spPr bwMode="auto">
          <a:xfrm>
            <a:off x="1907704" y="35099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examiner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5" name="Text Box 21"/>
          <p:cNvSpPr txBox="1">
            <a:spLocks noChangeArrowheads="1"/>
          </p:cNvSpPr>
          <p:nvPr/>
        </p:nvSpPr>
        <p:spPr bwMode="auto">
          <a:xfrm>
            <a:off x="2856508" y="3503613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33806" name="Line 22"/>
          <p:cNvSpPr>
            <a:spLocks noChangeShapeType="1"/>
          </p:cNvSpPr>
          <p:nvPr/>
        </p:nvSpPr>
        <p:spPr bwMode="auto">
          <a:xfrm flipH="1" flipV="1">
            <a:off x="3048000" y="3389313"/>
            <a:ext cx="587375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7" name="Line 23"/>
          <p:cNvSpPr>
            <a:spLocks noChangeShapeType="1"/>
          </p:cNvSpPr>
          <p:nvPr/>
        </p:nvSpPr>
        <p:spPr bwMode="auto">
          <a:xfrm>
            <a:off x="1331913" y="2420938"/>
            <a:ext cx="5730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 flipH="1">
            <a:off x="2971800" y="2420938"/>
            <a:ext cx="520700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9" name="Text Box 25"/>
          <p:cNvSpPr txBox="1">
            <a:spLocks noChangeArrowheads="1"/>
          </p:cNvSpPr>
          <p:nvPr/>
        </p:nvSpPr>
        <p:spPr bwMode="auto">
          <a:xfrm>
            <a:off x="1828800" y="2855913"/>
            <a:ext cx="1066800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1600" b="1">
                <a:solidFill>
                  <a:schemeClr val="tx1"/>
                </a:solidFill>
              </a:rPr>
              <a:t>Latent factor</a:t>
            </a:r>
            <a:endParaRPr lang="en-GB" sz="2400" b="1">
              <a:solidFill>
                <a:schemeClr val="tx1"/>
              </a:solidFill>
            </a:endParaRPr>
          </a:p>
        </p:txBody>
      </p:sp>
      <p:sp>
        <p:nvSpPr>
          <p:cNvPr id="33810" name="Oval 26"/>
          <p:cNvSpPr>
            <a:spLocks noChangeArrowheads="1"/>
          </p:cNvSpPr>
          <p:nvPr/>
        </p:nvSpPr>
        <p:spPr bwMode="auto">
          <a:xfrm>
            <a:off x="52276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3811" name="Oval 27"/>
          <p:cNvSpPr>
            <a:spLocks noChangeArrowheads="1"/>
          </p:cNvSpPr>
          <p:nvPr/>
        </p:nvSpPr>
        <p:spPr bwMode="auto">
          <a:xfrm>
            <a:off x="64468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3812" name="Oval 28"/>
          <p:cNvSpPr>
            <a:spLocks noChangeArrowheads="1"/>
          </p:cNvSpPr>
          <p:nvPr/>
        </p:nvSpPr>
        <p:spPr bwMode="auto">
          <a:xfrm>
            <a:off x="76660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813" name="Oval 33"/>
          <p:cNvSpPr>
            <a:spLocks noChangeArrowheads="1"/>
          </p:cNvSpPr>
          <p:nvPr/>
        </p:nvSpPr>
        <p:spPr bwMode="auto">
          <a:xfrm>
            <a:off x="5989638" y="2708275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3818" name="Line 39"/>
          <p:cNvSpPr>
            <a:spLocks noChangeShapeType="1"/>
          </p:cNvSpPr>
          <p:nvPr/>
        </p:nvSpPr>
        <p:spPr bwMode="auto">
          <a:xfrm>
            <a:off x="5795963" y="2420938"/>
            <a:ext cx="650875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9" name="Line 40"/>
          <p:cNvSpPr>
            <a:spLocks noChangeShapeType="1"/>
          </p:cNvSpPr>
          <p:nvPr/>
        </p:nvSpPr>
        <p:spPr bwMode="auto">
          <a:xfrm flipH="1">
            <a:off x="7513638" y="2420938"/>
            <a:ext cx="514350" cy="439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20" name="Text Box 41"/>
          <p:cNvSpPr txBox="1">
            <a:spLocks noChangeArrowheads="1"/>
          </p:cNvSpPr>
          <p:nvPr/>
        </p:nvSpPr>
        <p:spPr bwMode="auto">
          <a:xfrm>
            <a:off x="6370638" y="2860675"/>
            <a:ext cx="1066800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1600" b="1">
                <a:solidFill>
                  <a:schemeClr val="tx1"/>
                </a:solidFill>
              </a:rPr>
              <a:t>Latent factor</a:t>
            </a:r>
            <a:endParaRPr lang="en-GB" sz="2400" b="1">
              <a:solidFill>
                <a:schemeClr val="tx1"/>
              </a:solidFill>
            </a:endParaRPr>
          </a:p>
        </p:txBody>
      </p:sp>
      <p:sp>
        <p:nvSpPr>
          <p:cNvPr id="33821" name="Rectangle 42"/>
          <p:cNvSpPr>
            <a:spLocks noChangeArrowheads="1"/>
          </p:cNvSpPr>
          <p:nvPr/>
        </p:nvSpPr>
        <p:spPr bwMode="auto">
          <a:xfrm>
            <a:off x="457200" y="-100013"/>
            <a:ext cx="8229600" cy="92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200" dirty="0">
                <a:solidFill>
                  <a:schemeClr val="accent1">
                    <a:lumMod val="50000"/>
                  </a:schemeClr>
                </a:solidFill>
              </a:rPr>
              <a:t>Common pathway model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822" name="Text Box 185"/>
          <p:cNvSpPr txBox="1">
            <a:spLocks noChangeArrowheads="1"/>
          </p:cNvSpPr>
          <p:nvPr/>
        </p:nvSpPr>
        <p:spPr bwMode="auto">
          <a:xfrm>
            <a:off x="7597775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33823" name="AutoShape 186"/>
          <p:cNvCxnSpPr>
            <a:cxnSpLocks noChangeShapeType="1"/>
          </p:cNvCxnSpPr>
          <p:nvPr/>
        </p:nvCxnSpPr>
        <p:spPr bwMode="auto">
          <a:xfrm rot="5400000" flipV="1">
            <a:off x="4647406" y="-592931"/>
            <a:ext cx="1588" cy="4572000"/>
          </a:xfrm>
          <a:prstGeom prst="curvedConnector3">
            <a:avLst>
              <a:gd name="adj1" fmla="val -233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3824" name="Text Box 187"/>
          <p:cNvSpPr txBox="1">
            <a:spLocks noChangeArrowheads="1"/>
          </p:cNvSpPr>
          <p:nvPr/>
        </p:nvSpPr>
        <p:spPr bwMode="auto">
          <a:xfrm>
            <a:off x="395288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33825" name="Text Box 188"/>
          <p:cNvSpPr txBox="1">
            <a:spLocks noChangeArrowheads="1"/>
          </p:cNvSpPr>
          <p:nvPr/>
        </p:nvSpPr>
        <p:spPr bwMode="auto">
          <a:xfrm>
            <a:off x="3925888" y="1273175"/>
            <a:ext cx="14525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33826" name="AutoShape 189"/>
          <p:cNvCxnSpPr>
            <a:cxnSpLocks noChangeShapeType="1"/>
          </p:cNvCxnSpPr>
          <p:nvPr/>
        </p:nvCxnSpPr>
        <p:spPr bwMode="auto">
          <a:xfrm rot="5400000" flipV="1">
            <a:off x="4620419" y="-1791493"/>
            <a:ext cx="1587" cy="7010400"/>
          </a:xfrm>
          <a:prstGeom prst="curvedConnector3">
            <a:avLst>
              <a:gd name="adj1" fmla="val -516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3827" name="Text Box 190"/>
          <p:cNvSpPr txBox="1">
            <a:spLocks noChangeArrowheads="1"/>
          </p:cNvSpPr>
          <p:nvPr/>
        </p:nvSpPr>
        <p:spPr bwMode="auto">
          <a:xfrm>
            <a:off x="3563938" y="841375"/>
            <a:ext cx="23764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33828" name="Rectangle 191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3829" name="Rectangle 192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0" name="Rectangle 193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1" name="Rectangle 194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2" name="Rectangle 195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3" name="Rectangle 196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4" name="Rectangle 197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5" name="Rectangle 198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920" name="Line 339"/>
          <p:cNvSpPr>
            <a:spLocks noChangeShapeType="1"/>
          </p:cNvSpPr>
          <p:nvPr/>
        </p:nvSpPr>
        <p:spPr bwMode="auto">
          <a:xfrm>
            <a:off x="690562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" name="Text Box 15"/>
          <p:cNvSpPr txBox="1">
            <a:spLocks noChangeArrowheads="1"/>
          </p:cNvSpPr>
          <p:nvPr/>
        </p:nvSpPr>
        <p:spPr bwMode="auto">
          <a:xfrm>
            <a:off x="5025256" y="3467100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mum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38" name="Line 16"/>
          <p:cNvSpPr>
            <a:spLocks noChangeShapeType="1"/>
          </p:cNvSpPr>
          <p:nvPr/>
        </p:nvSpPr>
        <p:spPr bwMode="auto">
          <a:xfrm flipV="1">
            <a:off x="5384800" y="3390900"/>
            <a:ext cx="773112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Line 17"/>
          <p:cNvSpPr>
            <a:spLocks noChangeShapeType="1"/>
          </p:cNvSpPr>
          <p:nvPr/>
        </p:nvSpPr>
        <p:spPr bwMode="auto">
          <a:xfrm flipH="1" flipV="1">
            <a:off x="7148512" y="3543300"/>
            <a:ext cx="252413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Text Box 18"/>
          <p:cNvSpPr txBox="1">
            <a:spLocks noChangeArrowheads="1"/>
          </p:cNvSpPr>
          <p:nvPr/>
        </p:nvSpPr>
        <p:spPr bwMode="auto">
          <a:xfrm>
            <a:off x="5713635" y="3479800"/>
            <a:ext cx="1039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teacher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41" name="Line 19"/>
          <p:cNvSpPr>
            <a:spLocks noChangeShapeType="1"/>
          </p:cNvSpPr>
          <p:nvPr/>
        </p:nvSpPr>
        <p:spPr bwMode="auto">
          <a:xfrm flipV="1">
            <a:off x="6249987" y="3543300"/>
            <a:ext cx="28892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Text Box 20"/>
          <p:cNvSpPr txBox="1">
            <a:spLocks noChangeArrowheads="1"/>
          </p:cNvSpPr>
          <p:nvPr/>
        </p:nvSpPr>
        <p:spPr bwMode="auto">
          <a:xfrm>
            <a:off x="6465416" y="3511550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examiner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43" name="Text Box 21"/>
          <p:cNvSpPr txBox="1">
            <a:spLocks noChangeArrowheads="1"/>
          </p:cNvSpPr>
          <p:nvPr/>
        </p:nvSpPr>
        <p:spPr bwMode="auto">
          <a:xfrm>
            <a:off x="7414220" y="3505200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144" name="Line 22"/>
          <p:cNvSpPr>
            <a:spLocks noChangeShapeType="1"/>
          </p:cNvSpPr>
          <p:nvPr/>
        </p:nvSpPr>
        <p:spPr bwMode="auto">
          <a:xfrm flipH="1" flipV="1">
            <a:off x="7605712" y="3390900"/>
            <a:ext cx="587375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0" name="Curved Connector 239"/>
          <p:cNvCxnSpPr/>
          <p:nvPr/>
        </p:nvCxnSpPr>
        <p:spPr>
          <a:xfrm rot="5400000" flipH="1" flipV="1">
            <a:off x="2879782" y="3428005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Curved Connector 240"/>
          <p:cNvCxnSpPr/>
          <p:nvPr/>
        </p:nvCxnSpPr>
        <p:spPr>
          <a:xfrm rot="5400000" flipH="1" flipV="1">
            <a:off x="3921802" y="34448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Curved Connector 241"/>
          <p:cNvCxnSpPr/>
          <p:nvPr/>
        </p:nvCxnSpPr>
        <p:spPr>
          <a:xfrm rot="5400000" flipH="1" flipV="1">
            <a:off x="5005043" y="34194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urved Connector 242"/>
          <p:cNvCxnSpPr/>
          <p:nvPr/>
        </p:nvCxnSpPr>
        <p:spPr>
          <a:xfrm rot="5400000" flipH="1" flipV="1">
            <a:off x="5988826" y="33813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Curved Connector 243"/>
          <p:cNvCxnSpPr/>
          <p:nvPr/>
        </p:nvCxnSpPr>
        <p:spPr>
          <a:xfrm rot="5400000" flipH="1" flipV="1">
            <a:off x="3961530" y="3310410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Curved Connector 244"/>
          <p:cNvCxnSpPr/>
          <p:nvPr/>
        </p:nvCxnSpPr>
        <p:spPr>
          <a:xfrm rot="5400000" flipH="1" flipV="1">
            <a:off x="5037931" y="3251102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Curved Connector 245"/>
          <p:cNvCxnSpPr/>
          <p:nvPr/>
        </p:nvCxnSpPr>
        <p:spPr>
          <a:xfrm rot="5400000" flipH="1" flipV="1">
            <a:off x="6109070" y="3276502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7" name="Group 246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248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49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0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53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5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6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59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1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2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65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7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8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71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3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75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7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9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81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3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5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87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9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91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93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95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6" name="Curved Connector 295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Curved Connector 296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Curved Connector 297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Curved Connector 298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Curved Connector 299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Curved Connector 300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Curved Connector 301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Curved Connector 302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124200" y="836712"/>
            <a:ext cx="2743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Interpretation</a:t>
            </a:r>
            <a:r>
              <a:rPr lang="en-GB" sz="2800" dirty="0" smtClean="0">
                <a:solidFill>
                  <a:schemeClr val="tx1"/>
                </a:solidFill>
              </a:rPr>
              <a:t> 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4819" name="Title 6"/>
          <p:cNvSpPr>
            <a:spLocks noGrp="1"/>
          </p:cNvSpPr>
          <p:nvPr>
            <p:ph type="title"/>
          </p:nvPr>
        </p:nvSpPr>
        <p:spPr>
          <a:xfrm>
            <a:off x="381000" y="125760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dirty="0" smtClean="0">
                <a:solidFill>
                  <a:schemeClr val="accent1">
                    <a:lumMod val="50000"/>
                  </a:schemeClr>
                </a:solidFill>
              </a:rPr>
              <a:t>Common pathway model</a:t>
            </a:r>
            <a:endParaRPr lang="en-A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0" y="2667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rabicParenR"/>
              <a:tabLst>
                <a:tab pos="577850" algn="l"/>
              </a:tabLst>
            </a:pPr>
            <a:endParaRPr lang="en-US" sz="24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95412" y="1556792"/>
            <a:ext cx="84437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GB" sz="2800" dirty="0">
                <a:solidFill>
                  <a:schemeClr val="tx2"/>
                </a:solidFill>
              </a:rPr>
              <a:t>Each variable (e.g. mother rating) has variation that is shared with other variables and variation that is specific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endParaRPr lang="en-GB" sz="2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GB" sz="2800" dirty="0">
                <a:solidFill>
                  <a:schemeClr val="tx2"/>
                </a:solidFill>
              </a:rPr>
              <a:t>Common genetic and environmental variance is captured by a </a:t>
            </a:r>
            <a:r>
              <a:rPr lang="en-GB" sz="2800" b="1" dirty="0">
                <a:solidFill>
                  <a:schemeClr val="tx2"/>
                </a:solidFill>
              </a:rPr>
              <a:t>latent psychometric factor </a:t>
            </a:r>
            <a:r>
              <a:rPr lang="en-GB" sz="2800" dirty="0">
                <a:solidFill>
                  <a:schemeClr val="tx2"/>
                </a:solidFill>
              </a:rPr>
              <a:t>(e.g. </a:t>
            </a:r>
            <a:r>
              <a:rPr lang="en-GB" sz="2800" i="1" dirty="0">
                <a:solidFill>
                  <a:schemeClr val="tx2"/>
                </a:solidFill>
              </a:rPr>
              <a:t>pervasive</a:t>
            </a:r>
            <a:r>
              <a:rPr lang="en-GB" sz="2800" dirty="0">
                <a:solidFill>
                  <a:schemeClr val="tx2"/>
                </a:solidFill>
              </a:rPr>
              <a:t> or situation independent behaviour; general liability to anxiety)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endParaRPr lang="en-US" sz="28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AutoNum type="arabicPeriod" startAt="3"/>
            </a:pPr>
            <a:r>
              <a:rPr lang="en-US" sz="2800" dirty="0" smtClean="0">
                <a:solidFill>
                  <a:schemeClr val="tx2"/>
                </a:solidFill>
              </a:rPr>
              <a:t>To examine the etiology of this latent trait i.e. if </a:t>
            </a:r>
            <a:r>
              <a:rPr lang="en-GB" sz="2800" dirty="0" smtClean="0">
                <a:solidFill>
                  <a:schemeClr val="tx1"/>
                </a:solidFill>
              </a:rPr>
              <a:t>the behaviour captured by different informants share a </a:t>
            </a:r>
            <a:r>
              <a:rPr lang="en-GB" sz="2800" dirty="0">
                <a:solidFill>
                  <a:schemeClr val="tx1"/>
                </a:solidFill>
              </a:rPr>
              <a:t>common underlying genetic risk 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AutoNum type="arabicPeriod" startAt="3"/>
            </a:pPr>
            <a:endParaRPr lang="en-US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323528" y="197768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>
                <a:solidFill>
                  <a:schemeClr val="accent1">
                    <a:lumMod val="50000"/>
                  </a:schemeClr>
                </a:solidFill>
              </a:rPr>
              <a:t>Observed Statistics and DF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25144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AU" dirty="0" smtClean="0"/>
              <a:t>(Theoretical) Observed Summary Statistics</a:t>
            </a:r>
          </a:p>
          <a:p>
            <a:pPr lvl="1" eaLnBrk="1" hangingPunct="1"/>
            <a:r>
              <a:rPr lang="en-AU" dirty="0" smtClean="0"/>
              <a:t>Maximum Likelihood Analysis using summary matrices as input</a:t>
            </a:r>
          </a:p>
          <a:p>
            <a:pPr lvl="1" eaLnBrk="1" hangingPunct="1"/>
            <a:r>
              <a:rPr lang="en-AU" dirty="0" smtClean="0"/>
              <a:t>Theoretical degrees of freedom</a:t>
            </a:r>
          </a:p>
          <a:p>
            <a:pPr lvl="2" eaLnBrk="1" hangingPunct="1"/>
            <a:r>
              <a:rPr lang="en-AU" dirty="0" smtClean="0"/>
              <a:t>N observed summary statistics – N estimated parameters</a:t>
            </a:r>
          </a:p>
          <a:p>
            <a:pPr lvl="2" eaLnBrk="1" hangingPunct="1"/>
            <a:endParaRPr lang="en-AU" dirty="0" smtClean="0"/>
          </a:p>
          <a:p>
            <a:pPr eaLnBrk="1" hangingPunct="1"/>
            <a:r>
              <a:rPr lang="en-AU" dirty="0" smtClean="0"/>
              <a:t>(Actual) Observed Statistics</a:t>
            </a:r>
          </a:p>
          <a:p>
            <a:pPr lvl="1" eaLnBrk="1" hangingPunct="1"/>
            <a:r>
              <a:rPr lang="en-AU" dirty="0" smtClean="0"/>
              <a:t>Full Information Maximum Likelihood Analysis using raw data as input</a:t>
            </a:r>
          </a:p>
          <a:p>
            <a:pPr lvl="2" eaLnBrk="1" hangingPunct="1"/>
            <a:r>
              <a:rPr lang="en-AU" dirty="0" smtClean="0"/>
              <a:t>Number of available data points</a:t>
            </a:r>
          </a:p>
          <a:p>
            <a:pPr lvl="1" eaLnBrk="1" hangingPunct="1"/>
            <a:r>
              <a:rPr lang="en-AU" dirty="0" smtClean="0"/>
              <a:t>(Actual) degrees of freedom</a:t>
            </a:r>
          </a:p>
          <a:p>
            <a:pPr lvl="2" eaLnBrk="1" hangingPunct="1"/>
            <a:r>
              <a:rPr lang="en-AU" dirty="0" smtClean="0"/>
              <a:t>N observed statistics – N estimated parameters</a:t>
            </a:r>
          </a:p>
          <a:p>
            <a:pPr eaLnBrk="1" hangingPunct="1"/>
            <a:endParaRPr lang="en-A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7890" name="Rectangle 6"/>
          <p:cNvSpPr>
            <a:spLocks noChangeArrowheads="1"/>
          </p:cNvSpPr>
          <p:nvPr/>
        </p:nvSpPr>
        <p:spPr bwMode="auto">
          <a:xfrm>
            <a:off x="360040" y="908720"/>
            <a:ext cx="889248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rgbClr val="C00000"/>
                </a:solidFill>
              </a:rPr>
              <a:t>For </a:t>
            </a:r>
            <a:r>
              <a:rPr lang="en-GB" sz="2700" dirty="0">
                <a:solidFill>
                  <a:srgbClr val="C00000"/>
                </a:solidFill>
              </a:rPr>
              <a:t>4 antisocial </a:t>
            </a:r>
            <a:r>
              <a:rPr lang="en-GB" sz="2700" dirty="0" smtClean="0">
                <a:solidFill>
                  <a:srgbClr val="C00000"/>
                </a:solidFill>
              </a:rPr>
              <a:t>measures:</a:t>
            </a:r>
            <a:endParaRPr lang="en-GB" sz="2700" dirty="0">
              <a:solidFill>
                <a:srgbClr val="C00000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>
                <a:solidFill>
                  <a:schemeClr val="tx2"/>
                </a:solidFill>
              </a:rPr>
              <a:t>1. How many </a:t>
            </a:r>
            <a:r>
              <a:rPr lang="en-GB" sz="2700" dirty="0" smtClean="0">
                <a:solidFill>
                  <a:schemeClr val="tx2"/>
                </a:solidFill>
              </a:rPr>
              <a:t>Observed </a:t>
            </a:r>
            <a:r>
              <a:rPr lang="en-GB" sz="2700" dirty="0">
                <a:solidFill>
                  <a:schemeClr val="tx2"/>
                </a:solidFill>
              </a:rPr>
              <a:t>S</a:t>
            </a:r>
            <a:r>
              <a:rPr lang="en-GB" sz="2700" dirty="0" smtClean="0">
                <a:solidFill>
                  <a:schemeClr val="tx2"/>
                </a:solidFill>
              </a:rPr>
              <a:t>ummary Statistics?</a:t>
            </a:r>
            <a:endParaRPr lang="en-GB" sz="2700" dirty="0">
              <a:solidFill>
                <a:schemeClr val="tx2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chemeClr val="tx2"/>
                </a:solidFill>
              </a:rPr>
              <a:t>	a</a:t>
            </a:r>
            <a:r>
              <a:rPr lang="en-GB" sz="2700" dirty="0">
                <a:solidFill>
                  <a:schemeClr val="tx2"/>
                </a:solidFill>
              </a:rPr>
              <a:t>. Consider size of observed </a:t>
            </a:r>
            <a:r>
              <a:rPr lang="en-GB" sz="2700" dirty="0" err="1" smtClean="0">
                <a:solidFill>
                  <a:schemeClr val="tx2"/>
                </a:solidFill>
              </a:rPr>
              <a:t>var-covar</a:t>
            </a:r>
            <a:r>
              <a:rPr lang="en-GB" sz="2700" dirty="0" smtClean="0">
                <a:solidFill>
                  <a:schemeClr val="tx2"/>
                </a:solidFill>
              </a:rPr>
              <a:t> </a:t>
            </a:r>
            <a:r>
              <a:rPr lang="en-GB" sz="2700" dirty="0">
                <a:solidFill>
                  <a:schemeClr val="tx2"/>
                </a:solidFill>
              </a:rPr>
              <a:t>matrix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chemeClr val="tx2"/>
                </a:solidFill>
              </a:rPr>
              <a:t>	b</a:t>
            </a:r>
            <a:r>
              <a:rPr lang="en-GB" sz="2700" dirty="0">
                <a:solidFill>
                  <a:schemeClr val="tx2"/>
                </a:solidFill>
              </a:rPr>
              <a:t>. Consider number of observed means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200" i="1" dirty="0">
                <a:solidFill>
                  <a:srgbClr val="C00000"/>
                </a:solidFill>
              </a:rPr>
              <a:t>Note: there are MZ and DZ pairs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>
                <a:solidFill>
                  <a:schemeClr val="tx2"/>
                </a:solidFill>
              </a:rPr>
              <a:t>2. How many parameters are estimated for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chemeClr val="tx2"/>
                </a:solidFill>
              </a:rPr>
              <a:t>	a</a:t>
            </a:r>
            <a:r>
              <a:rPr lang="en-GB" sz="2700" dirty="0">
                <a:solidFill>
                  <a:schemeClr val="tx2"/>
                </a:solidFill>
              </a:rPr>
              <a:t>. </a:t>
            </a:r>
            <a:r>
              <a:rPr lang="en-GB" sz="2700" dirty="0" err="1">
                <a:solidFill>
                  <a:schemeClr val="tx2"/>
                </a:solidFill>
              </a:rPr>
              <a:t>Cholesky</a:t>
            </a:r>
            <a:r>
              <a:rPr lang="en-GB" sz="2700" dirty="0">
                <a:solidFill>
                  <a:schemeClr val="tx2"/>
                </a:solidFill>
              </a:rPr>
              <a:t> Decomposition?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chemeClr val="tx2"/>
                </a:solidFill>
              </a:rPr>
              <a:t>	b</a:t>
            </a:r>
            <a:r>
              <a:rPr lang="en-GB" sz="2700" dirty="0">
                <a:solidFill>
                  <a:schemeClr val="tx2"/>
                </a:solidFill>
              </a:rPr>
              <a:t>. Independent pathway model?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700" dirty="0" smtClean="0">
                <a:solidFill>
                  <a:schemeClr val="tx2"/>
                </a:solidFill>
              </a:rPr>
              <a:t>	c</a:t>
            </a:r>
            <a:r>
              <a:rPr lang="en-GB" sz="2700" dirty="0">
                <a:solidFill>
                  <a:schemeClr val="tx2"/>
                </a:solidFill>
              </a:rPr>
              <a:t>. Common pathway model?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200" i="1" dirty="0">
                <a:solidFill>
                  <a:srgbClr val="C00000"/>
                </a:solidFill>
              </a:rPr>
              <a:t>Note: don’t forget means are estimated in each model too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US" sz="2700" dirty="0">
                <a:solidFill>
                  <a:schemeClr val="tx2"/>
                </a:solidFill>
              </a:rPr>
              <a:t>3. How many theoretical degrees of freedom will each model have?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GB" sz="2200" i="1" dirty="0">
                <a:solidFill>
                  <a:srgbClr val="C00000"/>
                </a:solidFill>
              </a:rPr>
              <a:t>Note: The variance of the common latent factor is constrained to be 1</a:t>
            </a:r>
            <a:endParaRPr lang="en-US" sz="2800" dirty="0">
              <a:solidFill>
                <a:srgbClr val="C00000"/>
              </a:solidFill>
            </a:endParaRPr>
          </a:p>
          <a:p>
            <a:pPr marL="609600" indent="-609600">
              <a:lnSpc>
                <a:spcPct val="80000"/>
              </a:lnSpc>
              <a:spcBef>
                <a:spcPct val="20000"/>
              </a:spcBef>
            </a:pPr>
            <a:r>
              <a:rPr lang="en-US" sz="2200" i="1" dirty="0">
                <a:solidFill>
                  <a:srgbClr val="C00000"/>
                </a:solidFill>
              </a:rPr>
              <a:t>Note: </a:t>
            </a:r>
            <a:r>
              <a:rPr lang="en-US" sz="2200" i="1" dirty="0" err="1">
                <a:solidFill>
                  <a:srgbClr val="C00000"/>
                </a:solidFill>
              </a:rPr>
              <a:t>Df</a:t>
            </a:r>
            <a:r>
              <a:rPr lang="en-US" sz="2200" i="1" dirty="0">
                <a:solidFill>
                  <a:srgbClr val="C00000"/>
                </a:solidFill>
              </a:rPr>
              <a:t> = observed statistics – estimated parameters</a:t>
            </a:r>
          </a:p>
        </p:txBody>
      </p:sp>
      <p:sp>
        <p:nvSpPr>
          <p:cNvPr id="37891" name="Title 5"/>
          <p:cNvSpPr>
            <a:spLocks noGrp="1"/>
          </p:cNvSpPr>
          <p:nvPr>
            <p:ph type="title"/>
          </p:nvPr>
        </p:nvSpPr>
        <p:spPr>
          <a:xfrm>
            <a:off x="301625" y="260648"/>
            <a:ext cx="8534400" cy="758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AU" dirty="0">
                <a:solidFill>
                  <a:schemeClr val="accent1">
                    <a:lumMod val="50000"/>
                  </a:schemeClr>
                </a:solidFill>
              </a:rPr>
              <a:t>P</a:t>
            </a:r>
            <a:r>
              <a:rPr lang="en-AU" dirty="0" smtClean="0">
                <a:solidFill>
                  <a:schemeClr val="accent1">
                    <a:lumMod val="50000"/>
                  </a:schemeClr>
                </a:solidFill>
              </a:rPr>
              <a:t>aper &amp; Pencil Exercise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2667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rabicParenR"/>
              <a:tabLst>
                <a:tab pos="577850" algn="l"/>
              </a:tabLst>
            </a:pPr>
            <a:endParaRPr lang="en-US" sz="240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622" y="0"/>
            <a:ext cx="9142377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23528" y="44450"/>
            <a:ext cx="89289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4000" dirty="0" smtClean="0">
                <a:solidFill>
                  <a:schemeClr val="accent1">
                    <a:lumMod val="50000"/>
                  </a:schemeClr>
                </a:solidFill>
              </a:rPr>
              <a:t>OSS: Variance </a:t>
            </a:r>
            <a:r>
              <a:rPr lang="en-GB" sz="4000" dirty="0">
                <a:solidFill>
                  <a:schemeClr val="accent1">
                    <a:lumMod val="50000"/>
                  </a:schemeClr>
                </a:solidFill>
              </a:rPr>
              <a:t>- Covariance Matrix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63682" y="6084585"/>
            <a:ext cx="5716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One each for MZ and DZ pairs</a:t>
            </a:r>
            <a:endParaRPr lang="en-US" sz="3200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-36512" y="961564"/>
            <a:ext cx="9217024" cy="4771692"/>
            <a:chOff x="-36512" y="961564"/>
            <a:chExt cx="9217024" cy="4771692"/>
          </a:xfrm>
        </p:grpSpPr>
        <p:sp>
          <p:nvSpPr>
            <p:cNvPr id="38914" name="Text Box 2"/>
            <p:cNvSpPr txBox="1">
              <a:spLocks noChangeArrowheads="1"/>
            </p:cNvSpPr>
            <p:nvPr/>
          </p:nvSpPr>
          <p:spPr bwMode="auto">
            <a:xfrm>
              <a:off x="323528" y="1527750"/>
              <a:ext cx="8856984" cy="4093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b="1" dirty="0">
                  <a:solidFill>
                    <a:srgbClr val="666699"/>
                  </a:solidFill>
                </a:rPr>
                <a:t> 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T1V1</a:t>
              </a:r>
              <a:r>
                <a:rPr lang="en-GB" sz="2000" b="1" dirty="0">
                  <a:solidFill>
                    <a:srgbClr val="666699"/>
                  </a:solidFill>
                </a:rPr>
                <a:t>	  T1V2	  T1V3	T1V4 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dirty="0" smtClean="0">
                  <a:solidFill>
                    <a:schemeClr val="tx1"/>
                  </a:solidFill>
                </a:rPr>
                <a:t>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T2V1</a:t>
              </a:r>
              <a:r>
                <a:rPr lang="en-GB" sz="2000" b="1" dirty="0">
                  <a:solidFill>
                    <a:schemeClr val="tx1"/>
                  </a:solidFill>
                </a:rPr>
                <a:t>	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T2V2   </a:t>
              </a:r>
              <a:r>
                <a:rPr lang="en-GB" sz="2000" b="1" dirty="0">
                  <a:solidFill>
                    <a:schemeClr val="tx1"/>
                  </a:solidFill>
                </a:rPr>
                <a:t>T2V3   T2V4</a:t>
              </a: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 smtClean="0">
                  <a:solidFill>
                    <a:srgbClr val="666699"/>
                  </a:solidFill>
                </a:rPr>
                <a:t>T1V1	var1</a:t>
              </a:r>
              <a:endParaRPr lang="en-GB" sz="2000" b="1" dirty="0">
                <a:solidFill>
                  <a:srgbClr val="666699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 smtClean="0">
                  <a:solidFill>
                    <a:srgbClr val="666699"/>
                  </a:solidFill>
                </a:rPr>
                <a:t>T1V2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cov1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var2</a:t>
              </a:r>
              <a:endParaRPr lang="en-GB" sz="2000" b="1" dirty="0">
                <a:solidFill>
                  <a:srgbClr val="666699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 smtClean="0">
                  <a:solidFill>
                    <a:srgbClr val="666699"/>
                  </a:solidFill>
                </a:rPr>
                <a:t>T1V3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cov2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cov4</a:t>
              </a:r>
              <a:r>
                <a:rPr lang="en-GB" sz="2000" b="1" dirty="0">
                  <a:solidFill>
                    <a:srgbClr val="666699"/>
                  </a:solidFill>
                </a:rPr>
                <a:t>	 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var3</a:t>
              </a:r>
              <a:endParaRPr lang="en-GB" sz="2000" b="1" dirty="0">
                <a:solidFill>
                  <a:srgbClr val="666699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 smtClean="0">
                  <a:solidFill>
                    <a:srgbClr val="666699"/>
                  </a:solidFill>
                </a:rPr>
                <a:t>T1V4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cov3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cov5 </a:t>
              </a:r>
              <a:r>
                <a:rPr lang="en-GB" sz="2000" b="1" dirty="0">
                  <a:solidFill>
                    <a:srgbClr val="666699"/>
                  </a:solidFill>
                </a:rPr>
                <a:t>	 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cov6 </a:t>
              </a:r>
              <a:r>
                <a:rPr lang="en-GB" sz="2000" b="1" dirty="0">
                  <a:solidFill>
                    <a:srgbClr val="666699"/>
                  </a:solidFill>
                </a:rPr>
                <a:t>	</a:t>
              </a:r>
              <a:r>
                <a:rPr lang="en-GB" sz="2000" b="1" dirty="0" smtClean="0">
                  <a:solidFill>
                    <a:srgbClr val="666699"/>
                  </a:solidFill>
                </a:rPr>
                <a:t>var4</a:t>
              </a:r>
              <a:endParaRPr lang="en-GB" sz="2000" b="1" dirty="0">
                <a:solidFill>
                  <a:srgbClr val="666699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 smtClean="0">
                  <a:solidFill>
                    <a:schemeClr val="tx1"/>
                  </a:solidFill>
                </a:rPr>
                <a:t>T2V1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cov13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cov17    cov21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cov25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dirty="0" smtClean="0">
                  <a:solidFill>
                    <a:schemeClr val="tx1"/>
                  </a:solidFill>
                </a:rPr>
                <a:t>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var5</a:t>
              </a:r>
              <a:endParaRPr lang="en-GB" sz="2000" b="1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>
                  <a:solidFill>
                    <a:schemeClr val="tx1"/>
                  </a:solidFill>
                </a:rPr>
                <a:t>T2V2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cov14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cov18    cov22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cov26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dirty="0" smtClean="0">
                  <a:solidFill>
                    <a:schemeClr val="tx1"/>
                  </a:solidFill>
                </a:rPr>
                <a:t>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cov7</a:t>
              </a:r>
              <a:r>
                <a:rPr lang="en-GB" sz="2000" b="1" dirty="0">
                  <a:solidFill>
                    <a:schemeClr val="tx1"/>
                  </a:solidFill>
                </a:rPr>
                <a:t>	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var6</a:t>
              </a:r>
              <a:endParaRPr lang="en-GB" sz="2000" b="1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>
                  <a:solidFill>
                    <a:schemeClr val="tx1"/>
                  </a:solidFill>
                </a:rPr>
                <a:t>T2V3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cov15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cov19    cov23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cov27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dirty="0" smtClean="0">
                  <a:solidFill>
                    <a:schemeClr val="tx1"/>
                  </a:solidFill>
                </a:rPr>
                <a:t>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cov8</a:t>
              </a:r>
              <a:r>
                <a:rPr lang="en-GB" sz="2000" b="1" dirty="0">
                  <a:solidFill>
                    <a:schemeClr val="tx1"/>
                  </a:solidFill>
                </a:rPr>
                <a:t>	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cov10    var7</a:t>
              </a:r>
              <a:endParaRPr lang="en-GB" sz="2000" b="1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  <a:tabLst>
                  <a:tab pos="952500" algn="l"/>
                  <a:tab pos="2006600" algn="l"/>
                  <a:tab pos="2857500" algn="l"/>
                  <a:tab pos="3997325" algn="l"/>
                  <a:tab pos="4949825" algn="l"/>
                  <a:tab pos="5902325" algn="l"/>
                </a:tabLst>
              </a:pPr>
              <a:r>
                <a:rPr lang="en-GB" sz="2000" b="1" dirty="0">
                  <a:solidFill>
                    <a:schemeClr val="tx1"/>
                  </a:solidFill>
                </a:rPr>
                <a:t>T2V4</a:t>
              </a:r>
              <a:r>
                <a:rPr lang="en-GB" sz="2000" dirty="0">
                  <a:solidFill>
                    <a:schemeClr val="tx1"/>
                  </a:solidFill>
                </a:rPr>
                <a:t>     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cov16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cov20    cov24 </a:t>
              </a:r>
              <a:r>
                <a:rPr lang="en-GB" sz="2000" i="1" dirty="0">
                  <a:solidFill>
                    <a:schemeClr val="tx1"/>
                  </a:solidFill>
                </a:rPr>
                <a:t>	</a:t>
              </a:r>
              <a:r>
                <a:rPr lang="en-GB" sz="2000" i="1" dirty="0" smtClean="0">
                  <a:solidFill>
                    <a:schemeClr val="tx1"/>
                  </a:solidFill>
                </a:rPr>
                <a:t>cov28</a:t>
              </a:r>
              <a:r>
                <a:rPr lang="en-GB" sz="2000" dirty="0">
                  <a:solidFill>
                    <a:schemeClr val="tx1"/>
                  </a:solidFill>
                </a:rPr>
                <a:t>	</a:t>
              </a:r>
              <a:r>
                <a:rPr lang="en-GB" sz="2000" dirty="0" smtClean="0">
                  <a:solidFill>
                    <a:schemeClr val="tx1"/>
                  </a:solidFill>
                </a:rPr>
                <a:t>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cov9</a:t>
              </a:r>
              <a:r>
                <a:rPr lang="en-GB" sz="2000" b="1" dirty="0">
                  <a:solidFill>
                    <a:schemeClr val="tx1"/>
                  </a:solidFill>
                </a:rPr>
                <a:t>	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cov11     cov12   va</a:t>
              </a:r>
              <a:r>
                <a:rPr lang="en-GB" sz="2000" dirty="0" smtClean="0">
                  <a:solidFill>
                    <a:schemeClr val="tx1"/>
                  </a:solidFill>
                </a:rPr>
                <a:t>r8</a:t>
              </a:r>
              <a:endParaRPr lang="en-GB" sz="2000" dirty="0">
                <a:solidFill>
                  <a:schemeClr val="tx1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843808" y="961564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dirty="0" smtClean="0">
                  <a:solidFill>
                    <a:srgbClr val="666699"/>
                  </a:solidFill>
                </a:rPr>
                <a:t>Twin 1</a:t>
              </a:r>
              <a:endParaRPr lang="en-US" sz="2800" b="1" dirty="0">
                <a:solidFill>
                  <a:srgbClr val="666699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84168" y="961678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dirty="0" smtClean="0">
                  <a:solidFill>
                    <a:schemeClr val="tx1"/>
                  </a:solidFill>
                </a:rPr>
                <a:t>Twin 2</a:t>
              </a:r>
              <a:endParaRPr lang="en-US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6200000">
              <a:off x="-566990" y="2519318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dirty="0" smtClean="0">
                  <a:solidFill>
                    <a:srgbClr val="666699"/>
                  </a:solidFill>
                </a:rPr>
                <a:t>Twin 1</a:t>
              </a:r>
              <a:endParaRPr lang="en-US" sz="2800" b="1" dirty="0">
                <a:solidFill>
                  <a:srgbClr val="666699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6200000">
              <a:off x="-566990" y="4319518"/>
              <a:ext cx="15841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b="1" dirty="0" smtClean="0">
                  <a:solidFill>
                    <a:schemeClr val="tx1"/>
                  </a:solidFill>
                </a:rPr>
                <a:t>Twin 2</a:t>
              </a:r>
              <a:endParaRPr lang="en-US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Left Bracket 5"/>
            <p:cNvSpPr/>
            <p:nvPr/>
          </p:nvSpPr>
          <p:spPr>
            <a:xfrm>
              <a:off x="1259632" y="1988840"/>
              <a:ext cx="116018" cy="3672408"/>
            </a:xfrm>
            <a:prstGeom prst="lef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Bracket 6"/>
            <p:cNvSpPr/>
            <p:nvPr/>
          </p:nvSpPr>
          <p:spPr>
            <a:xfrm>
              <a:off x="8964488" y="1988840"/>
              <a:ext cx="72008" cy="3744416"/>
            </a:xfrm>
            <a:prstGeom prst="rightBracket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36512" y="-27384"/>
            <a:ext cx="9180512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468313" y="1844675"/>
            <a:ext cx="835183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 b="1" dirty="0" smtClean="0">
                <a:solidFill>
                  <a:schemeClr val="tx1"/>
                </a:solidFill>
              </a:rPr>
              <a:t> </a:t>
            </a:r>
            <a:r>
              <a:rPr lang="en-GB" sz="2200" b="1" dirty="0" smtClean="0">
                <a:solidFill>
                  <a:srgbClr val="666699"/>
                </a:solidFill>
              </a:rPr>
              <a:t>TV1    TV2      TV3      TV4</a:t>
            </a:r>
            <a:r>
              <a:rPr lang="en-GB" sz="2200" b="1" dirty="0">
                <a:solidFill>
                  <a:schemeClr val="tx1"/>
                </a:solidFill>
              </a:rPr>
              <a:t>	</a:t>
            </a:r>
            <a:r>
              <a:rPr lang="en-GB" sz="2200" b="1" dirty="0" smtClean="0">
                <a:solidFill>
                  <a:schemeClr val="tx1"/>
                </a:solidFill>
              </a:rPr>
              <a:t> TV1      TV2        TV3       TV4</a:t>
            </a:r>
            <a:endParaRPr lang="en-GB" sz="2200" b="1" dirty="0">
              <a:solidFill>
                <a:schemeClr val="tx1"/>
              </a:solidFill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611188" y="44450"/>
            <a:ext cx="8353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</a:rPr>
              <a:t>OSS: Means</a:t>
            </a:r>
            <a:endParaRPr lang="en-GB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250825" y="2349500"/>
            <a:ext cx="8713788" cy="863600"/>
          </a:xfrm>
          <a:prstGeom prst="bracketPair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360362" y="2563813"/>
            <a:ext cx="8676133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 b="1" dirty="0">
                <a:solidFill>
                  <a:srgbClr val="666699"/>
                </a:solidFill>
              </a:rPr>
              <a:t>Mean1	Mean2	Mean3 Mean4  </a:t>
            </a:r>
            <a:r>
              <a:rPr lang="en-GB" sz="2200" b="1" dirty="0" smtClean="0">
                <a:solidFill>
                  <a:srgbClr val="666699"/>
                </a:solidFill>
              </a:rPr>
              <a:t>  </a:t>
            </a:r>
            <a:r>
              <a:rPr lang="en-GB" sz="2200" b="1" dirty="0" smtClean="0">
                <a:solidFill>
                  <a:schemeClr val="tx1"/>
                </a:solidFill>
              </a:rPr>
              <a:t>Mean1   </a:t>
            </a:r>
            <a:r>
              <a:rPr lang="en-GB" sz="2200" b="1" dirty="0">
                <a:solidFill>
                  <a:schemeClr val="tx1"/>
                </a:solidFill>
              </a:rPr>
              <a:t>Mean2   Mean3   Mean4 </a:t>
            </a:r>
          </a:p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endParaRPr lang="en-GB" sz="2200" b="1" dirty="0">
              <a:solidFill>
                <a:srgbClr val="FF0066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63682" y="5805264"/>
            <a:ext cx="5716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>
                <a:solidFill>
                  <a:schemeClr val="tx1"/>
                </a:solidFill>
              </a:rPr>
              <a:t>One each for MZ and DZ pairs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11775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tx1"/>
                </a:solidFill>
              </a:rPr>
              <a:t>Twin 2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19672" y="117758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666699"/>
                </a:solidFill>
              </a:rPr>
              <a:t>Twin 1</a:t>
            </a:r>
            <a:endParaRPr lang="en-US" sz="2800" b="1" dirty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8600" y="1628775"/>
            <a:ext cx="8610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>
                <a:solidFill>
                  <a:schemeClr val="tx1"/>
                </a:solidFill>
              </a:rPr>
              <a:t>	</a:t>
            </a:r>
            <a:endParaRPr lang="en-GB" sz="2200">
              <a:solidFill>
                <a:srgbClr val="FF0066"/>
              </a:solidFill>
            </a:endParaRPr>
          </a:p>
        </p:txBody>
      </p:sp>
      <p:sp>
        <p:nvSpPr>
          <p:cNvPr id="39946" name="Text Box 13"/>
          <p:cNvSpPr txBox="1">
            <a:spLocks noChangeArrowheads="1"/>
          </p:cNvSpPr>
          <p:nvPr/>
        </p:nvSpPr>
        <p:spPr bwMode="auto">
          <a:xfrm>
            <a:off x="179512" y="334397"/>
            <a:ext cx="87489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3600" dirty="0" smtClean="0">
                <a:solidFill>
                  <a:schemeClr val="accent1">
                    <a:lumMod val="50000"/>
                  </a:schemeClr>
                </a:solidFill>
              </a:rPr>
              <a:t>Observed Summary Statistics</a:t>
            </a:r>
            <a:endParaRPr lang="en-GB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550672"/>
              </p:ext>
            </p:extLst>
          </p:nvPr>
        </p:nvGraphicFramePr>
        <p:xfrm>
          <a:off x="467544" y="1639906"/>
          <a:ext cx="8280920" cy="4957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592288"/>
                <a:gridCol w="2880320"/>
              </a:tblGrid>
              <a:tr h="86409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Variance-Covariance</a:t>
                      </a:r>
                      <a:r>
                        <a:rPr lang="en-US" sz="2400" dirty="0" smtClean="0"/>
                        <a:t>s</a:t>
                      </a:r>
                      <a:endParaRPr lang="en-GB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Means</a:t>
                      </a:r>
                    </a:p>
                  </a:txBody>
                  <a:tcPr/>
                </a:tc>
              </a:tr>
              <a:tr h="705555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Matrix Type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Symmetric</a:t>
                      </a:r>
                    </a:p>
                    <a:p>
                      <a:pPr algn="ctr"/>
                      <a:r>
                        <a:rPr lang="en-GB" sz="2400" dirty="0" err="1" smtClean="0"/>
                        <a:t>ntv</a:t>
                      </a:r>
                      <a:r>
                        <a:rPr lang="en-GB" sz="2400" dirty="0" smtClean="0"/>
                        <a:t> x </a:t>
                      </a:r>
                      <a:r>
                        <a:rPr lang="en-GB" sz="2400" dirty="0" err="1" smtClean="0"/>
                        <a:t>ntv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Full</a:t>
                      </a:r>
                    </a:p>
                    <a:p>
                      <a:pPr algn="ctr"/>
                      <a:r>
                        <a:rPr lang="en-GB" sz="2400" dirty="0" smtClean="0"/>
                        <a:t>1</a:t>
                      </a:r>
                      <a:r>
                        <a:rPr lang="en-GB" sz="2400" baseline="0" dirty="0" smtClean="0"/>
                        <a:t> x </a:t>
                      </a:r>
                      <a:r>
                        <a:rPr lang="en-GB" sz="2400" baseline="0" dirty="0" err="1" smtClean="0"/>
                        <a:t>ntv</a:t>
                      </a:r>
                      <a:endParaRPr lang="en-US" sz="2400" dirty="0"/>
                    </a:p>
                  </a:txBody>
                  <a:tcPr/>
                </a:tc>
              </a:tr>
              <a:tr h="684702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Number of unique elements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[</a:t>
                      </a:r>
                      <a:r>
                        <a:rPr lang="en-GB" sz="2400" dirty="0" err="1" smtClean="0"/>
                        <a:t>ntv</a:t>
                      </a:r>
                      <a:r>
                        <a:rPr lang="en-GB" sz="2400" dirty="0" smtClean="0"/>
                        <a:t>*(ntv+1)]/2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err="1" smtClean="0"/>
                        <a:t>ntv</a:t>
                      </a:r>
                      <a:endParaRPr lang="en-US" sz="2400" dirty="0"/>
                    </a:p>
                  </a:txBody>
                  <a:tcPr/>
                </a:tc>
              </a:tr>
              <a:tr h="705555"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MZ pairs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(8x9)/2 = 36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</a:tr>
              <a:tr h="705555">
                <a:tc>
                  <a:txBody>
                    <a:bodyPr/>
                    <a:lstStyle/>
                    <a:p>
                      <a:r>
                        <a:rPr lang="en-GB" sz="2400" b="0" dirty="0" smtClean="0"/>
                        <a:t>DZ pairs</a:t>
                      </a:r>
                      <a:endParaRPr lang="en-US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smtClean="0"/>
                        <a:t>(8x9)/2 = 36</a:t>
                      </a:r>
                      <a:endParaRPr 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8</a:t>
                      </a:r>
                      <a:endParaRPr lang="en-US" sz="2400" dirty="0"/>
                    </a:p>
                  </a:txBody>
                  <a:tcPr/>
                </a:tc>
              </a:tr>
              <a:tr h="477691">
                <a:tc>
                  <a:txBody>
                    <a:bodyPr/>
                    <a:lstStyle/>
                    <a:p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/>
                        <a:t>72</a:t>
                      </a:r>
                      <a:endParaRPr lang="en-US" sz="2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 smtClean="0"/>
                        <a:t>16</a:t>
                      </a:r>
                      <a:endParaRPr lang="en-US" sz="2800" b="1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en-GB" sz="2400" b="1" dirty="0" smtClean="0"/>
                        <a:t>TOTAL 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1" dirty="0" smtClean="0">
                          <a:solidFill>
                            <a:srgbClr val="C00000"/>
                          </a:solidFill>
                        </a:rPr>
                        <a:t>88</a:t>
                      </a:r>
                      <a:endParaRPr lang="en-US" sz="28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879103"/>
            <a:ext cx="813690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N variables per </a:t>
            </a:r>
            <a:r>
              <a:rPr lang="en-GB" sz="2400" dirty="0" smtClean="0">
                <a:solidFill>
                  <a:schemeClr val="tx1"/>
                </a:solidFill>
              </a:rPr>
              <a:t>twin: </a:t>
            </a:r>
            <a:r>
              <a:rPr lang="en-GB" sz="2400" dirty="0" err="1" smtClean="0">
                <a:solidFill>
                  <a:schemeClr val="tx1"/>
                </a:solidFill>
              </a:rPr>
              <a:t>nv</a:t>
            </a:r>
            <a:r>
              <a:rPr lang="en-GB" sz="2400" dirty="0" smtClean="0">
                <a:solidFill>
                  <a:schemeClr val="tx1"/>
                </a:solidFill>
              </a:rPr>
              <a:t>,    N variables per pair: </a:t>
            </a:r>
            <a:r>
              <a:rPr lang="en-GB" sz="2400" dirty="0" err="1" smtClean="0">
                <a:solidFill>
                  <a:schemeClr val="tx1"/>
                </a:solidFill>
              </a:rPr>
              <a:t>ntv</a:t>
            </a:r>
            <a:r>
              <a:rPr lang="en-GB" sz="2400" dirty="0" smtClean="0">
                <a:solidFill>
                  <a:schemeClr val="tx1"/>
                </a:solidFill>
              </a:rPr>
              <a:t> (= 2*</a:t>
            </a:r>
            <a:r>
              <a:rPr lang="en-GB" sz="2400" dirty="0" err="1" smtClean="0">
                <a:solidFill>
                  <a:schemeClr val="tx1"/>
                </a:solidFill>
              </a:rPr>
              <a:t>nv</a:t>
            </a:r>
            <a:r>
              <a:rPr lang="en-GB" sz="2400" dirty="0" smtClean="0">
                <a:solidFill>
                  <a:schemeClr val="tx1"/>
                </a:solidFill>
              </a:rPr>
              <a:t>)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3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1628775"/>
            <a:ext cx="8610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>
                <a:solidFill>
                  <a:schemeClr val="tx1"/>
                </a:solidFill>
              </a:rPr>
              <a:t>	</a:t>
            </a:r>
            <a:endParaRPr lang="en-GB" sz="2200">
              <a:solidFill>
                <a:srgbClr val="FF0066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11188" y="406405"/>
            <a:ext cx="8353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Parameter estimates and DF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00732"/>
              </p:ext>
            </p:extLst>
          </p:nvPr>
        </p:nvGraphicFramePr>
        <p:xfrm>
          <a:off x="395412" y="1074529"/>
          <a:ext cx="8425060" cy="5378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409"/>
                <a:gridCol w="2181179"/>
                <a:gridCol w="2088232"/>
                <a:gridCol w="2160240"/>
              </a:tblGrid>
              <a:tr h="1822721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MODEL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Number of estimated parameters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Observed Summary Statistics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Theoretical degrees of freedom</a:t>
                      </a:r>
                    </a:p>
                  </a:txBody>
                  <a:tcPr horzOverflow="overflow"/>
                </a:tc>
              </a:tr>
              <a:tr h="1130948"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Cholesky</a:t>
                      </a:r>
                      <a:endParaRPr lang="en-GB" sz="2400" dirty="0" smtClean="0"/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??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Independent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Common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2"/>
          <p:cNvSpPr>
            <a:spLocks noChangeArrowheads="1"/>
          </p:cNvSpPr>
          <p:nvPr/>
        </p:nvSpPr>
        <p:spPr bwMode="auto">
          <a:xfrm>
            <a:off x="457200" y="-27384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4000" dirty="0" err="1">
                <a:solidFill>
                  <a:schemeClr val="accent1">
                    <a:lumMod val="50000"/>
                  </a:schemeClr>
                </a:solidFill>
              </a:rPr>
              <a:t>Cholesky</a:t>
            </a:r>
            <a:r>
              <a:rPr lang="en-GB" sz="4000" dirty="0">
                <a:solidFill>
                  <a:schemeClr val="accent1">
                    <a:lumMod val="50000"/>
                  </a:schemeClr>
                </a:solidFill>
              </a:rPr>
              <a:t> Decomposition</a:t>
            </a:r>
            <a:endParaRPr lang="en-US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36683" name="Text Box 107"/>
          <p:cNvSpPr txBox="1">
            <a:spLocks noChangeArrowheads="1"/>
          </p:cNvSpPr>
          <p:nvPr/>
        </p:nvSpPr>
        <p:spPr bwMode="auto">
          <a:xfrm>
            <a:off x="2195513" y="5500688"/>
            <a:ext cx="4824412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(4x5)/2 =10 for A, C and E = 30</a:t>
            </a:r>
            <a:endParaRPr lang="en-GB" sz="2400" b="1" dirty="0">
              <a:solidFill>
                <a:srgbClr val="FF6600"/>
              </a:solidFill>
            </a:endParaRPr>
          </a:p>
        </p:txBody>
      </p:sp>
      <p:sp>
        <p:nvSpPr>
          <p:cNvPr id="536684" name="Text Box 108"/>
          <p:cNvSpPr txBox="1">
            <a:spLocks noChangeArrowheads="1"/>
          </p:cNvSpPr>
          <p:nvPr/>
        </p:nvSpPr>
        <p:spPr bwMode="auto">
          <a:xfrm>
            <a:off x="2195513" y="6000750"/>
            <a:ext cx="4824412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means (equated </a:t>
            </a:r>
            <a:r>
              <a:rPr lang="en-GB" sz="2400" b="1" dirty="0" smtClean="0">
                <a:solidFill>
                  <a:schemeClr val="bg1"/>
                </a:solidFill>
              </a:rPr>
              <a:t>across birth-order </a:t>
            </a:r>
            <a:r>
              <a:rPr lang="en-GB" sz="2400" b="1" dirty="0">
                <a:solidFill>
                  <a:schemeClr val="bg1"/>
                </a:solidFill>
              </a:rPr>
              <a:t>and </a:t>
            </a:r>
            <a:r>
              <a:rPr lang="en-GB" sz="2400" b="1" dirty="0" err="1">
                <a:solidFill>
                  <a:schemeClr val="bg1"/>
                </a:solidFill>
              </a:rPr>
              <a:t>zygosity</a:t>
            </a:r>
            <a:r>
              <a:rPr lang="en-GB" sz="2400" b="1" dirty="0">
                <a:solidFill>
                  <a:schemeClr val="bg1"/>
                </a:solidFill>
              </a:rPr>
              <a:t>) = 4</a:t>
            </a:r>
            <a:endParaRPr lang="en-GB" sz="2400" b="1" dirty="0">
              <a:solidFill>
                <a:srgbClr val="FF6600"/>
              </a:solidFill>
            </a:endParaRPr>
          </a:p>
        </p:txBody>
      </p:sp>
      <p:sp>
        <p:nvSpPr>
          <p:cNvPr id="44037" name="Rectangle 111"/>
          <p:cNvSpPr>
            <a:spLocks noChangeArrowheads="1"/>
          </p:cNvSpPr>
          <p:nvPr/>
        </p:nvSpPr>
        <p:spPr bwMode="auto">
          <a:xfrm>
            <a:off x="69850" y="300196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44038" name="Rectangle 112"/>
          <p:cNvSpPr>
            <a:spLocks noChangeArrowheads="1"/>
          </p:cNvSpPr>
          <p:nvPr/>
        </p:nvSpPr>
        <p:spPr bwMode="auto">
          <a:xfrm>
            <a:off x="1133475" y="30003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39" name="Rectangle 113"/>
          <p:cNvSpPr>
            <a:spLocks noChangeArrowheads="1"/>
          </p:cNvSpPr>
          <p:nvPr/>
        </p:nvSpPr>
        <p:spPr bwMode="auto">
          <a:xfrm>
            <a:off x="2212975" y="30003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0" name="Rectangle 114"/>
          <p:cNvSpPr>
            <a:spLocks noChangeArrowheads="1"/>
          </p:cNvSpPr>
          <p:nvPr/>
        </p:nvSpPr>
        <p:spPr bwMode="auto">
          <a:xfrm>
            <a:off x="3278188" y="30003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1" name="Oval 115"/>
          <p:cNvSpPr>
            <a:spLocks noChangeArrowheads="1"/>
          </p:cNvSpPr>
          <p:nvPr/>
        </p:nvSpPr>
        <p:spPr bwMode="auto">
          <a:xfrm>
            <a:off x="182563" y="17303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42" name="Oval 116"/>
          <p:cNvSpPr>
            <a:spLocks noChangeArrowheads="1"/>
          </p:cNvSpPr>
          <p:nvPr/>
        </p:nvSpPr>
        <p:spPr bwMode="auto">
          <a:xfrm>
            <a:off x="1263650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43" name="Oval 117"/>
          <p:cNvSpPr>
            <a:spLocks noChangeArrowheads="1"/>
          </p:cNvSpPr>
          <p:nvPr/>
        </p:nvSpPr>
        <p:spPr bwMode="auto">
          <a:xfrm>
            <a:off x="2343150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44" name="Oval 118"/>
          <p:cNvSpPr>
            <a:spLocks noChangeArrowheads="1"/>
          </p:cNvSpPr>
          <p:nvPr/>
        </p:nvSpPr>
        <p:spPr bwMode="auto">
          <a:xfrm>
            <a:off x="3422650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45" name="Rectangle 119"/>
          <p:cNvSpPr>
            <a:spLocks noChangeArrowheads="1"/>
          </p:cNvSpPr>
          <p:nvPr/>
        </p:nvSpPr>
        <p:spPr bwMode="auto">
          <a:xfrm>
            <a:off x="4716463" y="302736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6" name="Rectangle 120"/>
          <p:cNvSpPr>
            <a:spLocks noChangeArrowheads="1"/>
          </p:cNvSpPr>
          <p:nvPr/>
        </p:nvSpPr>
        <p:spPr bwMode="auto">
          <a:xfrm>
            <a:off x="5780088" y="30257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7" name="Rectangle 121"/>
          <p:cNvSpPr>
            <a:spLocks noChangeArrowheads="1"/>
          </p:cNvSpPr>
          <p:nvPr/>
        </p:nvSpPr>
        <p:spPr bwMode="auto">
          <a:xfrm>
            <a:off x="6859588" y="30257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8" name="Rectangle 122"/>
          <p:cNvSpPr>
            <a:spLocks noChangeArrowheads="1"/>
          </p:cNvSpPr>
          <p:nvPr/>
        </p:nvSpPr>
        <p:spPr bwMode="auto">
          <a:xfrm>
            <a:off x="7924800" y="30257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44049" name="Oval 123"/>
          <p:cNvSpPr>
            <a:spLocks noChangeArrowheads="1"/>
          </p:cNvSpPr>
          <p:nvPr/>
        </p:nvSpPr>
        <p:spPr bwMode="auto">
          <a:xfrm>
            <a:off x="4787900" y="173037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50" name="Oval 124"/>
          <p:cNvSpPr>
            <a:spLocks noChangeArrowheads="1"/>
          </p:cNvSpPr>
          <p:nvPr/>
        </p:nvSpPr>
        <p:spPr bwMode="auto">
          <a:xfrm>
            <a:off x="5868988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51" name="Oval 125"/>
          <p:cNvSpPr>
            <a:spLocks noChangeArrowheads="1"/>
          </p:cNvSpPr>
          <p:nvPr/>
        </p:nvSpPr>
        <p:spPr bwMode="auto">
          <a:xfrm>
            <a:off x="6948488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4052" name="Oval 126"/>
          <p:cNvSpPr>
            <a:spLocks noChangeArrowheads="1"/>
          </p:cNvSpPr>
          <p:nvPr/>
        </p:nvSpPr>
        <p:spPr bwMode="auto">
          <a:xfrm>
            <a:off x="8027988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grpSp>
        <p:nvGrpSpPr>
          <p:cNvPr id="44053" name="Group 127"/>
          <p:cNvGrpSpPr>
            <a:grpSpLocks/>
          </p:cNvGrpSpPr>
          <p:nvPr/>
        </p:nvGrpSpPr>
        <p:grpSpPr bwMode="auto">
          <a:xfrm>
            <a:off x="395288" y="2147888"/>
            <a:ext cx="3024187" cy="863600"/>
            <a:chOff x="249" y="2160"/>
            <a:chExt cx="1905" cy="544"/>
          </a:xfrm>
        </p:grpSpPr>
        <p:sp>
          <p:nvSpPr>
            <p:cNvPr id="44150" name="Line 128"/>
            <p:cNvSpPr>
              <a:spLocks noChangeShapeType="1"/>
            </p:cNvSpPr>
            <p:nvPr/>
          </p:nvSpPr>
          <p:spPr bwMode="auto">
            <a:xfrm>
              <a:off x="249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51" name="Line 129"/>
            <p:cNvSpPr>
              <a:spLocks noChangeShapeType="1"/>
            </p:cNvSpPr>
            <p:nvPr/>
          </p:nvSpPr>
          <p:spPr bwMode="auto">
            <a:xfrm>
              <a:off x="249" y="2160"/>
              <a:ext cx="544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52" name="Line 130"/>
            <p:cNvSpPr>
              <a:spLocks noChangeShapeType="1"/>
            </p:cNvSpPr>
            <p:nvPr/>
          </p:nvSpPr>
          <p:spPr bwMode="auto">
            <a:xfrm>
              <a:off x="249" y="2160"/>
              <a:ext cx="122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53" name="Line 131"/>
            <p:cNvSpPr>
              <a:spLocks noChangeShapeType="1"/>
            </p:cNvSpPr>
            <p:nvPr/>
          </p:nvSpPr>
          <p:spPr bwMode="auto">
            <a:xfrm>
              <a:off x="249" y="2160"/>
              <a:ext cx="190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54" name="Group 132"/>
          <p:cNvGrpSpPr>
            <a:grpSpLocks/>
          </p:cNvGrpSpPr>
          <p:nvPr/>
        </p:nvGrpSpPr>
        <p:grpSpPr bwMode="auto">
          <a:xfrm>
            <a:off x="1476375" y="2147888"/>
            <a:ext cx="2159000" cy="863600"/>
            <a:chOff x="930" y="2160"/>
            <a:chExt cx="1360" cy="544"/>
          </a:xfrm>
        </p:grpSpPr>
        <p:sp>
          <p:nvSpPr>
            <p:cNvPr id="44147" name="Line 133"/>
            <p:cNvSpPr>
              <a:spLocks noChangeShapeType="1"/>
            </p:cNvSpPr>
            <p:nvPr/>
          </p:nvSpPr>
          <p:spPr bwMode="auto">
            <a:xfrm>
              <a:off x="93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8" name="Line 134"/>
            <p:cNvSpPr>
              <a:spLocks noChangeShapeType="1"/>
            </p:cNvSpPr>
            <p:nvPr/>
          </p:nvSpPr>
          <p:spPr bwMode="auto">
            <a:xfrm>
              <a:off x="930" y="2160"/>
              <a:ext cx="63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9" name="Line 135"/>
            <p:cNvSpPr>
              <a:spLocks noChangeShapeType="1"/>
            </p:cNvSpPr>
            <p:nvPr/>
          </p:nvSpPr>
          <p:spPr bwMode="auto">
            <a:xfrm>
              <a:off x="930" y="2160"/>
              <a:ext cx="136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55" name="Group 136"/>
          <p:cNvGrpSpPr>
            <a:grpSpLocks/>
          </p:cNvGrpSpPr>
          <p:nvPr/>
        </p:nvGrpSpPr>
        <p:grpSpPr bwMode="auto">
          <a:xfrm>
            <a:off x="2555875" y="2147888"/>
            <a:ext cx="1152525" cy="863600"/>
            <a:chOff x="1610" y="2160"/>
            <a:chExt cx="726" cy="544"/>
          </a:xfrm>
        </p:grpSpPr>
        <p:sp>
          <p:nvSpPr>
            <p:cNvPr id="44145" name="Line 137"/>
            <p:cNvSpPr>
              <a:spLocks noChangeShapeType="1"/>
            </p:cNvSpPr>
            <p:nvPr/>
          </p:nvSpPr>
          <p:spPr bwMode="auto">
            <a:xfrm>
              <a:off x="161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46" name="Line 138"/>
            <p:cNvSpPr>
              <a:spLocks noChangeShapeType="1"/>
            </p:cNvSpPr>
            <p:nvPr/>
          </p:nvSpPr>
          <p:spPr bwMode="auto">
            <a:xfrm>
              <a:off x="1610" y="2160"/>
              <a:ext cx="726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56" name="Line 139"/>
          <p:cNvSpPr>
            <a:spLocks noChangeShapeType="1"/>
          </p:cNvSpPr>
          <p:nvPr/>
        </p:nvSpPr>
        <p:spPr bwMode="auto">
          <a:xfrm>
            <a:off x="3635375" y="2147888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44057" name="Group 140"/>
          <p:cNvGrpSpPr>
            <a:grpSpLocks/>
          </p:cNvGrpSpPr>
          <p:nvPr/>
        </p:nvGrpSpPr>
        <p:grpSpPr bwMode="auto">
          <a:xfrm>
            <a:off x="4932363" y="2147888"/>
            <a:ext cx="3313112" cy="863600"/>
            <a:chOff x="3107" y="2160"/>
            <a:chExt cx="2087" cy="544"/>
          </a:xfrm>
        </p:grpSpPr>
        <p:grpSp>
          <p:nvGrpSpPr>
            <p:cNvPr id="44132" name="Group 141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44141" name="Line 142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" name="Line 143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" name="Line 144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" name="Line 145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133" name="Group 146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44138" name="Line 147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" name="Line 148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" name="Line 149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134" name="Group 150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44136" name="Line 151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" name="Line 152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135" name="Line 153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58" name="Oval 154"/>
          <p:cNvSpPr>
            <a:spLocks noChangeArrowheads="1"/>
          </p:cNvSpPr>
          <p:nvPr/>
        </p:nvSpPr>
        <p:spPr bwMode="auto">
          <a:xfrm>
            <a:off x="323850" y="4467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59" name="Oval 155"/>
          <p:cNvSpPr>
            <a:spLocks noChangeArrowheads="1"/>
          </p:cNvSpPr>
          <p:nvPr/>
        </p:nvSpPr>
        <p:spPr bwMode="auto">
          <a:xfrm>
            <a:off x="1404938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0" name="Oval 156"/>
          <p:cNvSpPr>
            <a:spLocks noChangeArrowheads="1"/>
          </p:cNvSpPr>
          <p:nvPr/>
        </p:nvSpPr>
        <p:spPr bwMode="auto">
          <a:xfrm>
            <a:off x="2484438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1" name="Oval 157"/>
          <p:cNvSpPr>
            <a:spLocks noChangeArrowheads="1"/>
          </p:cNvSpPr>
          <p:nvPr/>
        </p:nvSpPr>
        <p:spPr bwMode="auto">
          <a:xfrm>
            <a:off x="3563938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2" name="Oval 158"/>
          <p:cNvSpPr>
            <a:spLocks noChangeArrowheads="1"/>
          </p:cNvSpPr>
          <p:nvPr/>
        </p:nvSpPr>
        <p:spPr bwMode="auto">
          <a:xfrm>
            <a:off x="4929188" y="4467225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3" name="Oval 159"/>
          <p:cNvSpPr>
            <a:spLocks noChangeArrowheads="1"/>
          </p:cNvSpPr>
          <p:nvPr/>
        </p:nvSpPr>
        <p:spPr bwMode="auto">
          <a:xfrm>
            <a:off x="6010275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4" name="Oval 160"/>
          <p:cNvSpPr>
            <a:spLocks noChangeArrowheads="1"/>
          </p:cNvSpPr>
          <p:nvPr/>
        </p:nvSpPr>
        <p:spPr bwMode="auto">
          <a:xfrm>
            <a:off x="7089775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44065" name="Oval 161"/>
          <p:cNvSpPr>
            <a:spLocks noChangeArrowheads="1"/>
          </p:cNvSpPr>
          <p:nvPr/>
        </p:nvSpPr>
        <p:spPr bwMode="auto">
          <a:xfrm>
            <a:off x="8169275" y="44529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grpSp>
        <p:nvGrpSpPr>
          <p:cNvPr id="44066" name="Group 162"/>
          <p:cNvGrpSpPr>
            <a:grpSpLocks/>
          </p:cNvGrpSpPr>
          <p:nvPr/>
        </p:nvGrpSpPr>
        <p:grpSpPr bwMode="auto">
          <a:xfrm>
            <a:off x="539750" y="3443288"/>
            <a:ext cx="3240088" cy="1009650"/>
            <a:chOff x="340" y="2976"/>
            <a:chExt cx="2041" cy="636"/>
          </a:xfrm>
        </p:grpSpPr>
        <p:sp>
          <p:nvSpPr>
            <p:cNvPr id="44122" name="Line 163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3" name="Line 164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4" name="Line 165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5" name="Line 166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6" name="Line 167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7" name="Line 168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8" name="Line 169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9" name="Line 170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0" name="Line 171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1" name="Line 172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67" name="Group 173"/>
          <p:cNvGrpSpPr>
            <a:grpSpLocks/>
          </p:cNvGrpSpPr>
          <p:nvPr/>
        </p:nvGrpSpPr>
        <p:grpSpPr bwMode="auto">
          <a:xfrm>
            <a:off x="5148263" y="3443288"/>
            <a:ext cx="3240087" cy="1009650"/>
            <a:chOff x="340" y="2976"/>
            <a:chExt cx="2041" cy="636"/>
          </a:xfrm>
        </p:grpSpPr>
        <p:sp>
          <p:nvSpPr>
            <p:cNvPr id="44112" name="Line 174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3" name="Line 175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4" name="Line 176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5" name="Line 177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6" name="Line 178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7" name="Line 179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8" name="Line 180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19" name="Line 181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0" name="Line 182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21" name="Line 183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068" name="Oval 184"/>
          <p:cNvSpPr>
            <a:spLocks noChangeArrowheads="1"/>
          </p:cNvSpPr>
          <p:nvPr/>
        </p:nvSpPr>
        <p:spPr bwMode="auto">
          <a:xfrm>
            <a:off x="684213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69" name="Oval 185"/>
          <p:cNvSpPr>
            <a:spLocks noChangeArrowheads="1"/>
          </p:cNvSpPr>
          <p:nvPr/>
        </p:nvSpPr>
        <p:spPr bwMode="auto">
          <a:xfrm>
            <a:off x="1765300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0" name="Oval 186"/>
          <p:cNvSpPr>
            <a:spLocks noChangeArrowheads="1"/>
          </p:cNvSpPr>
          <p:nvPr/>
        </p:nvSpPr>
        <p:spPr bwMode="auto">
          <a:xfrm>
            <a:off x="2844800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1" name="Oval 187"/>
          <p:cNvSpPr>
            <a:spLocks noChangeArrowheads="1"/>
          </p:cNvSpPr>
          <p:nvPr/>
        </p:nvSpPr>
        <p:spPr bwMode="auto">
          <a:xfrm>
            <a:off x="3924300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2" name="Oval 188"/>
          <p:cNvSpPr>
            <a:spLocks noChangeArrowheads="1"/>
          </p:cNvSpPr>
          <p:nvPr/>
        </p:nvSpPr>
        <p:spPr bwMode="auto">
          <a:xfrm>
            <a:off x="5289550" y="17160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3" name="Oval 189"/>
          <p:cNvSpPr>
            <a:spLocks noChangeArrowheads="1"/>
          </p:cNvSpPr>
          <p:nvPr/>
        </p:nvSpPr>
        <p:spPr bwMode="auto">
          <a:xfrm>
            <a:off x="6370638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4" name="Oval 190"/>
          <p:cNvSpPr>
            <a:spLocks noChangeArrowheads="1"/>
          </p:cNvSpPr>
          <p:nvPr/>
        </p:nvSpPr>
        <p:spPr bwMode="auto">
          <a:xfrm>
            <a:off x="7450138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44075" name="Oval 191"/>
          <p:cNvSpPr>
            <a:spLocks noChangeArrowheads="1"/>
          </p:cNvSpPr>
          <p:nvPr/>
        </p:nvSpPr>
        <p:spPr bwMode="auto">
          <a:xfrm>
            <a:off x="8529638" y="17018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grpSp>
        <p:nvGrpSpPr>
          <p:cNvPr id="44076" name="Group 192"/>
          <p:cNvGrpSpPr>
            <a:grpSpLocks/>
          </p:cNvGrpSpPr>
          <p:nvPr/>
        </p:nvGrpSpPr>
        <p:grpSpPr bwMode="auto">
          <a:xfrm>
            <a:off x="896938" y="2110185"/>
            <a:ext cx="3313112" cy="863600"/>
            <a:chOff x="249" y="2160"/>
            <a:chExt cx="2087" cy="544"/>
          </a:xfrm>
        </p:grpSpPr>
        <p:grpSp>
          <p:nvGrpSpPr>
            <p:cNvPr id="44099" name="Group 193"/>
            <p:cNvGrpSpPr>
              <a:grpSpLocks/>
            </p:cNvGrpSpPr>
            <p:nvPr/>
          </p:nvGrpSpPr>
          <p:grpSpPr bwMode="auto">
            <a:xfrm>
              <a:off x="249" y="2160"/>
              <a:ext cx="1905" cy="544"/>
              <a:chOff x="249" y="2160"/>
              <a:chExt cx="1905" cy="544"/>
            </a:xfrm>
          </p:grpSpPr>
          <p:sp>
            <p:nvSpPr>
              <p:cNvPr id="44108" name="Line 194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09" name="Line 195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10" name="Line 196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11" name="Line 197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100" name="Group 198"/>
            <p:cNvGrpSpPr>
              <a:grpSpLocks/>
            </p:cNvGrpSpPr>
            <p:nvPr/>
          </p:nvGrpSpPr>
          <p:grpSpPr bwMode="auto">
            <a:xfrm>
              <a:off x="930" y="2160"/>
              <a:ext cx="1360" cy="544"/>
              <a:chOff x="930" y="2160"/>
              <a:chExt cx="1360" cy="544"/>
            </a:xfrm>
          </p:grpSpPr>
          <p:sp>
            <p:nvSpPr>
              <p:cNvPr id="44105" name="Line 199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06" name="Line 200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07" name="Line 201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101" name="Group 202"/>
            <p:cNvGrpSpPr>
              <a:grpSpLocks/>
            </p:cNvGrpSpPr>
            <p:nvPr/>
          </p:nvGrpSpPr>
          <p:grpSpPr bwMode="auto">
            <a:xfrm>
              <a:off x="1610" y="2160"/>
              <a:ext cx="726" cy="544"/>
              <a:chOff x="1610" y="2160"/>
              <a:chExt cx="726" cy="544"/>
            </a:xfrm>
          </p:grpSpPr>
          <p:sp>
            <p:nvSpPr>
              <p:cNvPr id="44103" name="Line 203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04" name="Line 204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102" name="Line 205"/>
            <p:cNvSpPr>
              <a:spLocks noChangeShapeType="1"/>
            </p:cNvSpPr>
            <p:nvPr/>
          </p:nvSpPr>
          <p:spPr bwMode="auto">
            <a:xfrm>
              <a:off x="2290" y="2160"/>
              <a:ext cx="0" cy="5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077" name="Group 206"/>
          <p:cNvGrpSpPr>
            <a:grpSpLocks/>
          </p:cNvGrpSpPr>
          <p:nvPr/>
        </p:nvGrpSpPr>
        <p:grpSpPr bwMode="auto">
          <a:xfrm>
            <a:off x="5434013" y="2133600"/>
            <a:ext cx="3313112" cy="863600"/>
            <a:chOff x="3107" y="2160"/>
            <a:chExt cx="2087" cy="544"/>
          </a:xfrm>
        </p:grpSpPr>
        <p:grpSp>
          <p:nvGrpSpPr>
            <p:cNvPr id="44086" name="Group 207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44095" name="Line 208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6" name="Line 209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7" name="Line 210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8" name="Line 211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087" name="Group 212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44092" name="Line 213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3" name="Line 214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4" name="Line 215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088" name="Group 216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44090" name="Line 217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091" name="Line 218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089" name="Line 219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44078" name="AutoShape 220"/>
          <p:cNvCxnSpPr>
            <a:cxnSpLocks noChangeShapeType="1"/>
            <a:stCxn id="44041" idx="0"/>
            <a:endCxn id="44049" idx="0"/>
          </p:cNvCxnSpPr>
          <p:nvPr/>
        </p:nvCxnSpPr>
        <p:spPr bwMode="auto">
          <a:xfrm rot="5400000" flipV="1">
            <a:off x="2698750" y="-585787"/>
            <a:ext cx="1587" cy="4605338"/>
          </a:xfrm>
          <a:prstGeom prst="curvedConnector3">
            <a:avLst>
              <a:gd name="adj1" fmla="val -332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79" name="AutoShape 221"/>
          <p:cNvCxnSpPr>
            <a:cxnSpLocks noChangeShapeType="1"/>
            <a:stCxn id="44042" idx="0"/>
            <a:endCxn id="44050" idx="0"/>
          </p:cNvCxnSpPr>
          <p:nvPr/>
        </p:nvCxnSpPr>
        <p:spPr bwMode="auto">
          <a:xfrm rot="5400000" flipV="1">
            <a:off x="3779838" y="-600075"/>
            <a:ext cx="1588" cy="4605337"/>
          </a:xfrm>
          <a:prstGeom prst="curvedConnector3">
            <a:avLst>
              <a:gd name="adj1" fmla="val -324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0" name="AutoShape 222"/>
          <p:cNvCxnSpPr>
            <a:cxnSpLocks noChangeShapeType="1"/>
            <a:stCxn id="44043" idx="0"/>
            <a:endCxn id="44051" idx="0"/>
          </p:cNvCxnSpPr>
          <p:nvPr/>
        </p:nvCxnSpPr>
        <p:spPr bwMode="auto">
          <a:xfrm rot="5400000" flipV="1">
            <a:off x="4859338" y="-600075"/>
            <a:ext cx="1588" cy="4605337"/>
          </a:xfrm>
          <a:prstGeom prst="curvedConnector3">
            <a:avLst>
              <a:gd name="adj1" fmla="val -323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1" name="AutoShape 223"/>
          <p:cNvCxnSpPr>
            <a:cxnSpLocks noChangeShapeType="1"/>
            <a:stCxn id="44044" idx="0"/>
            <a:endCxn id="44052" idx="0"/>
          </p:cNvCxnSpPr>
          <p:nvPr/>
        </p:nvCxnSpPr>
        <p:spPr bwMode="auto">
          <a:xfrm rot="5400000" flipV="1">
            <a:off x="5938838" y="-600075"/>
            <a:ext cx="1588" cy="4605337"/>
          </a:xfrm>
          <a:prstGeom prst="curvedConnector3">
            <a:avLst>
              <a:gd name="adj1" fmla="val -32200009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2" name="AutoShape 225"/>
          <p:cNvCxnSpPr>
            <a:cxnSpLocks noChangeShapeType="1"/>
            <a:stCxn id="44058" idx="4"/>
            <a:endCxn id="44062" idx="4"/>
          </p:cNvCxnSpPr>
          <p:nvPr/>
        </p:nvCxnSpPr>
        <p:spPr bwMode="auto">
          <a:xfrm rot="16200000" flipH="1">
            <a:off x="2840038" y="2597150"/>
            <a:ext cx="1588" cy="4605337"/>
          </a:xfrm>
          <a:prstGeom prst="curvedConnector3">
            <a:avLst>
              <a:gd name="adj1" fmla="val 3770001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3" name="AutoShape 226"/>
          <p:cNvCxnSpPr>
            <a:cxnSpLocks noChangeShapeType="1"/>
            <a:stCxn id="44059" idx="4"/>
            <a:endCxn id="44063" idx="3"/>
          </p:cNvCxnSpPr>
          <p:nvPr/>
        </p:nvCxnSpPr>
        <p:spPr bwMode="auto">
          <a:xfrm rot="5400000" flipH="1" flipV="1">
            <a:off x="3815556" y="2626519"/>
            <a:ext cx="61913" cy="4454525"/>
          </a:xfrm>
          <a:prstGeom prst="curvedConnector3">
            <a:avLst>
              <a:gd name="adj1" fmla="val -80769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4" name="AutoShape 227"/>
          <p:cNvCxnSpPr>
            <a:cxnSpLocks noChangeShapeType="1"/>
            <a:stCxn id="44060" idx="4"/>
            <a:endCxn id="44064" idx="4"/>
          </p:cNvCxnSpPr>
          <p:nvPr/>
        </p:nvCxnSpPr>
        <p:spPr bwMode="auto">
          <a:xfrm rot="16200000" flipH="1">
            <a:off x="5000625" y="2582863"/>
            <a:ext cx="1587" cy="4605338"/>
          </a:xfrm>
          <a:prstGeom prst="curvedConnector3">
            <a:avLst>
              <a:gd name="adj1" fmla="val 34200014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44085" name="AutoShape 228"/>
          <p:cNvCxnSpPr>
            <a:cxnSpLocks noChangeShapeType="1"/>
            <a:stCxn id="44061" idx="4"/>
            <a:endCxn id="44065" idx="4"/>
          </p:cNvCxnSpPr>
          <p:nvPr/>
        </p:nvCxnSpPr>
        <p:spPr bwMode="auto">
          <a:xfrm rot="16200000" flipH="1">
            <a:off x="6080125" y="2582863"/>
            <a:ext cx="1587" cy="4605338"/>
          </a:xfrm>
          <a:prstGeom prst="curvedConnector3">
            <a:avLst>
              <a:gd name="adj1" fmla="val 29900009"/>
            </a:avLst>
          </a:prstGeom>
          <a:noFill/>
          <a:ln w="28575">
            <a:solidFill>
              <a:srgbClr val="3366FF"/>
            </a:solidFill>
            <a:round/>
            <a:headEnd type="triangl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683" grpId="0" animBg="1" autoUpdateAnimBg="0"/>
      <p:bldP spid="536684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1628775"/>
            <a:ext cx="8610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>
                <a:solidFill>
                  <a:schemeClr val="tx1"/>
                </a:solidFill>
              </a:rPr>
              <a:t>	</a:t>
            </a:r>
            <a:endParaRPr lang="en-GB" sz="2200">
              <a:solidFill>
                <a:srgbClr val="FF0066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11188" y="344850"/>
            <a:ext cx="83534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4000" dirty="0">
                <a:solidFill>
                  <a:schemeClr val="accent1">
                    <a:lumMod val="50000"/>
                  </a:schemeClr>
                </a:solidFill>
              </a:rPr>
              <a:t>Parameter estimates and DF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495733"/>
              </p:ext>
            </p:extLst>
          </p:nvPr>
        </p:nvGraphicFramePr>
        <p:xfrm>
          <a:off x="395412" y="1074529"/>
          <a:ext cx="8425060" cy="5378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409"/>
                <a:gridCol w="2181179"/>
                <a:gridCol w="2088232"/>
                <a:gridCol w="2160240"/>
              </a:tblGrid>
              <a:tr h="1822721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MODEL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Number of estimated parameters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Observed Summary Statistics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Theoretical degrees of freedom</a:t>
                      </a:r>
                    </a:p>
                  </a:txBody>
                  <a:tcPr horzOverflow="overflow"/>
                </a:tc>
              </a:tr>
              <a:tr h="1130948"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Cholesky</a:t>
                      </a:r>
                      <a:endParaRPr lang="en-GB" sz="2400" dirty="0" smtClean="0"/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34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54</a:t>
                      </a:r>
                      <a:endParaRPr lang="en-US" sz="2800" dirty="0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Independent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??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Common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15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Multiple Phenotypes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Comorbid phenotypes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	Different diagnoses (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e.g. major depression,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dysthymia</a:t>
            </a:r>
            <a:r>
              <a:rPr lang="en-US" sz="26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	Different dimensions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(e.g. cognitive abilities)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 smtClean="0">
              <a:solidFill>
                <a:srgbClr val="CC0099"/>
              </a:solidFill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Different raters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	Self report, Mother-report, Teacher-report, Observational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Longitudinal data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sz="2600" dirty="0" smtClean="0">
                <a:latin typeface="Arial" pitchFamily="34" charset="0"/>
                <a:cs typeface="Arial" pitchFamily="34" charset="0"/>
              </a:rPr>
              <a:t>	Time-point 1, Time-point 2, Time-point 3, Time-point 4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6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/>
          <p:cNvSpPr/>
          <p:nvPr/>
        </p:nvSpPr>
        <p:spPr>
          <a:xfrm>
            <a:off x="2232" y="-27384"/>
            <a:ext cx="9141768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97775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30723" name="AutoShape 3"/>
          <p:cNvCxnSpPr>
            <a:cxnSpLocks noChangeShapeType="1"/>
            <a:stCxn id="30732" idx="0"/>
          </p:cNvCxnSpPr>
          <p:nvPr/>
        </p:nvCxnSpPr>
        <p:spPr bwMode="auto">
          <a:xfrm rot="5400000" flipV="1">
            <a:off x="4647406" y="-532606"/>
            <a:ext cx="1588" cy="4572000"/>
          </a:xfrm>
          <a:prstGeom prst="curvedConnector3">
            <a:avLst>
              <a:gd name="adj1" fmla="val -2809848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95288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 flipH="1">
            <a:off x="468313" y="2438400"/>
            <a:ext cx="6746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Oval 7"/>
          <p:cNvSpPr>
            <a:spLocks noChangeArrowheads="1"/>
          </p:cNvSpPr>
          <p:nvPr/>
        </p:nvSpPr>
        <p:spPr bwMode="auto">
          <a:xfrm>
            <a:off x="685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>
            <a:off x="1143000" y="2438400"/>
            <a:ext cx="1889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Line 9"/>
          <p:cNvSpPr>
            <a:spLocks noChangeShapeType="1"/>
          </p:cNvSpPr>
          <p:nvPr/>
        </p:nvSpPr>
        <p:spPr bwMode="auto">
          <a:xfrm flipH="1">
            <a:off x="755650" y="2438400"/>
            <a:ext cx="15303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Line 10"/>
          <p:cNvSpPr>
            <a:spLocks noChangeShapeType="1"/>
          </p:cNvSpPr>
          <p:nvPr/>
        </p:nvSpPr>
        <p:spPr bwMode="auto">
          <a:xfrm flipH="1">
            <a:off x="1763713" y="2438400"/>
            <a:ext cx="5222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1"/>
          <p:cNvSpPr>
            <a:spLocks noChangeShapeType="1"/>
          </p:cNvSpPr>
          <p:nvPr/>
        </p:nvSpPr>
        <p:spPr bwMode="auto">
          <a:xfrm flipH="1">
            <a:off x="1042988" y="2438400"/>
            <a:ext cx="2538412" cy="156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 flipH="1">
            <a:off x="1828800" y="24384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2" name="Oval 13"/>
          <p:cNvSpPr>
            <a:spLocks noChangeArrowheads="1"/>
          </p:cNvSpPr>
          <p:nvPr/>
        </p:nvSpPr>
        <p:spPr bwMode="auto">
          <a:xfrm>
            <a:off x="1905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3" name="Oval 14"/>
          <p:cNvSpPr>
            <a:spLocks noChangeArrowheads="1"/>
          </p:cNvSpPr>
          <p:nvPr/>
        </p:nvSpPr>
        <p:spPr bwMode="auto">
          <a:xfrm>
            <a:off x="3124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4" name="Rectangle 15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5" name="Rectangle 16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6" name="Rectangle 17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7" name="Rectangle 18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8" name="Line 19"/>
          <p:cNvSpPr>
            <a:spLocks noChangeShapeType="1"/>
          </p:cNvSpPr>
          <p:nvPr/>
        </p:nvSpPr>
        <p:spPr bwMode="auto">
          <a:xfrm>
            <a:off x="1143000" y="2438400"/>
            <a:ext cx="11969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Line 20"/>
          <p:cNvSpPr>
            <a:spLocks noChangeShapeType="1"/>
          </p:cNvSpPr>
          <p:nvPr/>
        </p:nvSpPr>
        <p:spPr bwMode="auto">
          <a:xfrm>
            <a:off x="1143000" y="2438400"/>
            <a:ext cx="22050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Line 21"/>
          <p:cNvSpPr>
            <a:spLocks noChangeShapeType="1"/>
          </p:cNvSpPr>
          <p:nvPr/>
        </p:nvSpPr>
        <p:spPr bwMode="auto">
          <a:xfrm>
            <a:off x="2286000" y="2438400"/>
            <a:ext cx="12779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1" name="Line 22"/>
          <p:cNvSpPr>
            <a:spLocks noChangeShapeType="1"/>
          </p:cNvSpPr>
          <p:nvPr/>
        </p:nvSpPr>
        <p:spPr bwMode="auto">
          <a:xfrm>
            <a:off x="2286000" y="2438400"/>
            <a:ext cx="2698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2" name="Line 23"/>
          <p:cNvSpPr>
            <a:spLocks noChangeShapeType="1"/>
          </p:cNvSpPr>
          <p:nvPr/>
        </p:nvSpPr>
        <p:spPr bwMode="auto">
          <a:xfrm flipH="1">
            <a:off x="2916238" y="2438400"/>
            <a:ext cx="66516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3" name="Line 24"/>
          <p:cNvSpPr>
            <a:spLocks noChangeShapeType="1"/>
          </p:cNvSpPr>
          <p:nvPr/>
        </p:nvSpPr>
        <p:spPr bwMode="auto">
          <a:xfrm>
            <a:off x="3581400" y="2438400"/>
            <a:ext cx="3429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4" name="Line 25"/>
          <p:cNvSpPr>
            <a:spLocks noChangeShapeType="1"/>
          </p:cNvSpPr>
          <p:nvPr/>
        </p:nvSpPr>
        <p:spPr bwMode="auto">
          <a:xfrm flipH="1">
            <a:off x="5003800" y="2438400"/>
            <a:ext cx="7112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5" name="Oval 26"/>
          <p:cNvSpPr>
            <a:spLocks noChangeArrowheads="1"/>
          </p:cNvSpPr>
          <p:nvPr/>
        </p:nvSpPr>
        <p:spPr bwMode="auto">
          <a:xfrm>
            <a:off x="5257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46" name="Line 27"/>
          <p:cNvSpPr>
            <a:spLocks noChangeShapeType="1"/>
          </p:cNvSpPr>
          <p:nvPr/>
        </p:nvSpPr>
        <p:spPr bwMode="auto">
          <a:xfrm>
            <a:off x="5715000" y="2438400"/>
            <a:ext cx="1524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7" name="Line 28"/>
          <p:cNvSpPr>
            <a:spLocks noChangeShapeType="1"/>
          </p:cNvSpPr>
          <p:nvPr/>
        </p:nvSpPr>
        <p:spPr bwMode="auto">
          <a:xfrm flipH="1">
            <a:off x="5292725" y="2438400"/>
            <a:ext cx="15652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8" name="Line 29"/>
          <p:cNvSpPr>
            <a:spLocks noChangeShapeType="1"/>
          </p:cNvSpPr>
          <p:nvPr/>
        </p:nvSpPr>
        <p:spPr bwMode="auto">
          <a:xfrm flipH="1">
            <a:off x="6156325" y="2438400"/>
            <a:ext cx="7016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9" name="Line 30"/>
          <p:cNvSpPr>
            <a:spLocks noChangeShapeType="1"/>
          </p:cNvSpPr>
          <p:nvPr/>
        </p:nvSpPr>
        <p:spPr bwMode="auto">
          <a:xfrm flipH="1">
            <a:off x="5580063" y="2438400"/>
            <a:ext cx="257333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0" name="Line 31"/>
          <p:cNvSpPr>
            <a:spLocks noChangeShapeType="1"/>
          </p:cNvSpPr>
          <p:nvPr/>
        </p:nvSpPr>
        <p:spPr bwMode="auto">
          <a:xfrm flipH="1">
            <a:off x="6516688" y="2438400"/>
            <a:ext cx="16367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1" name="Oval 32"/>
          <p:cNvSpPr>
            <a:spLocks noChangeArrowheads="1"/>
          </p:cNvSpPr>
          <p:nvPr/>
        </p:nvSpPr>
        <p:spPr bwMode="auto">
          <a:xfrm>
            <a:off x="6477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2" name="Oval 33"/>
          <p:cNvSpPr>
            <a:spLocks noChangeArrowheads="1"/>
          </p:cNvSpPr>
          <p:nvPr/>
        </p:nvSpPr>
        <p:spPr bwMode="auto">
          <a:xfrm>
            <a:off x="7696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3" name="Line 38"/>
          <p:cNvSpPr>
            <a:spLocks noChangeShapeType="1"/>
          </p:cNvSpPr>
          <p:nvPr/>
        </p:nvSpPr>
        <p:spPr bwMode="auto">
          <a:xfrm>
            <a:off x="5715000" y="2438400"/>
            <a:ext cx="108902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4" name="Line 39"/>
          <p:cNvSpPr>
            <a:spLocks noChangeShapeType="1"/>
          </p:cNvSpPr>
          <p:nvPr/>
        </p:nvSpPr>
        <p:spPr bwMode="auto">
          <a:xfrm>
            <a:off x="5724525" y="2420938"/>
            <a:ext cx="2160588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5" name="Line 40"/>
          <p:cNvSpPr>
            <a:spLocks noChangeShapeType="1"/>
          </p:cNvSpPr>
          <p:nvPr/>
        </p:nvSpPr>
        <p:spPr bwMode="auto">
          <a:xfrm>
            <a:off x="6858000" y="2438400"/>
            <a:ext cx="12430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6" name="Line 41"/>
          <p:cNvSpPr>
            <a:spLocks noChangeShapeType="1"/>
          </p:cNvSpPr>
          <p:nvPr/>
        </p:nvSpPr>
        <p:spPr bwMode="auto">
          <a:xfrm>
            <a:off x="68580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7" name="Line 42"/>
          <p:cNvSpPr>
            <a:spLocks noChangeShapeType="1"/>
          </p:cNvSpPr>
          <p:nvPr/>
        </p:nvSpPr>
        <p:spPr bwMode="auto">
          <a:xfrm flipH="1">
            <a:off x="7380288" y="2438400"/>
            <a:ext cx="7731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Line 43"/>
          <p:cNvSpPr>
            <a:spLocks noChangeShapeType="1"/>
          </p:cNvSpPr>
          <p:nvPr/>
        </p:nvSpPr>
        <p:spPr bwMode="auto">
          <a:xfrm>
            <a:off x="81534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9" name="Text Box 95"/>
          <p:cNvSpPr txBox="1">
            <a:spLocks noChangeArrowheads="1"/>
          </p:cNvSpPr>
          <p:nvPr/>
        </p:nvSpPr>
        <p:spPr bwMode="auto">
          <a:xfrm>
            <a:off x="3635375" y="841722"/>
            <a:ext cx="23764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MZ</a:t>
            </a:r>
            <a:r>
              <a:rPr lang="en-GB" sz="2200" b="1" baseline="-25000" dirty="0">
                <a:solidFill>
                  <a:srgbClr val="FF3300"/>
                </a:solidFill>
              </a:rPr>
              <a:t> </a:t>
            </a:r>
            <a:r>
              <a:rPr lang="en-GB" sz="2200" b="1" dirty="0">
                <a:solidFill>
                  <a:srgbClr val="FF3300"/>
                </a:solidFill>
              </a:rPr>
              <a:t>= 1 </a:t>
            </a:r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DZ</a:t>
            </a:r>
            <a:r>
              <a:rPr lang="en-GB" sz="2200" b="1" dirty="0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30760" name="Text Box 96"/>
          <p:cNvSpPr txBox="1">
            <a:spLocks noChangeArrowheads="1"/>
          </p:cNvSpPr>
          <p:nvPr/>
        </p:nvSpPr>
        <p:spPr bwMode="auto">
          <a:xfrm>
            <a:off x="3925888" y="1341438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sp>
        <p:nvSpPr>
          <p:cNvPr id="30761" name="Rectangle 97"/>
          <p:cNvSpPr>
            <a:spLocks noChangeArrowheads="1"/>
          </p:cNvSpPr>
          <p:nvPr/>
        </p:nvSpPr>
        <p:spPr bwMode="auto">
          <a:xfrm>
            <a:off x="457200" y="-69850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Independent pathway model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0842" name="AutoShape 287"/>
          <p:cNvCxnSpPr>
            <a:cxnSpLocks noChangeShapeType="1"/>
          </p:cNvCxnSpPr>
          <p:nvPr/>
        </p:nvCxnSpPr>
        <p:spPr bwMode="auto">
          <a:xfrm rot="5400000" flipV="1">
            <a:off x="4620419" y="-1731168"/>
            <a:ext cx="1587" cy="7010400"/>
          </a:xfrm>
          <a:prstGeom prst="curvedConnector3">
            <a:avLst>
              <a:gd name="adj1" fmla="val -62802142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843" name="Rectangle 289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4" name="Rectangle 290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5" name="Rectangle 291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6" name="Rectangle 292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30764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6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8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9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8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9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2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4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5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8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0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1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54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8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2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4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6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8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0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2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74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6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8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80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2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2" name="Curved Connector 21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urved Connector 197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urved Connector 198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urved Connector 199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urved Connector 25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Curved Connector 206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Curved Connector 207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Curved Connector 208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 Box 390"/>
          <p:cNvSpPr txBox="1">
            <a:spLocks noChangeArrowheads="1"/>
          </p:cNvSpPr>
          <p:nvPr/>
        </p:nvSpPr>
        <p:spPr bwMode="auto">
          <a:xfrm>
            <a:off x="4211762" y="2823319"/>
            <a:ext cx="576262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bg1"/>
                </a:solidFill>
              </a:rPr>
              <a:t>12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106" name="Text Box 391"/>
          <p:cNvSpPr txBox="1">
            <a:spLocks noChangeArrowheads="1"/>
          </p:cNvSpPr>
          <p:nvPr/>
        </p:nvSpPr>
        <p:spPr bwMode="auto">
          <a:xfrm>
            <a:off x="4211960" y="5276056"/>
            <a:ext cx="6096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07" name="Text Box 392"/>
          <p:cNvSpPr txBox="1">
            <a:spLocks noChangeArrowheads="1"/>
          </p:cNvSpPr>
          <p:nvPr/>
        </p:nvSpPr>
        <p:spPr bwMode="auto">
          <a:xfrm>
            <a:off x="2411635" y="6165850"/>
            <a:ext cx="4392613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+4 means = </a:t>
            </a:r>
            <a:r>
              <a:rPr lang="en-GB" sz="2400" b="1" dirty="0" smtClean="0">
                <a:solidFill>
                  <a:schemeClr val="bg1"/>
                </a:solidFill>
              </a:rPr>
              <a:t>28 </a:t>
            </a:r>
            <a:endParaRPr lang="en-GB" sz="24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4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 animBg="1" autoUpdateAnimBg="0"/>
      <p:bldP spid="106" grpId="0" animBg="1" autoUpdateAnimBg="0"/>
      <p:bldP spid="107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1628775"/>
            <a:ext cx="8610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>
                <a:solidFill>
                  <a:schemeClr val="tx1"/>
                </a:solidFill>
              </a:rPr>
              <a:t>	</a:t>
            </a:r>
            <a:endParaRPr lang="en-GB" sz="2200">
              <a:solidFill>
                <a:srgbClr val="FF0066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11188" y="344850"/>
            <a:ext cx="83534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4000" dirty="0">
                <a:solidFill>
                  <a:schemeClr val="accent1">
                    <a:lumMod val="50000"/>
                  </a:schemeClr>
                </a:solidFill>
              </a:rPr>
              <a:t>Parameter estimates and DF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884110"/>
              </p:ext>
            </p:extLst>
          </p:nvPr>
        </p:nvGraphicFramePr>
        <p:xfrm>
          <a:off x="395412" y="1074529"/>
          <a:ext cx="8425060" cy="5378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409"/>
                <a:gridCol w="2181179"/>
                <a:gridCol w="2088232"/>
                <a:gridCol w="2160240"/>
              </a:tblGrid>
              <a:tr h="1822721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MODEL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Number of estimated parameters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Observed Summary Statistics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Theoretical degrees of freedom</a:t>
                      </a:r>
                    </a:p>
                  </a:txBody>
                  <a:tcPr horzOverflow="overflow"/>
                </a:tc>
              </a:tr>
              <a:tr h="1130948"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Cholesky</a:t>
                      </a:r>
                      <a:endParaRPr lang="en-GB" sz="2400" dirty="0" smtClean="0"/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34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54</a:t>
                      </a:r>
                      <a:endParaRPr lang="en-US" sz="2800" dirty="0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Independent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28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smtClean="0"/>
                        <a:t>60</a:t>
                      </a:r>
                      <a:endParaRPr lang="en-US" sz="28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Common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??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51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/>
          <p:cNvSpPr/>
          <p:nvPr/>
        </p:nvSpPr>
        <p:spPr>
          <a:xfrm>
            <a:off x="-36512" y="-27384"/>
            <a:ext cx="9180512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3794" name="Oval 6"/>
          <p:cNvSpPr>
            <a:spLocks noChangeArrowheads="1"/>
          </p:cNvSpPr>
          <p:nvPr/>
        </p:nvSpPr>
        <p:spPr bwMode="auto">
          <a:xfrm>
            <a:off x="6858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3795" name="Oval 7"/>
          <p:cNvSpPr>
            <a:spLocks noChangeArrowheads="1"/>
          </p:cNvSpPr>
          <p:nvPr/>
        </p:nvSpPr>
        <p:spPr bwMode="auto">
          <a:xfrm>
            <a:off x="19050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3796" name="Oval 8"/>
          <p:cNvSpPr>
            <a:spLocks noChangeArrowheads="1"/>
          </p:cNvSpPr>
          <p:nvPr/>
        </p:nvSpPr>
        <p:spPr bwMode="auto">
          <a:xfrm>
            <a:off x="31242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3797" name="Oval 13"/>
          <p:cNvSpPr>
            <a:spLocks noChangeArrowheads="1"/>
          </p:cNvSpPr>
          <p:nvPr/>
        </p:nvSpPr>
        <p:spPr bwMode="auto">
          <a:xfrm>
            <a:off x="1447800" y="2703513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3798" name="Line 14"/>
          <p:cNvSpPr>
            <a:spLocks noChangeShapeType="1"/>
          </p:cNvSpPr>
          <p:nvPr/>
        </p:nvSpPr>
        <p:spPr bwMode="auto">
          <a:xfrm>
            <a:off x="233997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799" name="Text Box 15"/>
          <p:cNvSpPr txBox="1">
            <a:spLocks noChangeArrowheads="1"/>
          </p:cNvSpPr>
          <p:nvPr/>
        </p:nvSpPr>
        <p:spPr bwMode="auto">
          <a:xfrm>
            <a:off x="467544" y="3465513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mum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0" name="Line 16"/>
          <p:cNvSpPr>
            <a:spLocks noChangeShapeType="1"/>
          </p:cNvSpPr>
          <p:nvPr/>
        </p:nvSpPr>
        <p:spPr bwMode="auto">
          <a:xfrm flipV="1">
            <a:off x="827088" y="3389313"/>
            <a:ext cx="773112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1" name="Line 17"/>
          <p:cNvSpPr>
            <a:spLocks noChangeShapeType="1"/>
          </p:cNvSpPr>
          <p:nvPr/>
        </p:nvSpPr>
        <p:spPr bwMode="auto">
          <a:xfrm flipH="1" flipV="1">
            <a:off x="2590800" y="3541713"/>
            <a:ext cx="252413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Text Box 18"/>
          <p:cNvSpPr txBox="1">
            <a:spLocks noChangeArrowheads="1"/>
          </p:cNvSpPr>
          <p:nvPr/>
        </p:nvSpPr>
        <p:spPr bwMode="auto">
          <a:xfrm>
            <a:off x="1155923" y="3478213"/>
            <a:ext cx="1039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teacher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3" name="Line 19"/>
          <p:cNvSpPr>
            <a:spLocks noChangeShapeType="1"/>
          </p:cNvSpPr>
          <p:nvPr/>
        </p:nvSpPr>
        <p:spPr bwMode="auto">
          <a:xfrm flipV="1">
            <a:off x="1692275" y="3541713"/>
            <a:ext cx="28892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Text Box 20"/>
          <p:cNvSpPr txBox="1">
            <a:spLocks noChangeArrowheads="1"/>
          </p:cNvSpPr>
          <p:nvPr/>
        </p:nvSpPr>
        <p:spPr bwMode="auto">
          <a:xfrm>
            <a:off x="1907704" y="35099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examiner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33805" name="Text Box 21"/>
          <p:cNvSpPr txBox="1">
            <a:spLocks noChangeArrowheads="1"/>
          </p:cNvSpPr>
          <p:nvPr/>
        </p:nvSpPr>
        <p:spPr bwMode="auto">
          <a:xfrm>
            <a:off x="2856508" y="3503613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33806" name="Line 22"/>
          <p:cNvSpPr>
            <a:spLocks noChangeShapeType="1"/>
          </p:cNvSpPr>
          <p:nvPr/>
        </p:nvSpPr>
        <p:spPr bwMode="auto">
          <a:xfrm flipH="1" flipV="1">
            <a:off x="3048000" y="3389313"/>
            <a:ext cx="587375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7" name="Line 23"/>
          <p:cNvSpPr>
            <a:spLocks noChangeShapeType="1"/>
          </p:cNvSpPr>
          <p:nvPr/>
        </p:nvSpPr>
        <p:spPr bwMode="auto">
          <a:xfrm>
            <a:off x="1331913" y="2420938"/>
            <a:ext cx="5730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Line 24"/>
          <p:cNvSpPr>
            <a:spLocks noChangeShapeType="1"/>
          </p:cNvSpPr>
          <p:nvPr/>
        </p:nvSpPr>
        <p:spPr bwMode="auto">
          <a:xfrm flipH="1">
            <a:off x="2971800" y="2420938"/>
            <a:ext cx="520700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09" name="Text Box 25"/>
          <p:cNvSpPr txBox="1">
            <a:spLocks noChangeArrowheads="1"/>
          </p:cNvSpPr>
          <p:nvPr/>
        </p:nvSpPr>
        <p:spPr bwMode="auto">
          <a:xfrm>
            <a:off x="1828800" y="2855913"/>
            <a:ext cx="1066800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1600" b="1">
                <a:solidFill>
                  <a:schemeClr val="tx1"/>
                </a:solidFill>
              </a:rPr>
              <a:t>Latent factor</a:t>
            </a:r>
            <a:endParaRPr lang="en-GB" sz="2400" b="1">
              <a:solidFill>
                <a:schemeClr val="tx1"/>
              </a:solidFill>
            </a:endParaRPr>
          </a:p>
        </p:txBody>
      </p:sp>
      <p:sp>
        <p:nvSpPr>
          <p:cNvPr id="33810" name="Oval 26"/>
          <p:cNvSpPr>
            <a:spLocks noChangeArrowheads="1"/>
          </p:cNvSpPr>
          <p:nvPr/>
        </p:nvSpPr>
        <p:spPr bwMode="auto">
          <a:xfrm>
            <a:off x="52276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33811" name="Oval 27"/>
          <p:cNvSpPr>
            <a:spLocks noChangeArrowheads="1"/>
          </p:cNvSpPr>
          <p:nvPr/>
        </p:nvSpPr>
        <p:spPr bwMode="auto">
          <a:xfrm>
            <a:off x="64468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33812" name="Oval 28"/>
          <p:cNvSpPr>
            <a:spLocks noChangeArrowheads="1"/>
          </p:cNvSpPr>
          <p:nvPr/>
        </p:nvSpPr>
        <p:spPr bwMode="auto">
          <a:xfrm>
            <a:off x="76660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3813" name="Oval 33"/>
          <p:cNvSpPr>
            <a:spLocks noChangeArrowheads="1"/>
          </p:cNvSpPr>
          <p:nvPr/>
        </p:nvSpPr>
        <p:spPr bwMode="auto">
          <a:xfrm>
            <a:off x="5989638" y="2708275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3818" name="Line 39"/>
          <p:cNvSpPr>
            <a:spLocks noChangeShapeType="1"/>
          </p:cNvSpPr>
          <p:nvPr/>
        </p:nvSpPr>
        <p:spPr bwMode="auto">
          <a:xfrm>
            <a:off x="5795963" y="2420938"/>
            <a:ext cx="650875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19" name="Line 40"/>
          <p:cNvSpPr>
            <a:spLocks noChangeShapeType="1"/>
          </p:cNvSpPr>
          <p:nvPr/>
        </p:nvSpPr>
        <p:spPr bwMode="auto">
          <a:xfrm flipH="1">
            <a:off x="7513638" y="2420938"/>
            <a:ext cx="514350" cy="439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3820" name="Text Box 41"/>
          <p:cNvSpPr txBox="1">
            <a:spLocks noChangeArrowheads="1"/>
          </p:cNvSpPr>
          <p:nvPr/>
        </p:nvSpPr>
        <p:spPr bwMode="auto">
          <a:xfrm>
            <a:off x="6370638" y="2860675"/>
            <a:ext cx="1066800" cy="581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1600" b="1">
                <a:solidFill>
                  <a:schemeClr val="tx1"/>
                </a:solidFill>
              </a:rPr>
              <a:t>Latent factor</a:t>
            </a:r>
            <a:endParaRPr lang="en-GB" sz="2400" b="1">
              <a:solidFill>
                <a:schemeClr val="tx1"/>
              </a:solidFill>
            </a:endParaRPr>
          </a:p>
        </p:txBody>
      </p:sp>
      <p:sp>
        <p:nvSpPr>
          <p:cNvPr id="33821" name="Rectangle 42"/>
          <p:cNvSpPr>
            <a:spLocks noChangeArrowheads="1"/>
          </p:cNvSpPr>
          <p:nvPr/>
        </p:nvSpPr>
        <p:spPr bwMode="auto">
          <a:xfrm>
            <a:off x="457200" y="-100013"/>
            <a:ext cx="8229600" cy="92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200" dirty="0">
                <a:solidFill>
                  <a:schemeClr val="accent1">
                    <a:lumMod val="50000"/>
                  </a:schemeClr>
                </a:solidFill>
              </a:rPr>
              <a:t>Common pathway model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822" name="Text Box 185"/>
          <p:cNvSpPr txBox="1">
            <a:spLocks noChangeArrowheads="1"/>
          </p:cNvSpPr>
          <p:nvPr/>
        </p:nvSpPr>
        <p:spPr bwMode="auto">
          <a:xfrm>
            <a:off x="7597775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33823" name="AutoShape 186"/>
          <p:cNvCxnSpPr>
            <a:cxnSpLocks noChangeShapeType="1"/>
          </p:cNvCxnSpPr>
          <p:nvPr/>
        </p:nvCxnSpPr>
        <p:spPr bwMode="auto">
          <a:xfrm rot="5400000" flipV="1">
            <a:off x="4647406" y="-592931"/>
            <a:ext cx="1588" cy="4572000"/>
          </a:xfrm>
          <a:prstGeom prst="curvedConnector3">
            <a:avLst>
              <a:gd name="adj1" fmla="val -233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3824" name="Text Box 187"/>
          <p:cNvSpPr txBox="1">
            <a:spLocks noChangeArrowheads="1"/>
          </p:cNvSpPr>
          <p:nvPr/>
        </p:nvSpPr>
        <p:spPr bwMode="auto">
          <a:xfrm>
            <a:off x="395288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33825" name="Text Box 188"/>
          <p:cNvSpPr txBox="1">
            <a:spLocks noChangeArrowheads="1"/>
          </p:cNvSpPr>
          <p:nvPr/>
        </p:nvSpPr>
        <p:spPr bwMode="auto">
          <a:xfrm>
            <a:off x="3925888" y="1273175"/>
            <a:ext cx="14525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33826" name="AutoShape 189"/>
          <p:cNvCxnSpPr>
            <a:cxnSpLocks noChangeShapeType="1"/>
          </p:cNvCxnSpPr>
          <p:nvPr/>
        </p:nvCxnSpPr>
        <p:spPr bwMode="auto">
          <a:xfrm rot="5400000" flipV="1">
            <a:off x="4620419" y="-1791493"/>
            <a:ext cx="1587" cy="7010400"/>
          </a:xfrm>
          <a:prstGeom prst="curvedConnector3">
            <a:avLst>
              <a:gd name="adj1" fmla="val -516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3827" name="Text Box 190"/>
          <p:cNvSpPr txBox="1">
            <a:spLocks noChangeArrowheads="1"/>
          </p:cNvSpPr>
          <p:nvPr/>
        </p:nvSpPr>
        <p:spPr bwMode="auto">
          <a:xfrm>
            <a:off x="3563938" y="841375"/>
            <a:ext cx="23764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33828" name="Rectangle 191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3829" name="Rectangle 192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0" name="Rectangle 193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1" name="Rectangle 194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2" name="Rectangle 195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3" name="Rectangle 196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4" name="Rectangle 197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835" name="Rectangle 198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3920" name="Line 339"/>
          <p:cNvSpPr>
            <a:spLocks noChangeShapeType="1"/>
          </p:cNvSpPr>
          <p:nvPr/>
        </p:nvSpPr>
        <p:spPr bwMode="auto">
          <a:xfrm>
            <a:off x="690562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" name="Text Box 15"/>
          <p:cNvSpPr txBox="1">
            <a:spLocks noChangeArrowheads="1"/>
          </p:cNvSpPr>
          <p:nvPr/>
        </p:nvSpPr>
        <p:spPr bwMode="auto">
          <a:xfrm>
            <a:off x="5025256" y="3467100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mum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38" name="Line 16"/>
          <p:cNvSpPr>
            <a:spLocks noChangeShapeType="1"/>
          </p:cNvSpPr>
          <p:nvPr/>
        </p:nvSpPr>
        <p:spPr bwMode="auto">
          <a:xfrm flipV="1">
            <a:off x="5384800" y="3390900"/>
            <a:ext cx="773112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Line 17"/>
          <p:cNvSpPr>
            <a:spLocks noChangeShapeType="1"/>
          </p:cNvSpPr>
          <p:nvPr/>
        </p:nvSpPr>
        <p:spPr bwMode="auto">
          <a:xfrm flipH="1" flipV="1">
            <a:off x="7148512" y="3543300"/>
            <a:ext cx="252413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Text Box 18"/>
          <p:cNvSpPr txBox="1">
            <a:spLocks noChangeArrowheads="1"/>
          </p:cNvSpPr>
          <p:nvPr/>
        </p:nvSpPr>
        <p:spPr bwMode="auto">
          <a:xfrm>
            <a:off x="5713635" y="3479800"/>
            <a:ext cx="1039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teacher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41" name="Line 19"/>
          <p:cNvSpPr>
            <a:spLocks noChangeShapeType="1"/>
          </p:cNvSpPr>
          <p:nvPr/>
        </p:nvSpPr>
        <p:spPr bwMode="auto">
          <a:xfrm flipV="1">
            <a:off x="6249987" y="3543300"/>
            <a:ext cx="28892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Text Box 20"/>
          <p:cNvSpPr txBox="1">
            <a:spLocks noChangeArrowheads="1"/>
          </p:cNvSpPr>
          <p:nvPr/>
        </p:nvSpPr>
        <p:spPr bwMode="auto">
          <a:xfrm>
            <a:off x="6465416" y="3511550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dirty="0" err="1">
                <a:solidFill>
                  <a:schemeClr val="tx1"/>
                </a:solidFill>
              </a:rPr>
              <a:t>f</a:t>
            </a:r>
            <a:r>
              <a:rPr lang="en-GB" sz="1800" baseline="-25000" dirty="0" err="1">
                <a:solidFill>
                  <a:schemeClr val="tx1"/>
                </a:solidFill>
              </a:rPr>
              <a:t>examiner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43" name="Text Box 21"/>
          <p:cNvSpPr txBox="1">
            <a:spLocks noChangeArrowheads="1"/>
          </p:cNvSpPr>
          <p:nvPr/>
        </p:nvSpPr>
        <p:spPr bwMode="auto">
          <a:xfrm>
            <a:off x="7414220" y="3505200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144" name="Line 22"/>
          <p:cNvSpPr>
            <a:spLocks noChangeShapeType="1"/>
          </p:cNvSpPr>
          <p:nvPr/>
        </p:nvSpPr>
        <p:spPr bwMode="auto">
          <a:xfrm flipH="1" flipV="1">
            <a:off x="7605712" y="3390900"/>
            <a:ext cx="587375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0" name="Curved Connector 239"/>
          <p:cNvCxnSpPr/>
          <p:nvPr/>
        </p:nvCxnSpPr>
        <p:spPr>
          <a:xfrm rot="5400000" flipH="1" flipV="1">
            <a:off x="2879782" y="3428005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Curved Connector 240"/>
          <p:cNvCxnSpPr/>
          <p:nvPr/>
        </p:nvCxnSpPr>
        <p:spPr>
          <a:xfrm rot="5400000" flipH="1" flipV="1">
            <a:off x="3921802" y="34448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Curved Connector 241"/>
          <p:cNvCxnSpPr/>
          <p:nvPr/>
        </p:nvCxnSpPr>
        <p:spPr>
          <a:xfrm rot="5400000" flipH="1" flipV="1">
            <a:off x="5005043" y="34194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urved Connector 242"/>
          <p:cNvCxnSpPr/>
          <p:nvPr/>
        </p:nvCxnSpPr>
        <p:spPr>
          <a:xfrm rot="5400000" flipH="1" flipV="1">
            <a:off x="5988826" y="3381397"/>
            <a:ext cx="47739" cy="5039489"/>
          </a:xfrm>
          <a:prstGeom prst="curvedConnector3">
            <a:avLst>
              <a:gd name="adj1" fmla="val -1596181"/>
            </a:avLst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Curved Connector 243"/>
          <p:cNvCxnSpPr/>
          <p:nvPr/>
        </p:nvCxnSpPr>
        <p:spPr>
          <a:xfrm rot="5400000" flipH="1" flipV="1">
            <a:off x="3961530" y="3310410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Curved Connector 244"/>
          <p:cNvCxnSpPr/>
          <p:nvPr/>
        </p:nvCxnSpPr>
        <p:spPr>
          <a:xfrm rot="5400000" flipH="1" flipV="1">
            <a:off x="5037931" y="3251102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Curved Connector 245"/>
          <p:cNvCxnSpPr/>
          <p:nvPr/>
        </p:nvCxnSpPr>
        <p:spPr>
          <a:xfrm rot="5400000" flipH="1" flipV="1">
            <a:off x="6109070" y="3276502"/>
            <a:ext cx="523" cy="4532784"/>
          </a:xfrm>
          <a:prstGeom prst="curvedConnector3">
            <a:avLst>
              <a:gd name="adj1" fmla="val -152983556"/>
            </a:avLst>
          </a:prstGeom>
          <a:ln w="19050">
            <a:solidFill>
              <a:srgbClr val="33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7" name="Group 246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248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49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0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1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2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53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4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5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6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7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8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59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0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1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2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3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4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65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7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8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0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71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2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3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4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75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7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8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9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0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81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2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3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4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5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87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8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9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0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91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2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93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4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95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96" name="Curved Connector 295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Curved Connector 296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Curved Connector 297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Curved Connector 298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Curved Connector 299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Curved Connector 300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Curved Connector 301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Curved Connector 302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3" name="Text Box 389"/>
          <p:cNvSpPr txBox="1">
            <a:spLocks noChangeArrowheads="1"/>
          </p:cNvSpPr>
          <p:nvPr/>
        </p:nvSpPr>
        <p:spPr bwMode="auto">
          <a:xfrm>
            <a:off x="4321994" y="3356992"/>
            <a:ext cx="394022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4" name="Text Box 390"/>
          <p:cNvSpPr txBox="1">
            <a:spLocks noChangeArrowheads="1"/>
          </p:cNvSpPr>
          <p:nvPr/>
        </p:nvSpPr>
        <p:spPr bwMode="auto">
          <a:xfrm>
            <a:off x="4283968" y="2348880"/>
            <a:ext cx="432048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5" name="Text Box 391"/>
          <p:cNvSpPr txBox="1">
            <a:spLocks noChangeArrowheads="1"/>
          </p:cNvSpPr>
          <p:nvPr/>
        </p:nvSpPr>
        <p:spPr bwMode="auto">
          <a:xfrm>
            <a:off x="4258469" y="5204048"/>
            <a:ext cx="52955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12</a:t>
            </a:r>
          </a:p>
        </p:txBody>
      </p:sp>
      <p:sp>
        <p:nvSpPr>
          <p:cNvPr id="116" name="Text Box 392"/>
          <p:cNvSpPr txBox="1">
            <a:spLocks noChangeArrowheads="1"/>
          </p:cNvSpPr>
          <p:nvPr/>
        </p:nvSpPr>
        <p:spPr bwMode="auto">
          <a:xfrm>
            <a:off x="2339752" y="6165850"/>
            <a:ext cx="4392613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bg1"/>
                </a:solidFill>
              </a:rPr>
              <a:t>+4 means = 23 </a:t>
            </a:r>
            <a:endParaRPr lang="en-GB" sz="2400" b="1" dirty="0">
              <a:solidFill>
                <a:srgbClr val="FF6600"/>
              </a:solidFill>
            </a:endParaRPr>
          </a:p>
        </p:txBody>
      </p:sp>
      <p:sp>
        <p:nvSpPr>
          <p:cNvPr id="117" name="Text Box 393"/>
          <p:cNvSpPr txBox="1">
            <a:spLocks noChangeArrowheads="1"/>
          </p:cNvSpPr>
          <p:nvPr/>
        </p:nvSpPr>
        <p:spPr bwMode="auto">
          <a:xfrm>
            <a:off x="5653088" y="4652963"/>
            <a:ext cx="3240087" cy="110799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200" b="1" dirty="0">
                <a:solidFill>
                  <a:schemeClr val="bg1"/>
                </a:solidFill>
              </a:rPr>
              <a:t>NB. There is a constraint – how is it accounted </a:t>
            </a:r>
            <a:r>
              <a:rPr lang="en-GB" sz="2200" b="1" dirty="0" smtClean="0">
                <a:solidFill>
                  <a:schemeClr val="bg1"/>
                </a:solidFill>
              </a:rPr>
              <a:t>for?</a:t>
            </a:r>
            <a:endParaRPr lang="en-GB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2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 autoUpdateAnimBg="0"/>
      <p:bldP spid="114" grpId="0" animBg="1" autoUpdateAnimBg="0"/>
      <p:bldP spid="115" grpId="0" animBg="1" autoUpdateAnimBg="0"/>
      <p:bldP spid="116" grpId="0" animBg="1" autoUpdateAnimBg="0"/>
      <p:bldP spid="117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228600" y="1628775"/>
            <a:ext cx="86106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952500" algn="l"/>
                <a:tab pos="2006600" algn="l"/>
                <a:tab pos="2857500" algn="l"/>
                <a:tab pos="3997325" algn="l"/>
                <a:tab pos="4949825" algn="l"/>
                <a:tab pos="5902325" algn="l"/>
              </a:tabLst>
            </a:pPr>
            <a:r>
              <a:rPr lang="en-GB" sz="2200">
                <a:solidFill>
                  <a:schemeClr val="tx1"/>
                </a:solidFill>
              </a:rPr>
              <a:t>	</a:t>
            </a:r>
            <a:endParaRPr lang="en-GB" sz="2200">
              <a:solidFill>
                <a:srgbClr val="FF0066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611188" y="406405"/>
            <a:ext cx="8353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Parameter estimates and </a:t>
            </a:r>
            <a:r>
              <a:rPr lang="en-GB" sz="3600" dirty="0" smtClean="0">
                <a:solidFill>
                  <a:schemeClr val="accent1">
                    <a:lumMod val="50000"/>
                  </a:schemeClr>
                </a:solidFill>
              </a:rPr>
              <a:t>DF</a:t>
            </a:r>
            <a:endParaRPr lang="en-GB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953077"/>
              </p:ext>
            </p:extLst>
          </p:nvPr>
        </p:nvGraphicFramePr>
        <p:xfrm>
          <a:off x="395412" y="1074529"/>
          <a:ext cx="8425060" cy="5537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409"/>
                <a:gridCol w="2181179"/>
                <a:gridCol w="2088232"/>
                <a:gridCol w="2160240"/>
              </a:tblGrid>
              <a:tr h="1822721">
                <a:tc>
                  <a:txBody>
                    <a:bodyPr/>
                    <a:lstStyle/>
                    <a:p>
                      <a:r>
                        <a:rPr lang="en-GB" sz="2800" dirty="0" smtClean="0"/>
                        <a:t>MODEL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Number of estimated parameters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Observed Summary Statistics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Theoretical degrees of freedom</a:t>
                      </a:r>
                    </a:p>
                  </a:txBody>
                  <a:tcPr horzOverflow="overflow"/>
                </a:tc>
              </a:tr>
              <a:tr h="1130948">
                <a:tc>
                  <a:txBody>
                    <a:bodyPr/>
                    <a:lstStyle/>
                    <a:p>
                      <a:r>
                        <a:rPr lang="en-GB" sz="2400" dirty="0" err="1" smtClean="0"/>
                        <a:t>Cholesky</a:t>
                      </a:r>
                      <a:endParaRPr lang="en-GB" sz="2400" dirty="0" smtClean="0"/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34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54</a:t>
                      </a:r>
                      <a:endParaRPr lang="en-US" sz="2800" dirty="0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Independent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28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0" dirty="0" smtClean="0"/>
                        <a:t>88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 smtClean="0"/>
                        <a:t>60</a:t>
                      </a:r>
                      <a:endParaRPr lang="en-US" sz="2800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1212569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Common Pathway</a:t>
                      </a:r>
                    </a:p>
                    <a:p>
                      <a:r>
                        <a:rPr lang="en-GB" sz="2400" dirty="0" smtClean="0"/>
                        <a:t>ACE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23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smtClean="0"/>
                        <a:t>89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 smtClean="0"/>
                        <a:t>(88+1)</a:t>
                      </a:r>
                      <a:endParaRPr lang="en-US" sz="2800" b="0" dirty="0" smtClean="0"/>
                    </a:p>
                    <a:p>
                      <a:pPr algn="ctr"/>
                      <a:endParaRPr lang="en-US" sz="2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 smtClean="0"/>
                        <a:t>66</a:t>
                      </a:r>
                    </a:p>
                    <a:p>
                      <a:pPr algn="ctr"/>
                      <a:r>
                        <a:rPr lang="en-GB" sz="2800" dirty="0" smtClean="0"/>
                        <a:t>(or 88-22)</a:t>
                      </a:r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76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81000" y="381000"/>
            <a:ext cx="8458200" cy="6360368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0178" name="Title 10"/>
          <p:cNvSpPr>
            <a:spLocks noGrp="1"/>
          </p:cNvSpPr>
          <p:nvPr>
            <p:ph type="title"/>
          </p:nvPr>
        </p:nvSpPr>
        <p:spPr>
          <a:xfrm>
            <a:off x="463550" y="125760"/>
            <a:ext cx="8229600" cy="1143000"/>
          </a:xfrm>
        </p:spPr>
        <p:txBody>
          <a:bodyPr/>
          <a:lstStyle/>
          <a:p>
            <a:pPr eaLnBrk="1" hangingPunct="1"/>
            <a:r>
              <a:rPr lang="en-AU" dirty="0" smtClean="0">
                <a:solidFill>
                  <a:schemeClr val="accent1">
                    <a:lumMod val="50000"/>
                  </a:schemeClr>
                </a:solidFill>
              </a:rPr>
              <a:t>Comparing models</a:t>
            </a:r>
          </a:p>
        </p:txBody>
      </p:sp>
      <p:sp>
        <p:nvSpPr>
          <p:cNvPr id="50179" name="Text Box 4"/>
          <p:cNvSpPr txBox="1">
            <a:spLocks noChangeArrowheads="1"/>
          </p:cNvSpPr>
          <p:nvPr/>
        </p:nvSpPr>
        <p:spPr bwMode="auto">
          <a:xfrm>
            <a:off x="0" y="26670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Tx/>
              <a:buAutoNum type="arabicParenR"/>
              <a:tabLst>
                <a:tab pos="577850" algn="l"/>
              </a:tabLst>
            </a:pPr>
            <a:endParaRPr lang="en-US" sz="24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286304973"/>
              </p:ext>
            </p:extLst>
          </p:nvPr>
        </p:nvGraphicFramePr>
        <p:xfrm>
          <a:off x="1655005" y="1196752"/>
          <a:ext cx="5437275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733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8914" name="Rectangle 1028"/>
          <p:cNvSpPr>
            <a:spLocks noGrp="1" noChangeArrowheads="1"/>
          </p:cNvSpPr>
          <p:nvPr>
            <p:ph type="title"/>
          </p:nvPr>
        </p:nvSpPr>
        <p:spPr>
          <a:xfrm>
            <a:off x="301625" y="2741613"/>
            <a:ext cx="8534400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800" dirty="0" smtClean="0">
                <a:solidFill>
                  <a:schemeClr val="accent1">
                    <a:lumMod val="50000"/>
                  </a:schemeClr>
                </a:solidFill>
              </a:rPr>
              <a:t>Matrix Specification</a:t>
            </a:r>
            <a:br>
              <a:rPr lang="en-GB" sz="4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4800" dirty="0" smtClean="0">
                <a:solidFill>
                  <a:schemeClr val="accent1">
                    <a:lumMod val="50000"/>
                  </a:schemeClr>
                </a:solidFill>
              </a:rPr>
              <a:t>Independent Pathway model</a:t>
            </a:r>
            <a:br>
              <a:rPr lang="en-GB" sz="4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600" dirty="0" smtClean="0">
                <a:solidFill>
                  <a:schemeClr val="accent1">
                    <a:lumMod val="50000"/>
                  </a:schemeClr>
                </a:solidFill>
              </a:rPr>
              <a:t>(Script Highlights)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97775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30723" name="AutoShape 3"/>
          <p:cNvCxnSpPr>
            <a:cxnSpLocks noChangeShapeType="1"/>
            <a:stCxn id="30732" idx="0"/>
          </p:cNvCxnSpPr>
          <p:nvPr/>
        </p:nvCxnSpPr>
        <p:spPr bwMode="auto">
          <a:xfrm rot="5400000" flipV="1">
            <a:off x="4647406" y="-532606"/>
            <a:ext cx="1588" cy="4572000"/>
          </a:xfrm>
          <a:prstGeom prst="curvedConnector3">
            <a:avLst>
              <a:gd name="adj1" fmla="val -2809848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395288" y="10668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30725" name="Line 6"/>
          <p:cNvSpPr>
            <a:spLocks noChangeShapeType="1"/>
          </p:cNvSpPr>
          <p:nvPr/>
        </p:nvSpPr>
        <p:spPr bwMode="auto">
          <a:xfrm flipH="1">
            <a:off x="468313" y="2438400"/>
            <a:ext cx="6746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Oval 7"/>
          <p:cNvSpPr>
            <a:spLocks noChangeArrowheads="1"/>
          </p:cNvSpPr>
          <p:nvPr/>
        </p:nvSpPr>
        <p:spPr bwMode="auto">
          <a:xfrm>
            <a:off x="685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27" name="Line 8"/>
          <p:cNvSpPr>
            <a:spLocks noChangeShapeType="1"/>
          </p:cNvSpPr>
          <p:nvPr/>
        </p:nvSpPr>
        <p:spPr bwMode="auto">
          <a:xfrm>
            <a:off x="1143000" y="2438400"/>
            <a:ext cx="1889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8" name="Line 9"/>
          <p:cNvSpPr>
            <a:spLocks noChangeShapeType="1"/>
          </p:cNvSpPr>
          <p:nvPr/>
        </p:nvSpPr>
        <p:spPr bwMode="auto">
          <a:xfrm flipH="1">
            <a:off x="755650" y="2438400"/>
            <a:ext cx="15303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Line 10"/>
          <p:cNvSpPr>
            <a:spLocks noChangeShapeType="1"/>
          </p:cNvSpPr>
          <p:nvPr/>
        </p:nvSpPr>
        <p:spPr bwMode="auto">
          <a:xfrm flipH="1">
            <a:off x="1763713" y="2438400"/>
            <a:ext cx="52228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0" name="Line 11"/>
          <p:cNvSpPr>
            <a:spLocks noChangeShapeType="1"/>
          </p:cNvSpPr>
          <p:nvPr/>
        </p:nvSpPr>
        <p:spPr bwMode="auto">
          <a:xfrm flipH="1">
            <a:off x="1042988" y="2438400"/>
            <a:ext cx="2538412" cy="1566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 flipH="1">
            <a:off x="1828800" y="24384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2" name="Oval 13"/>
          <p:cNvSpPr>
            <a:spLocks noChangeArrowheads="1"/>
          </p:cNvSpPr>
          <p:nvPr/>
        </p:nvSpPr>
        <p:spPr bwMode="auto">
          <a:xfrm>
            <a:off x="1905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3" name="Oval 14"/>
          <p:cNvSpPr>
            <a:spLocks noChangeArrowheads="1"/>
          </p:cNvSpPr>
          <p:nvPr/>
        </p:nvSpPr>
        <p:spPr bwMode="auto">
          <a:xfrm>
            <a:off x="3124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34" name="Rectangle 15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30735" name="Rectangle 16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6" name="Rectangle 17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7" name="Rectangle 18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738" name="Line 19"/>
          <p:cNvSpPr>
            <a:spLocks noChangeShapeType="1"/>
          </p:cNvSpPr>
          <p:nvPr/>
        </p:nvSpPr>
        <p:spPr bwMode="auto">
          <a:xfrm>
            <a:off x="1143000" y="2438400"/>
            <a:ext cx="11969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Line 20"/>
          <p:cNvSpPr>
            <a:spLocks noChangeShapeType="1"/>
          </p:cNvSpPr>
          <p:nvPr/>
        </p:nvSpPr>
        <p:spPr bwMode="auto">
          <a:xfrm>
            <a:off x="1143000" y="2438400"/>
            <a:ext cx="22050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Line 21"/>
          <p:cNvSpPr>
            <a:spLocks noChangeShapeType="1"/>
          </p:cNvSpPr>
          <p:nvPr/>
        </p:nvSpPr>
        <p:spPr bwMode="auto">
          <a:xfrm>
            <a:off x="2286000" y="2438400"/>
            <a:ext cx="1277938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1" name="Line 22"/>
          <p:cNvSpPr>
            <a:spLocks noChangeShapeType="1"/>
          </p:cNvSpPr>
          <p:nvPr/>
        </p:nvSpPr>
        <p:spPr bwMode="auto">
          <a:xfrm>
            <a:off x="2286000" y="2438400"/>
            <a:ext cx="2698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2" name="Line 23"/>
          <p:cNvSpPr>
            <a:spLocks noChangeShapeType="1"/>
          </p:cNvSpPr>
          <p:nvPr/>
        </p:nvSpPr>
        <p:spPr bwMode="auto">
          <a:xfrm flipH="1">
            <a:off x="2916238" y="2438400"/>
            <a:ext cx="66516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3" name="Line 24"/>
          <p:cNvSpPr>
            <a:spLocks noChangeShapeType="1"/>
          </p:cNvSpPr>
          <p:nvPr/>
        </p:nvSpPr>
        <p:spPr bwMode="auto">
          <a:xfrm>
            <a:off x="3581400" y="2438400"/>
            <a:ext cx="3429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4" name="Line 25"/>
          <p:cNvSpPr>
            <a:spLocks noChangeShapeType="1"/>
          </p:cNvSpPr>
          <p:nvPr/>
        </p:nvSpPr>
        <p:spPr bwMode="auto">
          <a:xfrm flipH="1">
            <a:off x="5003800" y="2438400"/>
            <a:ext cx="7112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5" name="Oval 26"/>
          <p:cNvSpPr>
            <a:spLocks noChangeArrowheads="1"/>
          </p:cNvSpPr>
          <p:nvPr/>
        </p:nvSpPr>
        <p:spPr bwMode="auto">
          <a:xfrm>
            <a:off x="52578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46" name="Line 27"/>
          <p:cNvSpPr>
            <a:spLocks noChangeShapeType="1"/>
          </p:cNvSpPr>
          <p:nvPr/>
        </p:nvSpPr>
        <p:spPr bwMode="auto">
          <a:xfrm>
            <a:off x="5715000" y="2438400"/>
            <a:ext cx="15240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7" name="Line 28"/>
          <p:cNvSpPr>
            <a:spLocks noChangeShapeType="1"/>
          </p:cNvSpPr>
          <p:nvPr/>
        </p:nvSpPr>
        <p:spPr bwMode="auto">
          <a:xfrm flipH="1">
            <a:off x="5292725" y="2438400"/>
            <a:ext cx="15652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8" name="Line 29"/>
          <p:cNvSpPr>
            <a:spLocks noChangeShapeType="1"/>
          </p:cNvSpPr>
          <p:nvPr/>
        </p:nvSpPr>
        <p:spPr bwMode="auto">
          <a:xfrm flipH="1">
            <a:off x="6156325" y="2438400"/>
            <a:ext cx="70167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49" name="Line 30"/>
          <p:cNvSpPr>
            <a:spLocks noChangeShapeType="1"/>
          </p:cNvSpPr>
          <p:nvPr/>
        </p:nvSpPr>
        <p:spPr bwMode="auto">
          <a:xfrm flipH="1">
            <a:off x="5580063" y="2438400"/>
            <a:ext cx="2573337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0" name="Line 31"/>
          <p:cNvSpPr>
            <a:spLocks noChangeShapeType="1"/>
          </p:cNvSpPr>
          <p:nvPr/>
        </p:nvSpPr>
        <p:spPr bwMode="auto">
          <a:xfrm flipH="1">
            <a:off x="6516688" y="2438400"/>
            <a:ext cx="16367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1" name="Oval 32"/>
          <p:cNvSpPr>
            <a:spLocks noChangeArrowheads="1"/>
          </p:cNvSpPr>
          <p:nvPr/>
        </p:nvSpPr>
        <p:spPr bwMode="auto">
          <a:xfrm>
            <a:off x="64770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2" name="Oval 33"/>
          <p:cNvSpPr>
            <a:spLocks noChangeArrowheads="1"/>
          </p:cNvSpPr>
          <p:nvPr/>
        </p:nvSpPr>
        <p:spPr bwMode="auto">
          <a:xfrm>
            <a:off x="7696200" y="1752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30753" name="Line 38"/>
          <p:cNvSpPr>
            <a:spLocks noChangeShapeType="1"/>
          </p:cNvSpPr>
          <p:nvPr/>
        </p:nvSpPr>
        <p:spPr bwMode="auto">
          <a:xfrm>
            <a:off x="5715000" y="2438400"/>
            <a:ext cx="1089025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4" name="Line 39"/>
          <p:cNvSpPr>
            <a:spLocks noChangeShapeType="1"/>
          </p:cNvSpPr>
          <p:nvPr/>
        </p:nvSpPr>
        <p:spPr bwMode="auto">
          <a:xfrm>
            <a:off x="5724525" y="2420938"/>
            <a:ext cx="2160588" cy="1512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5" name="Line 40"/>
          <p:cNvSpPr>
            <a:spLocks noChangeShapeType="1"/>
          </p:cNvSpPr>
          <p:nvPr/>
        </p:nvSpPr>
        <p:spPr bwMode="auto">
          <a:xfrm>
            <a:off x="6858000" y="2438400"/>
            <a:ext cx="1243013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6" name="Line 41"/>
          <p:cNvSpPr>
            <a:spLocks noChangeShapeType="1"/>
          </p:cNvSpPr>
          <p:nvPr/>
        </p:nvSpPr>
        <p:spPr bwMode="auto">
          <a:xfrm>
            <a:off x="68580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7" name="Line 42"/>
          <p:cNvSpPr>
            <a:spLocks noChangeShapeType="1"/>
          </p:cNvSpPr>
          <p:nvPr/>
        </p:nvSpPr>
        <p:spPr bwMode="auto">
          <a:xfrm flipH="1">
            <a:off x="7380288" y="2438400"/>
            <a:ext cx="773112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Line 43"/>
          <p:cNvSpPr>
            <a:spLocks noChangeShapeType="1"/>
          </p:cNvSpPr>
          <p:nvPr/>
        </p:nvSpPr>
        <p:spPr bwMode="auto">
          <a:xfrm>
            <a:off x="8153400" y="2438400"/>
            <a:ext cx="234950" cy="1495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9" name="Text Box 95"/>
          <p:cNvSpPr txBox="1">
            <a:spLocks noChangeArrowheads="1"/>
          </p:cNvSpPr>
          <p:nvPr/>
        </p:nvSpPr>
        <p:spPr bwMode="auto">
          <a:xfrm>
            <a:off x="3635375" y="841722"/>
            <a:ext cx="23764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MZ</a:t>
            </a:r>
            <a:r>
              <a:rPr lang="en-GB" sz="2200" b="1" baseline="-25000" dirty="0">
                <a:solidFill>
                  <a:srgbClr val="FF3300"/>
                </a:solidFill>
              </a:rPr>
              <a:t> </a:t>
            </a:r>
            <a:r>
              <a:rPr lang="en-GB" sz="2200" b="1" dirty="0">
                <a:solidFill>
                  <a:srgbClr val="FF3300"/>
                </a:solidFill>
              </a:rPr>
              <a:t>= 1 </a:t>
            </a:r>
            <a:r>
              <a:rPr lang="en-GB" sz="2200" b="1" dirty="0" err="1">
                <a:solidFill>
                  <a:srgbClr val="FF3300"/>
                </a:solidFill>
              </a:rPr>
              <a:t>r</a:t>
            </a:r>
            <a:r>
              <a:rPr lang="en-GB" sz="2200" b="1" baseline="-25000" dirty="0" err="1">
                <a:solidFill>
                  <a:srgbClr val="FF3300"/>
                </a:solidFill>
              </a:rPr>
              <a:t>DZ</a:t>
            </a:r>
            <a:r>
              <a:rPr lang="en-GB" sz="2200" b="1" dirty="0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30760" name="Text Box 96"/>
          <p:cNvSpPr txBox="1">
            <a:spLocks noChangeArrowheads="1"/>
          </p:cNvSpPr>
          <p:nvPr/>
        </p:nvSpPr>
        <p:spPr bwMode="auto">
          <a:xfrm>
            <a:off x="3925888" y="1341438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sp>
        <p:nvSpPr>
          <p:cNvPr id="30761" name="Rectangle 97"/>
          <p:cNvSpPr>
            <a:spLocks noChangeArrowheads="1"/>
          </p:cNvSpPr>
          <p:nvPr/>
        </p:nvSpPr>
        <p:spPr bwMode="auto">
          <a:xfrm>
            <a:off x="457200" y="-69850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Independent pathway model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30842" name="AutoShape 287"/>
          <p:cNvCxnSpPr>
            <a:cxnSpLocks noChangeShapeType="1"/>
          </p:cNvCxnSpPr>
          <p:nvPr/>
        </p:nvCxnSpPr>
        <p:spPr bwMode="auto">
          <a:xfrm rot="5400000" flipV="1">
            <a:off x="4620419" y="-1731168"/>
            <a:ext cx="1587" cy="7010400"/>
          </a:xfrm>
          <a:prstGeom prst="curvedConnector3">
            <a:avLst>
              <a:gd name="adj1" fmla="val -62802142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30843" name="Rectangle 289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4" name="Rectangle 290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5" name="Rectangle 291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30846" name="Rectangle 292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30764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6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30768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69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8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9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2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4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5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8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0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1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54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8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2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4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6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8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0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2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74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6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8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80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2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22" name="Curved Connector 21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Curved Connector 197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Curved Connector 198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Curved Connector 199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urved Connector 25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Curved Connector 206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Curved Connector 207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Curved Connector 208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648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01624" y="729208"/>
            <a:ext cx="8734871" cy="5148064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			&lt;-  4    		</a:t>
            </a:r>
            <a:r>
              <a:rPr lang="en-AU" sz="2400" b="1" dirty="0" smtClean="0">
                <a:latin typeface="Arial" charset="0"/>
                <a:cs typeface="Arial" charset="0"/>
              </a:rPr>
              <a:t># number of variables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n</a:t>
            </a:r>
            <a:r>
              <a:rPr lang="en-AU" sz="2400" dirty="0" err="1" smtClean="0">
                <a:latin typeface="Arial" charset="0"/>
                <a:cs typeface="Arial" charset="0"/>
              </a:rPr>
              <a:t>f</a:t>
            </a:r>
            <a:r>
              <a:rPr lang="en-AU" sz="2400" dirty="0" smtClean="0">
                <a:latin typeface="Arial" charset="0"/>
                <a:cs typeface="Arial" charset="0"/>
              </a:rPr>
              <a:t>			&lt;-  1 			</a:t>
            </a:r>
            <a:r>
              <a:rPr lang="en-AU" sz="2400" b="1" dirty="0" smtClean="0">
                <a:latin typeface="Arial" charset="0"/>
                <a:cs typeface="Arial" charset="0"/>
              </a:rPr>
              <a:t># number of factors</a:t>
            </a: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AcLabs</a:t>
            </a:r>
            <a:r>
              <a:rPr lang="en-AU" sz="2400" dirty="0">
                <a:latin typeface="Arial" charset="0"/>
                <a:cs typeface="Arial" charset="0"/>
              </a:rPr>
              <a:t>	&lt;- paste("ac",</a:t>
            </a:r>
            <a:r>
              <a:rPr lang="en-AU" sz="2400" dirty="0" smtClean="0">
                <a:latin typeface="Arial" charset="0"/>
                <a:cs typeface="Arial" charset="0"/>
              </a:rPr>
              <a:t>1:nv)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# Matrices </a:t>
            </a:r>
            <a:r>
              <a:rPr lang="en-AU" sz="2400" dirty="0" smtClean="0">
                <a:latin typeface="Arial" charset="0"/>
                <a:cs typeface="Arial" charset="0"/>
              </a:rPr>
              <a:t>to </a:t>
            </a:r>
            <a:r>
              <a:rPr lang="en-AU" sz="2400" dirty="0">
                <a:latin typeface="Arial" charset="0"/>
                <a:cs typeface="Arial" charset="0"/>
              </a:rPr>
              <a:t>store </a:t>
            </a:r>
            <a:r>
              <a:rPr lang="en-AU" sz="2400" dirty="0" smtClean="0">
                <a:latin typeface="Arial" charset="0"/>
                <a:cs typeface="Arial" charset="0"/>
              </a:rPr>
              <a:t>path </a:t>
            </a:r>
            <a:r>
              <a:rPr lang="en-AU" sz="2400" dirty="0">
                <a:latin typeface="Arial" charset="0"/>
                <a:cs typeface="Arial" charset="0"/>
              </a:rPr>
              <a:t>coefficients for </a:t>
            </a:r>
            <a:r>
              <a:rPr lang="en-AU" sz="2400" dirty="0" smtClean="0">
                <a:latin typeface="Arial" charset="0"/>
                <a:cs typeface="Arial" charset="0"/>
              </a:rPr>
              <a:t>Common ACE factors</a:t>
            </a: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pathAc</a:t>
            </a:r>
            <a:r>
              <a:rPr lang="en-AU" sz="2400" dirty="0" smtClean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</a:t>
            </a:r>
            <a:r>
              <a:rPr lang="en-AU" sz="2400" b="1" dirty="0">
                <a:latin typeface="Arial" charset="0"/>
                <a:cs typeface="Arial" charset="0"/>
              </a:rPr>
              <a:t>=</a:t>
            </a:r>
            <a:r>
              <a:rPr lang="en-AU" sz="2400" b="1" dirty="0">
                <a:solidFill>
                  <a:srgbClr val="666699"/>
                </a:solidFill>
                <a:latin typeface="Arial" charset="0"/>
                <a:cs typeface="Arial" charset="0"/>
              </a:rPr>
              <a:t>"Full"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smtClean="0">
                <a:latin typeface="Arial" charset="0"/>
                <a:cs typeface="Arial" charset="0"/>
              </a:rPr>
              <a:t>			free=T, values</a:t>
            </a:r>
            <a:r>
              <a:rPr lang="en-AU" sz="2400" dirty="0">
                <a:latin typeface="Arial" charset="0"/>
                <a:cs typeface="Arial" charset="0"/>
              </a:rPr>
              <a:t>=.6, labels=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AcLabs</a:t>
            </a:r>
            <a:r>
              <a:rPr lang="en-AU" sz="2400" dirty="0">
                <a:latin typeface="Arial" charset="0"/>
                <a:cs typeface="Arial" charset="0"/>
              </a:rPr>
              <a:t>, name="ac" )</a:t>
            </a: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pathCc</a:t>
            </a:r>
            <a:r>
              <a:rPr lang="en-AU" sz="2400" dirty="0" smtClean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type="Full",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free=T, values</a:t>
            </a:r>
            <a:r>
              <a:rPr lang="en-AU" sz="2400" dirty="0">
                <a:latin typeface="Arial" charset="0"/>
                <a:cs typeface="Arial" charset="0"/>
              </a:rPr>
              <a:t>=.6, labels=</a:t>
            </a:r>
            <a:r>
              <a:rPr lang="en-AU" sz="2400" dirty="0" err="1">
                <a:latin typeface="Arial" charset="0"/>
                <a:cs typeface="Arial" charset="0"/>
              </a:rPr>
              <a:t>CcLabs</a:t>
            </a:r>
            <a:r>
              <a:rPr lang="en-AU" sz="2400" dirty="0">
                <a:latin typeface="Arial" charset="0"/>
                <a:cs typeface="Arial" charset="0"/>
              </a:rPr>
              <a:t>, name="cc" )</a:t>
            </a: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pathEc</a:t>
            </a:r>
            <a:r>
              <a:rPr lang="en-AU" sz="2400" dirty="0" smtClean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type="Full",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smtClean="0">
                <a:latin typeface="Arial" charset="0"/>
                <a:cs typeface="Arial" charset="0"/>
              </a:rPr>
              <a:t>			free=T, values</a:t>
            </a:r>
            <a:r>
              <a:rPr lang="en-AU" sz="2400" dirty="0">
                <a:latin typeface="Arial" charset="0"/>
                <a:cs typeface="Arial" charset="0"/>
              </a:rPr>
              <a:t>=.6, labels=</a:t>
            </a:r>
            <a:r>
              <a:rPr lang="en-AU" sz="2400" dirty="0" err="1">
                <a:latin typeface="Arial" charset="0"/>
                <a:cs typeface="Arial" charset="0"/>
              </a:rPr>
              <a:t>EcLabs</a:t>
            </a:r>
            <a:r>
              <a:rPr lang="en-AU" sz="2400" dirty="0">
                <a:latin typeface="Arial" charset="0"/>
                <a:cs typeface="Arial" charset="0"/>
              </a:rPr>
              <a:t>, name="</a:t>
            </a:r>
            <a:r>
              <a:rPr lang="en-AU" sz="2400" dirty="0" err="1">
                <a:latin typeface="Arial" charset="0"/>
                <a:cs typeface="Arial" charset="0"/>
              </a:rPr>
              <a:t>ec</a:t>
            </a:r>
            <a:r>
              <a:rPr lang="en-AU" sz="2400" dirty="0">
                <a:latin typeface="Arial" charset="0"/>
                <a:cs typeface="Arial" charset="0"/>
              </a:rPr>
              <a:t>" </a:t>
            </a:r>
            <a:r>
              <a:rPr lang="en-AU" sz="2400" dirty="0" smtClean="0">
                <a:latin typeface="Arial" charset="0"/>
                <a:cs typeface="Arial" charset="0"/>
              </a:rPr>
              <a:t>)</a:t>
            </a:r>
          </a:p>
          <a:p>
            <a:pPr>
              <a:buNone/>
            </a:pP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b="1" dirty="0" err="1" smtClean="0">
                <a:solidFill>
                  <a:srgbClr val="666699"/>
                </a:solidFill>
                <a:latin typeface="Arial" charset="0"/>
                <a:cs typeface="Arial" charset="0"/>
              </a:rPr>
              <a:t>AcLabs</a:t>
            </a:r>
            <a:r>
              <a:rPr lang="en-AU" sz="2400" b="1" dirty="0" smtClean="0">
                <a:solidFill>
                  <a:srgbClr val="666699"/>
                </a:solidFill>
                <a:latin typeface="Arial" charset="0"/>
                <a:cs typeface="Arial" charset="0"/>
              </a:rPr>
              <a:t>  is  	ac1,	ac2,	ac3,	ac4</a:t>
            </a:r>
            <a:endParaRPr lang="en-AU" b="1" dirty="0" smtClean="0">
              <a:solidFill>
                <a:srgbClr val="666699"/>
              </a:solidFill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3ACE_IP.R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Line 6"/>
          <p:cNvSpPr>
            <a:spLocks noChangeShapeType="1"/>
          </p:cNvSpPr>
          <p:nvPr/>
        </p:nvSpPr>
        <p:spPr bwMode="auto">
          <a:xfrm flipH="1">
            <a:off x="500063" y="1587500"/>
            <a:ext cx="685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5" name="Line 8"/>
          <p:cNvSpPr>
            <a:spLocks noChangeShapeType="1"/>
          </p:cNvSpPr>
          <p:nvPr/>
        </p:nvSpPr>
        <p:spPr bwMode="auto">
          <a:xfrm>
            <a:off x="1185863" y="1587500"/>
            <a:ext cx="228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6" name="Line 9"/>
          <p:cNvSpPr>
            <a:spLocks noChangeShapeType="1"/>
          </p:cNvSpPr>
          <p:nvPr/>
        </p:nvSpPr>
        <p:spPr bwMode="auto">
          <a:xfrm flipH="1">
            <a:off x="652463" y="1587500"/>
            <a:ext cx="1676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7" name="Line 10"/>
          <p:cNvSpPr>
            <a:spLocks noChangeShapeType="1"/>
          </p:cNvSpPr>
          <p:nvPr/>
        </p:nvSpPr>
        <p:spPr bwMode="auto">
          <a:xfrm flipH="1">
            <a:off x="1643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8" name="Line 11"/>
          <p:cNvSpPr>
            <a:spLocks noChangeShapeType="1"/>
          </p:cNvSpPr>
          <p:nvPr/>
        </p:nvSpPr>
        <p:spPr bwMode="auto">
          <a:xfrm flipH="1">
            <a:off x="881063" y="1587500"/>
            <a:ext cx="2743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79" name="Line 12"/>
          <p:cNvSpPr>
            <a:spLocks noChangeShapeType="1"/>
          </p:cNvSpPr>
          <p:nvPr/>
        </p:nvSpPr>
        <p:spPr bwMode="auto">
          <a:xfrm flipH="1">
            <a:off x="1871663" y="15875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0" name="Rectangle 15"/>
          <p:cNvSpPr>
            <a:spLocks noChangeArrowheads="1"/>
          </p:cNvSpPr>
          <p:nvPr/>
        </p:nvSpPr>
        <p:spPr bwMode="auto">
          <a:xfrm>
            <a:off x="112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1" name="Rectangle 16"/>
          <p:cNvSpPr>
            <a:spLocks noChangeArrowheads="1"/>
          </p:cNvSpPr>
          <p:nvPr/>
        </p:nvSpPr>
        <p:spPr bwMode="auto">
          <a:xfrm>
            <a:off x="1176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2" name="Rectangle 17"/>
          <p:cNvSpPr>
            <a:spLocks noChangeArrowheads="1"/>
          </p:cNvSpPr>
          <p:nvPr/>
        </p:nvSpPr>
        <p:spPr bwMode="auto">
          <a:xfrm>
            <a:off x="2255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3" name="Rectangle 18"/>
          <p:cNvSpPr>
            <a:spLocks noChangeArrowheads="1"/>
          </p:cNvSpPr>
          <p:nvPr/>
        </p:nvSpPr>
        <p:spPr bwMode="auto">
          <a:xfrm>
            <a:off x="3294063" y="34290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4" name="Line 19"/>
          <p:cNvSpPr>
            <a:spLocks noChangeShapeType="1"/>
          </p:cNvSpPr>
          <p:nvPr/>
        </p:nvSpPr>
        <p:spPr bwMode="auto">
          <a:xfrm>
            <a:off x="1185863" y="1587500"/>
            <a:ext cx="1295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5" name="Line 20"/>
          <p:cNvSpPr>
            <a:spLocks noChangeShapeType="1"/>
          </p:cNvSpPr>
          <p:nvPr/>
        </p:nvSpPr>
        <p:spPr bwMode="auto">
          <a:xfrm>
            <a:off x="1185863" y="1587500"/>
            <a:ext cx="2438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6" name="Line 21"/>
          <p:cNvSpPr>
            <a:spLocks noChangeShapeType="1"/>
          </p:cNvSpPr>
          <p:nvPr/>
        </p:nvSpPr>
        <p:spPr bwMode="auto">
          <a:xfrm>
            <a:off x="2328863" y="1587500"/>
            <a:ext cx="1447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7" name="Line 22"/>
          <p:cNvSpPr>
            <a:spLocks noChangeShapeType="1"/>
          </p:cNvSpPr>
          <p:nvPr/>
        </p:nvSpPr>
        <p:spPr bwMode="auto">
          <a:xfrm>
            <a:off x="23288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8" name="Line 23"/>
          <p:cNvSpPr>
            <a:spLocks noChangeShapeType="1"/>
          </p:cNvSpPr>
          <p:nvPr/>
        </p:nvSpPr>
        <p:spPr bwMode="auto">
          <a:xfrm flipH="1">
            <a:off x="2862263" y="1587500"/>
            <a:ext cx="762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89" name="Line 24"/>
          <p:cNvSpPr>
            <a:spLocks noChangeShapeType="1"/>
          </p:cNvSpPr>
          <p:nvPr/>
        </p:nvSpPr>
        <p:spPr bwMode="auto">
          <a:xfrm>
            <a:off x="36242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0" name="Line 25"/>
          <p:cNvSpPr>
            <a:spLocks noChangeShapeType="1"/>
          </p:cNvSpPr>
          <p:nvPr/>
        </p:nvSpPr>
        <p:spPr bwMode="auto">
          <a:xfrm flipH="1">
            <a:off x="5072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1" name="Line 27"/>
          <p:cNvSpPr>
            <a:spLocks noChangeShapeType="1"/>
          </p:cNvSpPr>
          <p:nvPr/>
        </p:nvSpPr>
        <p:spPr bwMode="auto">
          <a:xfrm>
            <a:off x="5757863" y="1587500"/>
            <a:ext cx="228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2" name="Line 28"/>
          <p:cNvSpPr>
            <a:spLocks noChangeShapeType="1"/>
          </p:cNvSpPr>
          <p:nvPr/>
        </p:nvSpPr>
        <p:spPr bwMode="auto">
          <a:xfrm flipH="1">
            <a:off x="5224463" y="1587500"/>
            <a:ext cx="1676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3" name="Line 29"/>
          <p:cNvSpPr>
            <a:spLocks noChangeShapeType="1"/>
          </p:cNvSpPr>
          <p:nvPr/>
        </p:nvSpPr>
        <p:spPr bwMode="auto">
          <a:xfrm flipH="1">
            <a:off x="6215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4" name="Line 30"/>
          <p:cNvSpPr>
            <a:spLocks noChangeShapeType="1"/>
          </p:cNvSpPr>
          <p:nvPr/>
        </p:nvSpPr>
        <p:spPr bwMode="auto">
          <a:xfrm flipH="1">
            <a:off x="5453063" y="1587500"/>
            <a:ext cx="27432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5" name="Line 31"/>
          <p:cNvSpPr>
            <a:spLocks noChangeShapeType="1"/>
          </p:cNvSpPr>
          <p:nvPr/>
        </p:nvSpPr>
        <p:spPr bwMode="auto">
          <a:xfrm flipH="1">
            <a:off x="6443663" y="1587500"/>
            <a:ext cx="1752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6" name="Rectangle 34"/>
          <p:cNvSpPr>
            <a:spLocks noChangeArrowheads="1"/>
          </p:cNvSpPr>
          <p:nvPr/>
        </p:nvSpPr>
        <p:spPr bwMode="auto">
          <a:xfrm>
            <a:off x="4684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97" name="Rectangle 35"/>
          <p:cNvSpPr>
            <a:spLocks noChangeArrowheads="1"/>
          </p:cNvSpPr>
          <p:nvPr/>
        </p:nvSpPr>
        <p:spPr bwMode="auto">
          <a:xfrm>
            <a:off x="5748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98" name="Rectangle 36"/>
          <p:cNvSpPr>
            <a:spLocks noChangeArrowheads="1"/>
          </p:cNvSpPr>
          <p:nvPr/>
        </p:nvSpPr>
        <p:spPr bwMode="auto">
          <a:xfrm>
            <a:off x="6827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99" name="Rectangle 37"/>
          <p:cNvSpPr>
            <a:spLocks noChangeArrowheads="1"/>
          </p:cNvSpPr>
          <p:nvPr/>
        </p:nvSpPr>
        <p:spPr bwMode="auto">
          <a:xfrm>
            <a:off x="7893050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300" name="Line 38"/>
          <p:cNvSpPr>
            <a:spLocks noChangeShapeType="1"/>
          </p:cNvSpPr>
          <p:nvPr/>
        </p:nvSpPr>
        <p:spPr bwMode="auto">
          <a:xfrm>
            <a:off x="5757863" y="1587500"/>
            <a:ext cx="1295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1" name="Line 39"/>
          <p:cNvSpPr>
            <a:spLocks noChangeShapeType="1"/>
          </p:cNvSpPr>
          <p:nvPr/>
        </p:nvSpPr>
        <p:spPr bwMode="auto">
          <a:xfrm>
            <a:off x="5757863" y="1587500"/>
            <a:ext cx="2438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2" name="Line 40"/>
          <p:cNvSpPr>
            <a:spLocks noChangeShapeType="1"/>
          </p:cNvSpPr>
          <p:nvPr/>
        </p:nvSpPr>
        <p:spPr bwMode="auto">
          <a:xfrm>
            <a:off x="6900863" y="1587500"/>
            <a:ext cx="1447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3" name="Line 41"/>
          <p:cNvSpPr>
            <a:spLocks noChangeShapeType="1"/>
          </p:cNvSpPr>
          <p:nvPr/>
        </p:nvSpPr>
        <p:spPr bwMode="auto">
          <a:xfrm>
            <a:off x="69008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4" name="Line 42"/>
          <p:cNvSpPr>
            <a:spLocks noChangeShapeType="1"/>
          </p:cNvSpPr>
          <p:nvPr/>
        </p:nvSpPr>
        <p:spPr bwMode="auto">
          <a:xfrm flipH="1">
            <a:off x="7451725" y="1557338"/>
            <a:ext cx="7620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5" name="Line 43"/>
          <p:cNvSpPr>
            <a:spLocks noChangeShapeType="1"/>
          </p:cNvSpPr>
          <p:nvPr/>
        </p:nvSpPr>
        <p:spPr bwMode="auto">
          <a:xfrm>
            <a:off x="8196263" y="15875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306" name="Text Box 44"/>
          <p:cNvSpPr txBox="1">
            <a:spLocks noChangeArrowheads="1"/>
          </p:cNvSpPr>
          <p:nvPr/>
        </p:nvSpPr>
        <p:spPr bwMode="auto">
          <a:xfrm>
            <a:off x="35496" y="4047455"/>
            <a:ext cx="82089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ac = path </a:t>
            </a:r>
            <a:r>
              <a:rPr lang="en-GB" sz="2400" dirty="0" smtClean="0">
                <a:solidFill>
                  <a:schemeClr val="tx1"/>
                </a:solidFill>
              </a:rPr>
              <a:t>coefficients of </a:t>
            </a:r>
            <a:r>
              <a:rPr lang="en-GB" sz="2400" dirty="0">
                <a:solidFill>
                  <a:schemeClr val="tx1"/>
                </a:solidFill>
              </a:rPr>
              <a:t>the common A factor</a:t>
            </a:r>
            <a:endParaRPr lang="en-GB" sz="2400" i="1" dirty="0">
              <a:solidFill>
                <a:schemeClr val="tx1"/>
              </a:solidFill>
            </a:endParaRPr>
          </a:p>
        </p:txBody>
      </p:sp>
      <p:sp>
        <p:nvSpPr>
          <p:cNvPr id="54307" name="Text Box 47"/>
          <p:cNvSpPr txBox="1">
            <a:spLocks noChangeArrowheads="1"/>
          </p:cNvSpPr>
          <p:nvPr/>
        </p:nvSpPr>
        <p:spPr bwMode="auto">
          <a:xfrm>
            <a:off x="2000250" y="5373688"/>
            <a:ext cx="9540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ac =  </a:t>
            </a:r>
          </a:p>
        </p:txBody>
      </p:sp>
      <p:grpSp>
        <p:nvGrpSpPr>
          <p:cNvPr id="54308" name="Group 48"/>
          <p:cNvGrpSpPr>
            <a:grpSpLocks/>
          </p:cNvGrpSpPr>
          <p:nvPr/>
        </p:nvGrpSpPr>
        <p:grpSpPr bwMode="auto">
          <a:xfrm>
            <a:off x="3170239" y="4953000"/>
            <a:ext cx="1514320" cy="1789113"/>
            <a:chOff x="1776" y="1680"/>
            <a:chExt cx="1057" cy="1488"/>
          </a:xfrm>
        </p:grpSpPr>
        <p:sp>
          <p:nvSpPr>
            <p:cNvPr id="54335" name="AutoShape 49"/>
            <p:cNvSpPr>
              <a:spLocks noChangeArrowheads="1"/>
            </p:cNvSpPr>
            <p:nvPr/>
          </p:nvSpPr>
          <p:spPr bwMode="auto">
            <a:xfrm>
              <a:off x="1776" y="1680"/>
              <a:ext cx="1056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54336" name="Text Box 50"/>
            <p:cNvSpPr txBox="1">
              <a:spLocks noChangeArrowheads="1"/>
            </p:cNvSpPr>
            <p:nvPr/>
          </p:nvSpPr>
          <p:spPr bwMode="auto">
            <a:xfrm>
              <a:off x="2161" y="1680"/>
              <a:ext cx="672" cy="1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4309" name="Text Box 51"/>
          <p:cNvSpPr txBox="1">
            <a:spLocks noChangeArrowheads="1"/>
          </p:cNvSpPr>
          <p:nvPr/>
        </p:nvSpPr>
        <p:spPr bwMode="auto">
          <a:xfrm>
            <a:off x="7165726" y="5516563"/>
            <a:ext cx="1582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Full 4x1  </a:t>
            </a:r>
          </a:p>
        </p:txBody>
      </p:sp>
      <p:sp>
        <p:nvSpPr>
          <p:cNvPr id="54317" name="Text Box 60"/>
          <p:cNvSpPr txBox="1">
            <a:spLocks noChangeArrowheads="1"/>
          </p:cNvSpPr>
          <p:nvPr/>
        </p:nvSpPr>
        <p:spPr bwMode="auto">
          <a:xfrm>
            <a:off x="5003800" y="4987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4318" name="Text Box 61"/>
          <p:cNvSpPr txBox="1">
            <a:spLocks noChangeArrowheads="1"/>
          </p:cNvSpPr>
          <p:nvPr/>
        </p:nvSpPr>
        <p:spPr bwMode="auto">
          <a:xfrm>
            <a:off x="3779838" y="4556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</a:t>
            </a:r>
            <a:r>
              <a:rPr lang="en-GB" sz="2400" b="1" baseline="-25000">
                <a:solidFill>
                  <a:schemeClr val="tx1"/>
                </a:solidFill>
              </a:rPr>
              <a:t>c</a:t>
            </a:r>
            <a:r>
              <a:rPr lang="en-GB" sz="2400" b="1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54319" name="Text Box 62"/>
          <p:cNvSpPr txBox="1">
            <a:spLocks noChangeArrowheads="1"/>
          </p:cNvSpPr>
          <p:nvPr/>
        </p:nvSpPr>
        <p:spPr bwMode="auto">
          <a:xfrm>
            <a:off x="5041901" y="54197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4320" name="Text Box 63"/>
          <p:cNvSpPr txBox="1">
            <a:spLocks noChangeArrowheads="1"/>
          </p:cNvSpPr>
          <p:nvPr/>
        </p:nvSpPr>
        <p:spPr bwMode="auto">
          <a:xfrm>
            <a:off x="5003800" y="5876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4321" name="Text Box 64"/>
          <p:cNvSpPr txBox="1">
            <a:spLocks noChangeArrowheads="1"/>
          </p:cNvSpPr>
          <p:nvPr/>
        </p:nvSpPr>
        <p:spPr bwMode="auto">
          <a:xfrm>
            <a:off x="5003800" y="63563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54322" name="Text Box 65"/>
          <p:cNvSpPr txBox="1">
            <a:spLocks noChangeArrowheads="1"/>
          </p:cNvSpPr>
          <p:nvPr/>
        </p:nvSpPr>
        <p:spPr bwMode="auto">
          <a:xfrm>
            <a:off x="7597775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54323" name="AutoShape 66"/>
          <p:cNvCxnSpPr>
            <a:cxnSpLocks noChangeShapeType="1"/>
            <a:stCxn id="54326" idx="0"/>
          </p:cNvCxnSpPr>
          <p:nvPr/>
        </p:nvCxnSpPr>
        <p:spPr bwMode="auto">
          <a:xfrm rot="5400000" flipV="1">
            <a:off x="4690269" y="-1331118"/>
            <a:ext cx="1587" cy="4572000"/>
          </a:xfrm>
          <a:prstGeom prst="curvedConnector3">
            <a:avLst>
              <a:gd name="adj1" fmla="val -201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54324" name="Text Box 67"/>
          <p:cNvSpPr txBox="1">
            <a:spLocks noChangeArrowheads="1"/>
          </p:cNvSpPr>
          <p:nvPr/>
        </p:nvSpPr>
        <p:spPr bwMode="auto">
          <a:xfrm>
            <a:off x="395288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54325" name="Oval 68"/>
          <p:cNvSpPr>
            <a:spLocks noChangeArrowheads="1"/>
          </p:cNvSpPr>
          <p:nvPr/>
        </p:nvSpPr>
        <p:spPr bwMode="auto">
          <a:xfrm>
            <a:off x="728663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26" name="Oval 69"/>
          <p:cNvSpPr>
            <a:spLocks noChangeArrowheads="1"/>
          </p:cNvSpPr>
          <p:nvPr/>
        </p:nvSpPr>
        <p:spPr bwMode="auto">
          <a:xfrm>
            <a:off x="1947863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27" name="Oval 70"/>
          <p:cNvSpPr>
            <a:spLocks noChangeArrowheads="1"/>
          </p:cNvSpPr>
          <p:nvPr/>
        </p:nvSpPr>
        <p:spPr bwMode="auto">
          <a:xfrm>
            <a:off x="3167063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28" name="Oval 71"/>
          <p:cNvSpPr>
            <a:spLocks noChangeArrowheads="1"/>
          </p:cNvSpPr>
          <p:nvPr/>
        </p:nvSpPr>
        <p:spPr bwMode="auto">
          <a:xfrm>
            <a:off x="52578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29" name="Oval 72"/>
          <p:cNvSpPr>
            <a:spLocks noChangeArrowheads="1"/>
          </p:cNvSpPr>
          <p:nvPr/>
        </p:nvSpPr>
        <p:spPr bwMode="auto">
          <a:xfrm>
            <a:off x="64770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30" name="Oval 73"/>
          <p:cNvSpPr>
            <a:spLocks noChangeArrowheads="1"/>
          </p:cNvSpPr>
          <p:nvPr/>
        </p:nvSpPr>
        <p:spPr bwMode="auto">
          <a:xfrm>
            <a:off x="76962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4331" name="Text Box 74"/>
          <p:cNvSpPr txBox="1">
            <a:spLocks noChangeArrowheads="1"/>
          </p:cNvSpPr>
          <p:nvPr/>
        </p:nvSpPr>
        <p:spPr bwMode="auto">
          <a:xfrm>
            <a:off x="3563938" y="188913"/>
            <a:ext cx="2376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54332" name="Text Box 75"/>
          <p:cNvSpPr txBox="1">
            <a:spLocks noChangeArrowheads="1"/>
          </p:cNvSpPr>
          <p:nvPr/>
        </p:nvSpPr>
        <p:spPr bwMode="auto">
          <a:xfrm>
            <a:off x="3925888" y="584200"/>
            <a:ext cx="14525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54333" name="AutoShape 76"/>
          <p:cNvCxnSpPr>
            <a:cxnSpLocks noChangeShapeType="1"/>
          </p:cNvCxnSpPr>
          <p:nvPr/>
        </p:nvCxnSpPr>
        <p:spPr bwMode="auto">
          <a:xfrm rot="5400000" flipV="1">
            <a:off x="4620419" y="-2529681"/>
            <a:ext cx="1588" cy="7010400"/>
          </a:xfrm>
          <a:prstGeom prst="curvedConnector3">
            <a:avLst>
              <a:gd name="adj1" fmla="val -507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grpSp>
        <p:nvGrpSpPr>
          <p:cNvPr id="4" name="Group 3"/>
          <p:cNvGrpSpPr/>
          <p:nvPr/>
        </p:nvGrpSpPr>
        <p:grpSpPr>
          <a:xfrm>
            <a:off x="179512" y="2332766"/>
            <a:ext cx="2456580" cy="496928"/>
            <a:chOff x="179512" y="2332766"/>
            <a:chExt cx="2456580" cy="496928"/>
          </a:xfrm>
        </p:grpSpPr>
        <p:sp>
          <p:nvSpPr>
            <p:cNvPr id="54310" name="Rectangle 52"/>
            <p:cNvSpPr>
              <a:spLocks noChangeArrowheads="1"/>
            </p:cNvSpPr>
            <p:nvPr/>
          </p:nvSpPr>
          <p:spPr bwMode="auto">
            <a:xfrm>
              <a:off x="179512" y="2332766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4311" name="Rectangle 53"/>
            <p:cNvSpPr>
              <a:spLocks noChangeArrowheads="1"/>
            </p:cNvSpPr>
            <p:nvPr/>
          </p:nvSpPr>
          <p:spPr bwMode="auto">
            <a:xfrm>
              <a:off x="751384" y="2339513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4312" name="Rectangle 54"/>
            <p:cNvSpPr>
              <a:spLocks noChangeArrowheads="1"/>
            </p:cNvSpPr>
            <p:nvPr/>
          </p:nvSpPr>
          <p:spPr bwMode="auto">
            <a:xfrm>
              <a:off x="1346498" y="2353329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54313" name="Rectangle 55"/>
            <p:cNvSpPr>
              <a:spLocks noChangeArrowheads="1"/>
            </p:cNvSpPr>
            <p:nvPr/>
          </p:nvSpPr>
          <p:spPr bwMode="auto">
            <a:xfrm>
              <a:off x="1994570" y="2368029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363892" y="2276872"/>
            <a:ext cx="2456580" cy="496928"/>
            <a:chOff x="179512" y="2332766"/>
            <a:chExt cx="2456580" cy="496928"/>
          </a:xfrm>
        </p:grpSpPr>
        <p:sp>
          <p:nvSpPr>
            <p:cNvPr id="69" name="Rectangle 52"/>
            <p:cNvSpPr>
              <a:spLocks noChangeArrowheads="1"/>
            </p:cNvSpPr>
            <p:nvPr/>
          </p:nvSpPr>
          <p:spPr bwMode="auto">
            <a:xfrm>
              <a:off x="179512" y="2332766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53"/>
            <p:cNvSpPr>
              <a:spLocks noChangeArrowheads="1"/>
            </p:cNvSpPr>
            <p:nvPr/>
          </p:nvSpPr>
          <p:spPr bwMode="auto">
            <a:xfrm>
              <a:off x="751384" y="2339513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1" name="Rectangle 54"/>
            <p:cNvSpPr>
              <a:spLocks noChangeArrowheads="1"/>
            </p:cNvSpPr>
            <p:nvPr/>
          </p:nvSpPr>
          <p:spPr bwMode="auto">
            <a:xfrm>
              <a:off x="1346498" y="2353329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55"/>
            <p:cNvSpPr>
              <a:spLocks noChangeArrowheads="1"/>
            </p:cNvSpPr>
            <p:nvPr/>
          </p:nvSpPr>
          <p:spPr bwMode="auto">
            <a:xfrm>
              <a:off x="1994570" y="2368029"/>
              <a:ext cx="641522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5298" name="Line 6"/>
          <p:cNvSpPr>
            <a:spLocks noChangeShapeType="1"/>
          </p:cNvSpPr>
          <p:nvPr/>
        </p:nvSpPr>
        <p:spPr bwMode="auto">
          <a:xfrm flipH="1">
            <a:off x="500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Line 8"/>
          <p:cNvSpPr>
            <a:spLocks noChangeShapeType="1"/>
          </p:cNvSpPr>
          <p:nvPr/>
        </p:nvSpPr>
        <p:spPr bwMode="auto">
          <a:xfrm>
            <a:off x="1185863" y="1587500"/>
            <a:ext cx="228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Line 9"/>
          <p:cNvSpPr>
            <a:spLocks noChangeShapeType="1"/>
          </p:cNvSpPr>
          <p:nvPr/>
        </p:nvSpPr>
        <p:spPr bwMode="auto">
          <a:xfrm flipH="1">
            <a:off x="652463" y="1587500"/>
            <a:ext cx="1676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1" name="Line 10"/>
          <p:cNvSpPr>
            <a:spLocks noChangeShapeType="1"/>
          </p:cNvSpPr>
          <p:nvPr/>
        </p:nvSpPr>
        <p:spPr bwMode="auto">
          <a:xfrm flipH="1">
            <a:off x="1643063" y="1587500"/>
            <a:ext cx="685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2" name="Line 11"/>
          <p:cNvSpPr>
            <a:spLocks noChangeShapeType="1"/>
          </p:cNvSpPr>
          <p:nvPr/>
        </p:nvSpPr>
        <p:spPr bwMode="auto">
          <a:xfrm flipH="1">
            <a:off x="881063" y="1587500"/>
            <a:ext cx="2743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3" name="Line 12"/>
          <p:cNvSpPr>
            <a:spLocks noChangeShapeType="1"/>
          </p:cNvSpPr>
          <p:nvPr/>
        </p:nvSpPr>
        <p:spPr bwMode="auto">
          <a:xfrm flipH="1">
            <a:off x="1871663" y="15875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4" name="Rectangle 15"/>
          <p:cNvSpPr>
            <a:spLocks noChangeArrowheads="1"/>
          </p:cNvSpPr>
          <p:nvPr/>
        </p:nvSpPr>
        <p:spPr bwMode="auto">
          <a:xfrm>
            <a:off x="112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 dirty="0">
                <a:solidFill>
                  <a:schemeClr val="tx1"/>
                </a:solidFill>
              </a:rPr>
              <a:t> V1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55305" name="Rectangle 16"/>
          <p:cNvSpPr>
            <a:spLocks noChangeArrowheads="1"/>
          </p:cNvSpPr>
          <p:nvPr/>
        </p:nvSpPr>
        <p:spPr bwMode="auto">
          <a:xfrm>
            <a:off x="1176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06" name="Rectangle 17"/>
          <p:cNvSpPr>
            <a:spLocks noChangeArrowheads="1"/>
          </p:cNvSpPr>
          <p:nvPr/>
        </p:nvSpPr>
        <p:spPr bwMode="auto">
          <a:xfrm>
            <a:off x="2255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07" name="Rectangle 18"/>
          <p:cNvSpPr>
            <a:spLocks noChangeArrowheads="1"/>
          </p:cNvSpPr>
          <p:nvPr/>
        </p:nvSpPr>
        <p:spPr bwMode="auto">
          <a:xfrm>
            <a:off x="3294063" y="34290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08" name="Line 19"/>
          <p:cNvSpPr>
            <a:spLocks noChangeShapeType="1"/>
          </p:cNvSpPr>
          <p:nvPr/>
        </p:nvSpPr>
        <p:spPr bwMode="auto">
          <a:xfrm>
            <a:off x="1185863" y="1587500"/>
            <a:ext cx="1295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09" name="Line 20"/>
          <p:cNvSpPr>
            <a:spLocks noChangeShapeType="1"/>
          </p:cNvSpPr>
          <p:nvPr/>
        </p:nvSpPr>
        <p:spPr bwMode="auto">
          <a:xfrm>
            <a:off x="1185863" y="1587500"/>
            <a:ext cx="2438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0" name="Line 21"/>
          <p:cNvSpPr>
            <a:spLocks noChangeShapeType="1"/>
          </p:cNvSpPr>
          <p:nvPr/>
        </p:nvSpPr>
        <p:spPr bwMode="auto">
          <a:xfrm>
            <a:off x="2328863" y="1587500"/>
            <a:ext cx="1447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1" name="Line 22"/>
          <p:cNvSpPr>
            <a:spLocks noChangeShapeType="1"/>
          </p:cNvSpPr>
          <p:nvPr/>
        </p:nvSpPr>
        <p:spPr bwMode="auto">
          <a:xfrm>
            <a:off x="2328863" y="15875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2" name="Line 23"/>
          <p:cNvSpPr>
            <a:spLocks noChangeShapeType="1"/>
          </p:cNvSpPr>
          <p:nvPr/>
        </p:nvSpPr>
        <p:spPr bwMode="auto">
          <a:xfrm flipH="1">
            <a:off x="2862263" y="1587500"/>
            <a:ext cx="762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3" name="Line 24"/>
          <p:cNvSpPr>
            <a:spLocks noChangeShapeType="1"/>
          </p:cNvSpPr>
          <p:nvPr/>
        </p:nvSpPr>
        <p:spPr bwMode="auto">
          <a:xfrm>
            <a:off x="36242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4" name="Line 25"/>
          <p:cNvSpPr>
            <a:spLocks noChangeShapeType="1"/>
          </p:cNvSpPr>
          <p:nvPr/>
        </p:nvSpPr>
        <p:spPr bwMode="auto">
          <a:xfrm flipH="1">
            <a:off x="5072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5" name="Line 27"/>
          <p:cNvSpPr>
            <a:spLocks noChangeShapeType="1"/>
          </p:cNvSpPr>
          <p:nvPr/>
        </p:nvSpPr>
        <p:spPr bwMode="auto">
          <a:xfrm>
            <a:off x="5757863" y="1587500"/>
            <a:ext cx="228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6" name="Line 28"/>
          <p:cNvSpPr>
            <a:spLocks noChangeShapeType="1"/>
          </p:cNvSpPr>
          <p:nvPr/>
        </p:nvSpPr>
        <p:spPr bwMode="auto">
          <a:xfrm flipH="1">
            <a:off x="5224463" y="1587500"/>
            <a:ext cx="1676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7" name="Line 29"/>
          <p:cNvSpPr>
            <a:spLocks noChangeShapeType="1"/>
          </p:cNvSpPr>
          <p:nvPr/>
        </p:nvSpPr>
        <p:spPr bwMode="auto">
          <a:xfrm flipH="1">
            <a:off x="6215063" y="1587500"/>
            <a:ext cx="685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8" name="Line 30"/>
          <p:cNvSpPr>
            <a:spLocks noChangeShapeType="1"/>
          </p:cNvSpPr>
          <p:nvPr/>
        </p:nvSpPr>
        <p:spPr bwMode="auto">
          <a:xfrm flipH="1">
            <a:off x="5453063" y="1587500"/>
            <a:ext cx="2743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19" name="Line 31"/>
          <p:cNvSpPr>
            <a:spLocks noChangeShapeType="1"/>
          </p:cNvSpPr>
          <p:nvPr/>
        </p:nvSpPr>
        <p:spPr bwMode="auto">
          <a:xfrm flipH="1">
            <a:off x="6443663" y="15875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0" name="Rectangle 34"/>
          <p:cNvSpPr>
            <a:spLocks noChangeArrowheads="1"/>
          </p:cNvSpPr>
          <p:nvPr/>
        </p:nvSpPr>
        <p:spPr bwMode="auto">
          <a:xfrm>
            <a:off x="4684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21" name="Rectangle 35"/>
          <p:cNvSpPr>
            <a:spLocks noChangeArrowheads="1"/>
          </p:cNvSpPr>
          <p:nvPr/>
        </p:nvSpPr>
        <p:spPr bwMode="auto">
          <a:xfrm>
            <a:off x="5748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22" name="Rectangle 36"/>
          <p:cNvSpPr>
            <a:spLocks noChangeArrowheads="1"/>
          </p:cNvSpPr>
          <p:nvPr/>
        </p:nvSpPr>
        <p:spPr bwMode="auto">
          <a:xfrm>
            <a:off x="6827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23" name="Rectangle 37"/>
          <p:cNvSpPr>
            <a:spLocks noChangeArrowheads="1"/>
          </p:cNvSpPr>
          <p:nvPr/>
        </p:nvSpPr>
        <p:spPr bwMode="auto">
          <a:xfrm>
            <a:off x="7893050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24" name="Line 38"/>
          <p:cNvSpPr>
            <a:spLocks noChangeShapeType="1"/>
          </p:cNvSpPr>
          <p:nvPr/>
        </p:nvSpPr>
        <p:spPr bwMode="auto">
          <a:xfrm>
            <a:off x="5757863" y="1587500"/>
            <a:ext cx="1295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5" name="Line 39"/>
          <p:cNvSpPr>
            <a:spLocks noChangeShapeType="1"/>
          </p:cNvSpPr>
          <p:nvPr/>
        </p:nvSpPr>
        <p:spPr bwMode="auto">
          <a:xfrm>
            <a:off x="5757863" y="1587500"/>
            <a:ext cx="2438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6" name="Line 40"/>
          <p:cNvSpPr>
            <a:spLocks noChangeShapeType="1"/>
          </p:cNvSpPr>
          <p:nvPr/>
        </p:nvSpPr>
        <p:spPr bwMode="auto">
          <a:xfrm>
            <a:off x="6900863" y="1587500"/>
            <a:ext cx="1447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7" name="Line 41"/>
          <p:cNvSpPr>
            <a:spLocks noChangeShapeType="1"/>
          </p:cNvSpPr>
          <p:nvPr/>
        </p:nvSpPr>
        <p:spPr bwMode="auto">
          <a:xfrm>
            <a:off x="6900863" y="15875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8" name="Line 42"/>
          <p:cNvSpPr>
            <a:spLocks noChangeShapeType="1"/>
          </p:cNvSpPr>
          <p:nvPr/>
        </p:nvSpPr>
        <p:spPr bwMode="auto">
          <a:xfrm flipH="1">
            <a:off x="7434263" y="1587500"/>
            <a:ext cx="762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29" name="Line 43"/>
          <p:cNvSpPr>
            <a:spLocks noChangeShapeType="1"/>
          </p:cNvSpPr>
          <p:nvPr/>
        </p:nvSpPr>
        <p:spPr bwMode="auto">
          <a:xfrm>
            <a:off x="81962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330" name="Text Box 44"/>
          <p:cNvSpPr txBox="1">
            <a:spLocks noChangeArrowheads="1"/>
          </p:cNvSpPr>
          <p:nvPr/>
        </p:nvSpPr>
        <p:spPr bwMode="auto">
          <a:xfrm>
            <a:off x="107504" y="4047455"/>
            <a:ext cx="84978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cc = path </a:t>
            </a:r>
            <a:r>
              <a:rPr lang="en-GB" sz="2400" dirty="0" smtClean="0">
                <a:solidFill>
                  <a:schemeClr val="tx1"/>
                </a:solidFill>
              </a:rPr>
              <a:t>coefficients of </a:t>
            </a:r>
            <a:r>
              <a:rPr lang="en-GB" sz="2400" dirty="0">
                <a:solidFill>
                  <a:schemeClr val="tx1"/>
                </a:solidFill>
              </a:rPr>
              <a:t>the common C factor</a:t>
            </a:r>
          </a:p>
        </p:txBody>
      </p:sp>
      <p:sp>
        <p:nvSpPr>
          <p:cNvPr id="55339" name="Text Box 55"/>
          <p:cNvSpPr txBox="1">
            <a:spLocks noChangeArrowheads="1"/>
          </p:cNvSpPr>
          <p:nvPr/>
        </p:nvSpPr>
        <p:spPr bwMode="auto">
          <a:xfrm>
            <a:off x="2071688" y="5373688"/>
            <a:ext cx="882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cc =  </a:t>
            </a:r>
          </a:p>
        </p:txBody>
      </p:sp>
      <p:grpSp>
        <p:nvGrpSpPr>
          <p:cNvPr id="55340" name="Group 56"/>
          <p:cNvGrpSpPr>
            <a:grpSpLocks/>
          </p:cNvGrpSpPr>
          <p:nvPr/>
        </p:nvGrpSpPr>
        <p:grpSpPr bwMode="auto">
          <a:xfrm>
            <a:off x="3170238" y="4953000"/>
            <a:ext cx="1512887" cy="1789113"/>
            <a:chOff x="1776" y="1680"/>
            <a:chExt cx="1056" cy="1488"/>
          </a:xfrm>
        </p:grpSpPr>
        <p:sp>
          <p:nvSpPr>
            <p:cNvPr id="55359" name="AutoShape 57"/>
            <p:cNvSpPr>
              <a:spLocks noChangeArrowheads="1"/>
            </p:cNvSpPr>
            <p:nvPr/>
          </p:nvSpPr>
          <p:spPr bwMode="auto">
            <a:xfrm>
              <a:off x="1776" y="1680"/>
              <a:ext cx="1056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55360" name="Text Box 58"/>
            <p:cNvSpPr txBox="1">
              <a:spLocks noChangeArrowheads="1"/>
            </p:cNvSpPr>
            <p:nvPr/>
          </p:nvSpPr>
          <p:spPr bwMode="auto">
            <a:xfrm>
              <a:off x="2161" y="1680"/>
              <a:ext cx="479" cy="1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5341" name="Text Box 59"/>
          <p:cNvSpPr txBox="1">
            <a:spLocks noChangeArrowheads="1"/>
          </p:cNvSpPr>
          <p:nvPr/>
        </p:nvSpPr>
        <p:spPr bwMode="auto">
          <a:xfrm>
            <a:off x="5003800" y="4987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5342" name="Text Box 60"/>
          <p:cNvSpPr txBox="1">
            <a:spLocks noChangeArrowheads="1"/>
          </p:cNvSpPr>
          <p:nvPr/>
        </p:nvSpPr>
        <p:spPr bwMode="auto">
          <a:xfrm>
            <a:off x="3779838" y="455612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C</a:t>
            </a:r>
            <a:r>
              <a:rPr lang="en-GB" sz="2400" b="1" baseline="-25000">
                <a:solidFill>
                  <a:schemeClr val="tx1"/>
                </a:solidFill>
              </a:rPr>
              <a:t>c</a:t>
            </a:r>
            <a:r>
              <a:rPr lang="en-GB" sz="2400" b="1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55343" name="Text Box 61"/>
          <p:cNvSpPr txBox="1">
            <a:spLocks noChangeArrowheads="1"/>
          </p:cNvSpPr>
          <p:nvPr/>
        </p:nvSpPr>
        <p:spPr bwMode="auto">
          <a:xfrm>
            <a:off x="5003800" y="54197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5344" name="Text Box 62"/>
          <p:cNvSpPr txBox="1">
            <a:spLocks noChangeArrowheads="1"/>
          </p:cNvSpPr>
          <p:nvPr/>
        </p:nvSpPr>
        <p:spPr bwMode="auto">
          <a:xfrm>
            <a:off x="5003800" y="5876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5345" name="Text Box 63"/>
          <p:cNvSpPr txBox="1">
            <a:spLocks noChangeArrowheads="1"/>
          </p:cNvSpPr>
          <p:nvPr/>
        </p:nvSpPr>
        <p:spPr bwMode="auto">
          <a:xfrm>
            <a:off x="5003800" y="63563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55346" name="Text Box 64"/>
          <p:cNvSpPr txBox="1">
            <a:spLocks noChangeArrowheads="1"/>
          </p:cNvSpPr>
          <p:nvPr/>
        </p:nvSpPr>
        <p:spPr bwMode="auto">
          <a:xfrm>
            <a:off x="7093718" y="5516563"/>
            <a:ext cx="1582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Full 4x1  </a:t>
            </a:r>
          </a:p>
        </p:txBody>
      </p:sp>
      <p:sp>
        <p:nvSpPr>
          <p:cNvPr id="55347" name="Text Box 65"/>
          <p:cNvSpPr txBox="1">
            <a:spLocks noChangeArrowheads="1"/>
          </p:cNvSpPr>
          <p:nvPr/>
        </p:nvSpPr>
        <p:spPr bwMode="auto">
          <a:xfrm>
            <a:off x="7597775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55348" name="AutoShape 66"/>
          <p:cNvCxnSpPr>
            <a:cxnSpLocks noChangeShapeType="1"/>
            <a:stCxn id="55351" idx="0"/>
          </p:cNvCxnSpPr>
          <p:nvPr/>
        </p:nvCxnSpPr>
        <p:spPr bwMode="auto">
          <a:xfrm rot="5400000" flipV="1">
            <a:off x="4647406" y="-1331118"/>
            <a:ext cx="1587" cy="4572000"/>
          </a:xfrm>
          <a:prstGeom prst="curvedConnector3">
            <a:avLst>
              <a:gd name="adj1" fmla="val -189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55349" name="Text Box 67"/>
          <p:cNvSpPr txBox="1">
            <a:spLocks noChangeArrowheads="1"/>
          </p:cNvSpPr>
          <p:nvPr/>
        </p:nvSpPr>
        <p:spPr bwMode="auto">
          <a:xfrm>
            <a:off x="395288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55350" name="Oval 68"/>
          <p:cNvSpPr>
            <a:spLocks noChangeArrowheads="1"/>
          </p:cNvSpPr>
          <p:nvPr/>
        </p:nvSpPr>
        <p:spPr bwMode="auto">
          <a:xfrm>
            <a:off x="6858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5351" name="Oval 69"/>
          <p:cNvSpPr>
            <a:spLocks noChangeArrowheads="1"/>
          </p:cNvSpPr>
          <p:nvPr/>
        </p:nvSpPr>
        <p:spPr bwMode="auto">
          <a:xfrm>
            <a:off x="19050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5352" name="Oval 70"/>
          <p:cNvSpPr>
            <a:spLocks noChangeArrowheads="1"/>
          </p:cNvSpPr>
          <p:nvPr/>
        </p:nvSpPr>
        <p:spPr bwMode="auto">
          <a:xfrm>
            <a:off x="31242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55353" name="Oval 71"/>
          <p:cNvSpPr>
            <a:spLocks noChangeArrowheads="1"/>
          </p:cNvSpPr>
          <p:nvPr/>
        </p:nvSpPr>
        <p:spPr bwMode="auto">
          <a:xfrm>
            <a:off x="52578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5354" name="Oval 72"/>
          <p:cNvSpPr>
            <a:spLocks noChangeArrowheads="1"/>
          </p:cNvSpPr>
          <p:nvPr/>
        </p:nvSpPr>
        <p:spPr bwMode="auto">
          <a:xfrm>
            <a:off x="64770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5355" name="Oval 73"/>
          <p:cNvSpPr>
            <a:spLocks noChangeArrowheads="1"/>
          </p:cNvSpPr>
          <p:nvPr/>
        </p:nvSpPr>
        <p:spPr bwMode="auto">
          <a:xfrm>
            <a:off x="76962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5356" name="Text Box 74"/>
          <p:cNvSpPr txBox="1">
            <a:spLocks noChangeArrowheads="1"/>
          </p:cNvSpPr>
          <p:nvPr/>
        </p:nvSpPr>
        <p:spPr bwMode="auto">
          <a:xfrm>
            <a:off x="3635375" y="193675"/>
            <a:ext cx="23764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55357" name="Text Box 75"/>
          <p:cNvSpPr txBox="1">
            <a:spLocks noChangeArrowheads="1"/>
          </p:cNvSpPr>
          <p:nvPr/>
        </p:nvSpPr>
        <p:spPr bwMode="auto">
          <a:xfrm>
            <a:off x="3925888" y="620713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55358" name="AutoShape 76"/>
          <p:cNvCxnSpPr>
            <a:cxnSpLocks noChangeShapeType="1"/>
          </p:cNvCxnSpPr>
          <p:nvPr/>
        </p:nvCxnSpPr>
        <p:spPr bwMode="auto">
          <a:xfrm rot="5400000" flipV="1">
            <a:off x="4620419" y="-2529681"/>
            <a:ext cx="1588" cy="7010400"/>
          </a:xfrm>
          <a:prstGeom prst="curvedConnector3">
            <a:avLst>
              <a:gd name="adj1" fmla="val -485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grpSp>
        <p:nvGrpSpPr>
          <p:cNvPr id="66" name="Group 65"/>
          <p:cNvGrpSpPr/>
          <p:nvPr/>
        </p:nvGrpSpPr>
        <p:grpSpPr>
          <a:xfrm>
            <a:off x="5796136" y="2212330"/>
            <a:ext cx="2448272" cy="496590"/>
            <a:chOff x="845516" y="2208213"/>
            <a:chExt cx="2448272" cy="496590"/>
          </a:xfrm>
          <a:solidFill>
            <a:schemeClr val="bg1"/>
          </a:solidFill>
        </p:grpSpPr>
        <p:sp>
          <p:nvSpPr>
            <p:cNvPr id="67" name="Rectangle 47"/>
            <p:cNvSpPr>
              <a:spLocks noChangeArrowheads="1"/>
            </p:cNvSpPr>
            <p:nvPr/>
          </p:nvSpPr>
          <p:spPr bwMode="auto">
            <a:xfrm>
              <a:off x="845516" y="220821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48"/>
            <p:cNvSpPr>
              <a:spLocks noChangeArrowheads="1"/>
            </p:cNvSpPr>
            <p:nvPr/>
          </p:nvSpPr>
          <p:spPr bwMode="auto">
            <a:xfrm>
              <a:off x="1477963" y="221456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2069652" y="224313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0" name="Rectangle 50"/>
            <p:cNvSpPr>
              <a:spLocks noChangeArrowheads="1"/>
            </p:cNvSpPr>
            <p:nvPr/>
          </p:nvSpPr>
          <p:spPr bwMode="auto">
            <a:xfrm>
              <a:off x="2652266" y="222408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43608" y="2223914"/>
            <a:ext cx="2448272" cy="506115"/>
            <a:chOff x="845516" y="2198688"/>
            <a:chExt cx="2448272" cy="506115"/>
          </a:xfrm>
          <a:solidFill>
            <a:schemeClr val="bg1"/>
          </a:solidFill>
        </p:grpSpPr>
        <p:sp>
          <p:nvSpPr>
            <p:cNvPr id="72" name="Rectangle 47"/>
            <p:cNvSpPr>
              <a:spLocks noChangeArrowheads="1"/>
            </p:cNvSpPr>
            <p:nvPr/>
          </p:nvSpPr>
          <p:spPr bwMode="auto">
            <a:xfrm>
              <a:off x="845516" y="219868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48"/>
            <p:cNvSpPr>
              <a:spLocks noChangeArrowheads="1"/>
            </p:cNvSpPr>
            <p:nvPr/>
          </p:nvSpPr>
          <p:spPr bwMode="auto">
            <a:xfrm>
              <a:off x="1477963" y="221456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49"/>
            <p:cNvSpPr>
              <a:spLocks noChangeArrowheads="1"/>
            </p:cNvSpPr>
            <p:nvPr/>
          </p:nvSpPr>
          <p:spPr bwMode="auto">
            <a:xfrm>
              <a:off x="2069652" y="224313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5" name="Rectangle 50"/>
            <p:cNvSpPr>
              <a:spLocks noChangeArrowheads="1"/>
            </p:cNvSpPr>
            <p:nvPr/>
          </p:nvSpPr>
          <p:spPr bwMode="auto">
            <a:xfrm>
              <a:off x="2652266" y="222408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93871060"/>
              </p:ext>
            </p:extLst>
          </p:nvPr>
        </p:nvGraphicFramePr>
        <p:xfrm>
          <a:off x="1619672" y="1741264"/>
          <a:ext cx="5647903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Multivariate models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20"/>
          <p:cNvSpPr>
            <a:spLocks noChangeArrowheads="1"/>
          </p:cNvSpPr>
          <p:nvPr/>
        </p:nvSpPr>
        <p:spPr bwMode="auto">
          <a:xfrm>
            <a:off x="1619250" y="5949280"/>
            <a:ext cx="5648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Why do these phenotypes </a:t>
            </a:r>
            <a:r>
              <a:rPr lang="en-US" sz="2800" dirty="0" err="1">
                <a:solidFill>
                  <a:srgbClr val="C00000"/>
                </a:solidFill>
              </a:rPr>
              <a:t>covary</a:t>
            </a:r>
            <a:r>
              <a:rPr lang="en-US" sz="2800" dirty="0">
                <a:solidFill>
                  <a:srgbClr val="C00000"/>
                </a:solidFill>
              </a:rPr>
              <a:t>?</a:t>
            </a:r>
            <a:endParaRPr lang="en-GB" sz="2800" dirty="0">
              <a:solidFill>
                <a:srgbClr val="C00000"/>
              </a:solidFill>
            </a:endParaRPr>
          </a:p>
        </p:txBody>
      </p:sp>
      <p:sp>
        <p:nvSpPr>
          <p:cNvPr id="17413" name="Line 23"/>
          <p:cNvSpPr>
            <a:spLocks noChangeShapeType="1"/>
          </p:cNvSpPr>
          <p:nvPr/>
        </p:nvSpPr>
        <p:spPr bwMode="auto">
          <a:xfrm flipH="1" flipV="1">
            <a:off x="4499991" y="3147331"/>
            <a:ext cx="2592287" cy="39444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4" name="Text Box 24"/>
          <p:cNvSpPr txBox="1">
            <a:spLocks noChangeArrowheads="1"/>
          </p:cNvSpPr>
          <p:nvPr/>
        </p:nvSpPr>
        <p:spPr bwMode="auto">
          <a:xfrm>
            <a:off x="7230814" y="3212976"/>
            <a:ext cx="15176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Common</a:t>
            </a:r>
          </a:p>
          <a:p>
            <a:r>
              <a:rPr lang="en-GB" sz="2400" b="1" dirty="0">
                <a:solidFill>
                  <a:srgbClr val="C00000"/>
                </a:solidFill>
              </a:rPr>
              <a:t>variance</a:t>
            </a:r>
          </a:p>
        </p:txBody>
      </p:sp>
      <p:sp>
        <p:nvSpPr>
          <p:cNvPr id="17415" name="Line 25"/>
          <p:cNvSpPr>
            <a:spLocks noChangeShapeType="1"/>
          </p:cNvSpPr>
          <p:nvPr/>
        </p:nvSpPr>
        <p:spPr bwMode="auto">
          <a:xfrm>
            <a:off x="1619251" y="2492896"/>
            <a:ext cx="1486693" cy="89627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6" name="Text Box 26"/>
          <p:cNvSpPr txBox="1">
            <a:spLocks noChangeArrowheads="1"/>
          </p:cNvSpPr>
          <p:nvPr/>
        </p:nvSpPr>
        <p:spPr bwMode="auto">
          <a:xfrm>
            <a:off x="400596" y="1556792"/>
            <a:ext cx="14351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Specific</a:t>
            </a:r>
          </a:p>
          <a:p>
            <a:r>
              <a:rPr lang="en-GB" sz="2400" b="1" dirty="0">
                <a:solidFill>
                  <a:srgbClr val="C00000"/>
                </a:solidFill>
              </a:rPr>
              <a:t>variance</a:t>
            </a:r>
          </a:p>
        </p:txBody>
      </p:sp>
      <p:sp>
        <p:nvSpPr>
          <p:cNvPr id="17418" name="Line 28"/>
          <p:cNvSpPr>
            <a:spLocks noChangeShapeType="1"/>
          </p:cNvSpPr>
          <p:nvPr/>
        </p:nvSpPr>
        <p:spPr bwMode="auto">
          <a:xfrm flipV="1">
            <a:off x="1619251" y="2149772"/>
            <a:ext cx="3456806" cy="19910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417" name="Line 27"/>
          <p:cNvSpPr>
            <a:spLocks noChangeShapeType="1"/>
          </p:cNvSpPr>
          <p:nvPr/>
        </p:nvSpPr>
        <p:spPr bwMode="auto">
          <a:xfrm flipH="1" flipV="1">
            <a:off x="4211960" y="3501007"/>
            <a:ext cx="2880318" cy="172801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Line 27"/>
          <p:cNvSpPr>
            <a:spLocks noChangeShapeType="1"/>
          </p:cNvSpPr>
          <p:nvPr/>
        </p:nvSpPr>
        <p:spPr bwMode="auto">
          <a:xfrm flipH="1" flipV="1">
            <a:off x="5292080" y="3739805"/>
            <a:ext cx="1800198" cy="68669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1619251" y="2564904"/>
            <a:ext cx="2016646" cy="194421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5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6322" name="Rectangle 15"/>
          <p:cNvSpPr>
            <a:spLocks noChangeArrowheads="1"/>
          </p:cNvSpPr>
          <p:nvPr/>
        </p:nvSpPr>
        <p:spPr bwMode="auto">
          <a:xfrm>
            <a:off x="112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 dirty="0">
                <a:solidFill>
                  <a:schemeClr val="tx1"/>
                </a:solidFill>
              </a:rPr>
              <a:t> V1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56323" name="Rectangle 16"/>
          <p:cNvSpPr>
            <a:spLocks noChangeArrowheads="1"/>
          </p:cNvSpPr>
          <p:nvPr/>
        </p:nvSpPr>
        <p:spPr bwMode="auto">
          <a:xfrm>
            <a:off x="1176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4" name="Rectangle 17"/>
          <p:cNvSpPr>
            <a:spLocks noChangeArrowheads="1"/>
          </p:cNvSpPr>
          <p:nvPr/>
        </p:nvSpPr>
        <p:spPr bwMode="auto">
          <a:xfrm>
            <a:off x="2255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5" name="Rectangle 18"/>
          <p:cNvSpPr>
            <a:spLocks noChangeArrowheads="1"/>
          </p:cNvSpPr>
          <p:nvPr/>
        </p:nvSpPr>
        <p:spPr bwMode="auto">
          <a:xfrm>
            <a:off x="3294063" y="34290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6" name="Rectangle 34"/>
          <p:cNvSpPr>
            <a:spLocks noChangeArrowheads="1"/>
          </p:cNvSpPr>
          <p:nvPr/>
        </p:nvSpPr>
        <p:spPr bwMode="auto">
          <a:xfrm>
            <a:off x="4684713" y="3417888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7" name="Rectangle 35"/>
          <p:cNvSpPr>
            <a:spLocks noChangeArrowheads="1"/>
          </p:cNvSpPr>
          <p:nvPr/>
        </p:nvSpPr>
        <p:spPr bwMode="auto">
          <a:xfrm>
            <a:off x="57483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8" name="Rectangle 36"/>
          <p:cNvSpPr>
            <a:spLocks noChangeArrowheads="1"/>
          </p:cNvSpPr>
          <p:nvPr/>
        </p:nvSpPr>
        <p:spPr bwMode="auto">
          <a:xfrm>
            <a:off x="6827838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29" name="Rectangle 37"/>
          <p:cNvSpPr>
            <a:spLocks noChangeArrowheads="1"/>
          </p:cNvSpPr>
          <p:nvPr/>
        </p:nvSpPr>
        <p:spPr bwMode="auto">
          <a:xfrm>
            <a:off x="7893050" y="34163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6330" name="Text Box 44"/>
          <p:cNvSpPr txBox="1">
            <a:spLocks noChangeArrowheads="1"/>
          </p:cNvSpPr>
          <p:nvPr/>
        </p:nvSpPr>
        <p:spPr bwMode="auto">
          <a:xfrm>
            <a:off x="107504" y="4039071"/>
            <a:ext cx="835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err="1">
                <a:solidFill>
                  <a:schemeClr val="tx1"/>
                </a:solidFill>
              </a:rPr>
              <a:t>ec</a:t>
            </a:r>
            <a:r>
              <a:rPr lang="en-GB" sz="2400" dirty="0">
                <a:solidFill>
                  <a:schemeClr val="tx1"/>
                </a:solidFill>
              </a:rPr>
              <a:t> = path </a:t>
            </a:r>
            <a:r>
              <a:rPr lang="en-GB" sz="2400" dirty="0" smtClean="0">
                <a:solidFill>
                  <a:schemeClr val="tx1"/>
                </a:solidFill>
              </a:rPr>
              <a:t>coefficients of </a:t>
            </a:r>
            <a:r>
              <a:rPr lang="en-GB" sz="2400" dirty="0">
                <a:solidFill>
                  <a:schemeClr val="tx1"/>
                </a:solidFill>
              </a:rPr>
              <a:t>the common E factor</a:t>
            </a:r>
          </a:p>
        </p:txBody>
      </p:sp>
      <p:sp>
        <p:nvSpPr>
          <p:cNvPr id="56331" name="Text Box 55"/>
          <p:cNvSpPr txBox="1">
            <a:spLocks noChangeArrowheads="1"/>
          </p:cNvSpPr>
          <p:nvPr/>
        </p:nvSpPr>
        <p:spPr bwMode="auto">
          <a:xfrm>
            <a:off x="2143125" y="5373688"/>
            <a:ext cx="8112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ec =  </a:t>
            </a:r>
          </a:p>
        </p:txBody>
      </p:sp>
      <p:grpSp>
        <p:nvGrpSpPr>
          <p:cNvPr id="56332" name="Group 56"/>
          <p:cNvGrpSpPr>
            <a:grpSpLocks/>
          </p:cNvGrpSpPr>
          <p:nvPr/>
        </p:nvGrpSpPr>
        <p:grpSpPr bwMode="auto">
          <a:xfrm>
            <a:off x="3170238" y="4953000"/>
            <a:ext cx="1512887" cy="1789113"/>
            <a:chOff x="1776" y="1680"/>
            <a:chExt cx="1056" cy="1488"/>
          </a:xfrm>
        </p:grpSpPr>
        <p:sp>
          <p:nvSpPr>
            <p:cNvPr id="56383" name="AutoShape 57"/>
            <p:cNvSpPr>
              <a:spLocks noChangeArrowheads="1"/>
            </p:cNvSpPr>
            <p:nvPr/>
          </p:nvSpPr>
          <p:spPr bwMode="auto">
            <a:xfrm>
              <a:off x="1776" y="1680"/>
              <a:ext cx="1056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56384" name="Text Box 58"/>
            <p:cNvSpPr txBox="1">
              <a:spLocks noChangeArrowheads="1"/>
            </p:cNvSpPr>
            <p:nvPr/>
          </p:nvSpPr>
          <p:spPr bwMode="auto">
            <a:xfrm>
              <a:off x="2161" y="1680"/>
              <a:ext cx="479" cy="1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ec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ec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ec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ec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6333" name="Text Box 59"/>
          <p:cNvSpPr txBox="1">
            <a:spLocks noChangeArrowheads="1"/>
          </p:cNvSpPr>
          <p:nvPr/>
        </p:nvSpPr>
        <p:spPr bwMode="auto">
          <a:xfrm>
            <a:off x="5003800" y="4987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6334" name="Text Box 60"/>
          <p:cNvSpPr txBox="1">
            <a:spLocks noChangeArrowheads="1"/>
          </p:cNvSpPr>
          <p:nvPr/>
        </p:nvSpPr>
        <p:spPr bwMode="auto">
          <a:xfrm>
            <a:off x="3760788" y="45466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err="1">
                <a:solidFill>
                  <a:schemeClr val="tx1"/>
                </a:solidFill>
              </a:rPr>
              <a:t>E</a:t>
            </a:r>
            <a:r>
              <a:rPr lang="en-GB" sz="2400" b="1" baseline="-25000" dirty="0" err="1">
                <a:solidFill>
                  <a:schemeClr val="tx1"/>
                </a:solidFill>
              </a:rPr>
              <a:t>c</a:t>
            </a:r>
            <a:r>
              <a:rPr lang="en-GB" sz="2400" b="1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56335" name="Text Box 61"/>
          <p:cNvSpPr txBox="1">
            <a:spLocks noChangeArrowheads="1"/>
          </p:cNvSpPr>
          <p:nvPr/>
        </p:nvSpPr>
        <p:spPr bwMode="auto">
          <a:xfrm>
            <a:off x="5003800" y="54197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6336" name="Text Box 62"/>
          <p:cNvSpPr txBox="1">
            <a:spLocks noChangeArrowheads="1"/>
          </p:cNvSpPr>
          <p:nvPr/>
        </p:nvSpPr>
        <p:spPr bwMode="auto">
          <a:xfrm>
            <a:off x="5003800" y="5876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6337" name="Text Box 63"/>
          <p:cNvSpPr txBox="1">
            <a:spLocks noChangeArrowheads="1"/>
          </p:cNvSpPr>
          <p:nvPr/>
        </p:nvSpPr>
        <p:spPr bwMode="auto">
          <a:xfrm>
            <a:off x="5003800" y="635635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56338" name="Text Box 64"/>
          <p:cNvSpPr txBox="1">
            <a:spLocks noChangeArrowheads="1"/>
          </p:cNvSpPr>
          <p:nvPr/>
        </p:nvSpPr>
        <p:spPr bwMode="auto">
          <a:xfrm>
            <a:off x="7165726" y="5516563"/>
            <a:ext cx="1582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Full 4x1  </a:t>
            </a:r>
          </a:p>
        </p:txBody>
      </p:sp>
      <p:sp>
        <p:nvSpPr>
          <p:cNvPr id="56339" name="Text Box 65"/>
          <p:cNvSpPr txBox="1">
            <a:spLocks noChangeArrowheads="1"/>
          </p:cNvSpPr>
          <p:nvPr/>
        </p:nvSpPr>
        <p:spPr bwMode="auto">
          <a:xfrm>
            <a:off x="7597775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56340" name="AutoShape 66"/>
          <p:cNvCxnSpPr>
            <a:cxnSpLocks noChangeShapeType="1"/>
            <a:stCxn id="56343" idx="0"/>
          </p:cNvCxnSpPr>
          <p:nvPr/>
        </p:nvCxnSpPr>
        <p:spPr bwMode="auto">
          <a:xfrm rot="5400000" flipV="1">
            <a:off x="4647406" y="-1331118"/>
            <a:ext cx="1587" cy="4572000"/>
          </a:xfrm>
          <a:prstGeom prst="curvedConnector3">
            <a:avLst>
              <a:gd name="adj1" fmla="val -233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56341" name="Text Box 67"/>
          <p:cNvSpPr txBox="1">
            <a:spLocks noChangeArrowheads="1"/>
          </p:cNvSpPr>
          <p:nvPr/>
        </p:nvSpPr>
        <p:spPr bwMode="auto">
          <a:xfrm>
            <a:off x="395288" y="268288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56342" name="Oval 68"/>
          <p:cNvSpPr>
            <a:spLocks noChangeArrowheads="1"/>
          </p:cNvSpPr>
          <p:nvPr/>
        </p:nvSpPr>
        <p:spPr bwMode="auto">
          <a:xfrm>
            <a:off x="6858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3" name="Oval 69"/>
          <p:cNvSpPr>
            <a:spLocks noChangeArrowheads="1"/>
          </p:cNvSpPr>
          <p:nvPr/>
        </p:nvSpPr>
        <p:spPr bwMode="auto">
          <a:xfrm>
            <a:off x="19050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4" name="Oval 70"/>
          <p:cNvSpPr>
            <a:spLocks noChangeArrowheads="1"/>
          </p:cNvSpPr>
          <p:nvPr/>
        </p:nvSpPr>
        <p:spPr bwMode="auto">
          <a:xfrm>
            <a:off x="3152775" y="975736"/>
            <a:ext cx="914400" cy="62345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5" name="Oval 71"/>
          <p:cNvSpPr>
            <a:spLocks noChangeArrowheads="1"/>
          </p:cNvSpPr>
          <p:nvPr/>
        </p:nvSpPr>
        <p:spPr bwMode="auto">
          <a:xfrm>
            <a:off x="5295900" y="906463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6" name="Oval 72"/>
          <p:cNvSpPr>
            <a:spLocks noChangeArrowheads="1"/>
          </p:cNvSpPr>
          <p:nvPr/>
        </p:nvSpPr>
        <p:spPr bwMode="auto">
          <a:xfrm>
            <a:off x="64770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7" name="Oval 73"/>
          <p:cNvSpPr>
            <a:spLocks noChangeArrowheads="1"/>
          </p:cNvSpPr>
          <p:nvPr/>
        </p:nvSpPr>
        <p:spPr bwMode="auto">
          <a:xfrm>
            <a:off x="7696200" y="95408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56348" name="Text Box 74"/>
          <p:cNvSpPr txBox="1">
            <a:spLocks noChangeArrowheads="1"/>
          </p:cNvSpPr>
          <p:nvPr/>
        </p:nvSpPr>
        <p:spPr bwMode="auto">
          <a:xfrm>
            <a:off x="3635375" y="115888"/>
            <a:ext cx="237648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56349" name="Text Box 75"/>
          <p:cNvSpPr txBox="1">
            <a:spLocks noChangeArrowheads="1"/>
          </p:cNvSpPr>
          <p:nvPr/>
        </p:nvSpPr>
        <p:spPr bwMode="auto">
          <a:xfrm>
            <a:off x="3925888" y="549275"/>
            <a:ext cx="14525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56350" name="AutoShape 76"/>
          <p:cNvCxnSpPr>
            <a:cxnSpLocks noChangeShapeType="1"/>
          </p:cNvCxnSpPr>
          <p:nvPr/>
        </p:nvCxnSpPr>
        <p:spPr bwMode="auto">
          <a:xfrm rot="5400000" flipV="1">
            <a:off x="4620419" y="-2529681"/>
            <a:ext cx="1588" cy="7010400"/>
          </a:xfrm>
          <a:prstGeom prst="curvedConnector3">
            <a:avLst>
              <a:gd name="adj1" fmla="val -552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56351" name="Line 77"/>
          <p:cNvSpPr>
            <a:spLocks noChangeShapeType="1"/>
          </p:cNvSpPr>
          <p:nvPr/>
        </p:nvSpPr>
        <p:spPr bwMode="auto">
          <a:xfrm flipH="1">
            <a:off x="500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2" name="Line 78"/>
          <p:cNvSpPr>
            <a:spLocks noChangeShapeType="1"/>
          </p:cNvSpPr>
          <p:nvPr/>
        </p:nvSpPr>
        <p:spPr bwMode="auto">
          <a:xfrm>
            <a:off x="1185863" y="1587500"/>
            <a:ext cx="228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3" name="Line 79"/>
          <p:cNvSpPr>
            <a:spLocks noChangeShapeType="1"/>
          </p:cNvSpPr>
          <p:nvPr/>
        </p:nvSpPr>
        <p:spPr bwMode="auto">
          <a:xfrm flipH="1">
            <a:off x="652463" y="1587500"/>
            <a:ext cx="1676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4" name="Line 80"/>
          <p:cNvSpPr>
            <a:spLocks noChangeShapeType="1"/>
          </p:cNvSpPr>
          <p:nvPr/>
        </p:nvSpPr>
        <p:spPr bwMode="auto">
          <a:xfrm flipH="1">
            <a:off x="1643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5" name="Line 81"/>
          <p:cNvSpPr>
            <a:spLocks noChangeShapeType="1"/>
          </p:cNvSpPr>
          <p:nvPr/>
        </p:nvSpPr>
        <p:spPr bwMode="auto">
          <a:xfrm flipH="1">
            <a:off x="881063" y="1587500"/>
            <a:ext cx="27432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6" name="Line 82"/>
          <p:cNvSpPr>
            <a:spLocks noChangeShapeType="1"/>
          </p:cNvSpPr>
          <p:nvPr/>
        </p:nvSpPr>
        <p:spPr bwMode="auto">
          <a:xfrm flipH="1">
            <a:off x="1871663" y="1587500"/>
            <a:ext cx="1752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7" name="Line 83"/>
          <p:cNvSpPr>
            <a:spLocks noChangeShapeType="1"/>
          </p:cNvSpPr>
          <p:nvPr/>
        </p:nvSpPr>
        <p:spPr bwMode="auto">
          <a:xfrm>
            <a:off x="1185863" y="1587500"/>
            <a:ext cx="1295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8" name="Line 84"/>
          <p:cNvSpPr>
            <a:spLocks noChangeShapeType="1"/>
          </p:cNvSpPr>
          <p:nvPr/>
        </p:nvSpPr>
        <p:spPr bwMode="auto">
          <a:xfrm>
            <a:off x="1185863" y="1587500"/>
            <a:ext cx="2438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59" name="Line 85"/>
          <p:cNvSpPr>
            <a:spLocks noChangeShapeType="1"/>
          </p:cNvSpPr>
          <p:nvPr/>
        </p:nvSpPr>
        <p:spPr bwMode="auto">
          <a:xfrm>
            <a:off x="2328863" y="1587500"/>
            <a:ext cx="1447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0" name="Line 86"/>
          <p:cNvSpPr>
            <a:spLocks noChangeShapeType="1"/>
          </p:cNvSpPr>
          <p:nvPr/>
        </p:nvSpPr>
        <p:spPr bwMode="auto">
          <a:xfrm>
            <a:off x="23288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1" name="Line 87"/>
          <p:cNvSpPr>
            <a:spLocks noChangeShapeType="1"/>
          </p:cNvSpPr>
          <p:nvPr/>
        </p:nvSpPr>
        <p:spPr bwMode="auto">
          <a:xfrm flipH="1">
            <a:off x="2862263" y="1587500"/>
            <a:ext cx="7620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2" name="Line 88"/>
          <p:cNvSpPr>
            <a:spLocks noChangeShapeType="1"/>
          </p:cNvSpPr>
          <p:nvPr/>
        </p:nvSpPr>
        <p:spPr bwMode="auto">
          <a:xfrm>
            <a:off x="3624263" y="1587500"/>
            <a:ext cx="304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3" name="Line 89"/>
          <p:cNvSpPr>
            <a:spLocks noChangeShapeType="1"/>
          </p:cNvSpPr>
          <p:nvPr/>
        </p:nvSpPr>
        <p:spPr bwMode="auto">
          <a:xfrm flipH="1">
            <a:off x="5072063" y="1587500"/>
            <a:ext cx="6858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4" name="Line 90"/>
          <p:cNvSpPr>
            <a:spLocks noChangeShapeType="1"/>
          </p:cNvSpPr>
          <p:nvPr/>
        </p:nvSpPr>
        <p:spPr bwMode="auto">
          <a:xfrm>
            <a:off x="5757863" y="1587500"/>
            <a:ext cx="2286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5" name="Line 91"/>
          <p:cNvSpPr>
            <a:spLocks noChangeShapeType="1"/>
          </p:cNvSpPr>
          <p:nvPr/>
        </p:nvSpPr>
        <p:spPr bwMode="auto">
          <a:xfrm flipH="1">
            <a:off x="5224463" y="1587500"/>
            <a:ext cx="16764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6" name="Line 92"/>
          <p:cNvSpPr>
            <a:spLocks noChangeShapeType="1"/>
          </p:cNvSpPr>
          <p:nvPr/>
        </p:nvSpPr>
        <p:spPr bwMode="auto">
          <a:xfrm flipH="1">
            <a:off x="6215063" y="1587500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7" name="Line 93"/>
          <p:cNvSpPr>
            <a:spLocks noChangeShapeType="1"/>
          </p:cNvSpPr>
          <p:nvPr/>
        </p:nvSpPr>
        <p:spPr bwMode="auto">
          <a:xfrm flipH="1">
            <a:off x="5453063" y="1587500"/>
            <a:ext cx="2743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8" name="Line 94"/>
          <p:cNvSpPr>
            <a:spLocks noChangeShapeType="1"/>
          </p:cNvSpPr>
          <p:nvPr/>
        </p:nvSpPr>
        <p:spPr bwMode="auto">
          <a:xfrm flipH="1">
            <a:off x="6443663" y="1587500"/>
            <a:ext cx="17526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69" name="Line 95"/>
          <p:cNvSpPr>
            <a:spLocks noChangeShapeType="1"/>
          </p:cNvSpPr>
          <p:nvPr/>
        </p:nvSpPr>
        <p:spPr bwMode="auto">
          <a:xfrm>
            <a:off x="5757863" y="1587500"/>
            <a:ext cx="1295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70" name="Line 96"/>
          <p:cNvSpPr>
            <a:spLocks noChangeShapeType="1"/>
          </p:cNvSpPr>
          <p:nvPr/>
        </p:nvSpPr>
        <p:spPr bwMode="auto">
          <a:xfrm>
            <a:off x="5757863" y="1587500"/>
            <a:ext cx="2438400" cy="1828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71" name="Line 97"/>
          <p:cNvSpPr>
            <a:spLocks noChangeShapeType="1"/>
          </p:cNvSpPr>
          <p:nvPr/>
        </p:nvSpPr>
        <p:spPr bwMode="auto">
          <a:xfrm>
            <a:off x="6900863" y="1587500"/>
            <a:ext cx="1447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72" name="Line 98"/>
          <p:cNvSpPr>
            <a:spLocks noChangeShapeType="1"/>
          </p:cNvSpPr>
          <p:nvPr/>
        </p:nvSpPr>
        <p:spPr bwMode="auto">
          <a:xfrm>
            <a:off x="69008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73" name="Line 99"/>
          <p:cNvSpPr>
            <a:spLocks noChangeShapeType="1"/>
          </p:cNvSpPr>
          <p:nvPr/>
        </p:nvSpPr>
        <p:spPr bwMode="auto">
          <a:xfrm flipH="1">
            <a:off x="7434263" y="1587500"/>
            <a:ext cx="7620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6374" name="Line 100"/>
          <p:cNvSpPr>
            <a:spLocks noChangeShapeType="1"/>
          </p:cNvSpPr>
          <p:nvPr/>
        </p:nvSpPr>
        <p:spPr bwMode="auto">
          <a:xfrm>
            <a:off x="8196263" y="1587500"/>
            <a:ext cx="304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1835696" y="2233439"/>
            <a:ext cx="2448272" cy="496590"/>
            <a:chOff x="845516" y="2208213"/>
            <a:chExt cx="2448272" cy="496590"/>
          </a:xfrm>
          <a:solidFill>
            <a:schemeClr val="bg1"/>
          </a:solidFill>
        </p:grpSpPr>
        <p:sp>
          <p:nvSpPr>
            <p:cNvPr id="66" name="Rectangle 47"/>
            <p:cNvSpPr>
              <a:spLocks noChangeArrowheads="1"/>
            </p:cNvSpPr>
            <p:nvPr/>
          </p:nvSpPr>
          <p:spPr bwMode="auto">
            <a:xfrm>
              <a:off x="845516" y="220821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48"/>
            <p:cNvSpPr>
              <a:spLocks noChangeArrowheads="1"/>
            </p:cNvSpPr>
            <p:nvPr/>
          </p:nvSpPr>
          <p:spPr bwMode="auto">
            <a:xfrm>
              <a:off x="1477963" y="221456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angle 49"/>
            <p:cNvSpPr>
              <a:spLocks noChangeArrowheads="1"/>
            </p:cNvSpPr>
            <p:nvPr/>
          </p:nvSpPr>
          <p:spPr bwMode="auto">
            <a:xfrm>
              <a:off x="2069652" y="224313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2652266" y="222408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076056" y="2233439"/>
            <a:ext cx="2448272" cy="496590"/>
            <a:chOff x="845516" y="2208213"/>
            <a:chExt cx="2448272" cy="496590"/>
          </a:xfrm>
          <a:solidFill>
            <a:schemeClr val="bg1"/>
          </a:solidFill>
        </p:grpSpPr>
        <p:sp>
          <p:nvSpPr>
            <p:cNvPr id="71" name="Rectangle 47"/>
            <p:cNvSpPr>
              <a:spLocks noChangeArrowheads="1"/>
            </p:cNvSpPr>
            <p:nvPr/>
          </p:nvSpPr>
          <p:spPr bwMode="auto">
            <a:xfrm>
              <a:off x="845516" y="220821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2" name="Rectangle 48"/>
            <p:cNvSpPr>
              <a:spLocks noChangeArrowheads="1"/>
            </p:cNvSpPr>
            <p:nvPr/>
          </p:nvSpPr>
          <p:spPr bwMode="auto">
            <a:xfrm>
              <a:off x="1477963" y="2214563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3" name="Rectangle 49"/>
            <p:cNvSpPr>
              <a:spLocks noChangeArrowheads="1"/>
            </p:cNvSpPr>
            <p:nvPr/>
          </p:nvSpPr>
          <p:spPr bwMode="auto">
            <a:xfrm>
              <a:off x="2069652" y="224313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4" name="Rectangle 50"/>
            <p:cNvSpPr>
              <a:spLocks noChangeArrowheads="1"/>
            </p:cNvSpPr>
            <p:nvPr/>
          </p:nvSpPr>
          <p:spPr bwMode="auto">
            <a:xfrm>
              <a:off x="2652266" y="2224088"/>
              <a:ext cx="641522" cy="46166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01624" y="729208"/>
            <a:ext cx="8734871" cy="5148064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			&lt;-  4    		</a:t>
            </a:r>
            <a:r>
              <a:rPr lang="en-AU" sz="2400" b="1" dirty="0" smtClean="0">
                <a:latin typeface="Arial" charset="0"/>
                <a:cs typeface="Arial" charset="0"/>
              </a:rPr>
              <a:t># number of variables</a:t>
            </a: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AsLabs</a:t>
            </a:r>
            <a:r>
              <a:rPr lang="en-AU" sz="2400" dirty="0">
                <a:latin typeface="Arial" charset="0"/>
                <a:cs typeface="Arial" charset="0"/>
              </a:rPr>
              <a:t>	&lt;- paste("</a:t>
            </a:r>
            <a:r>
              <a:rPr lang="en-AU" sz="2400" dirty="0" smtClean="0">
                <a:latin typeface="Arial" charset="0"/>
                <a:cs typeface="Arial" charset="0"/>
              </a:rPr>
              <a:t>as",1:nv)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# Matrices </a:t>
            </a:r>
            <a:r>
              <a:rPr lang="en-AU" sz="2400" dirty="0" smtClean="0">
                <a:latin typeface="Arial" charset="0"/>
                <a:cs typeface="Arial" charset="0"/>
              </a:rPr>
              <a:t>to </a:t>
            </a:r>
            <a:r>
              <a:rPr lang="en-AU" sz="2400" dirty="0">
                <a:latin typeface="Arial" charset="0"/>
                <a:cs typeface="Arial" charset="0"/>
              </a:rPr>
              <a:t>store </a:t>
            </a:r>
            <a:r>
              <a:rPr lang="en-AU" sz="2400" dirty="0" smtClean="0">
                <a:latin typeface="Arial" charset="0"/>
                <a:cs typeface="Arial" charset="0"/>
              </a:rPr>
              <a:t>path </a:t>
            </a:r>
            <a:r>
              <a:rPr lang="en-AU" sz="2400" dirty="0">
                <a:latin typeface="Arial" charset="0"/>
                <a:cs typeface="Arial" charset="0"/>
              </a:rPr>
              <a:t>coefficients for </a:t>
            </a:r>
            <a:r>
              <a:rPr lang="en-AU" sz="2400" dirty="0" smtClean="0">
                <a:latin typeface="Arial" charset="0"/>
                <a:cs typeface="Arial" charset="0"/>
              </a:rPr>
              <a:t>Specific ACE factors</a:t>
            </a: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pathAs</a:t>
            </a:r>
            <a:r>
              <a:rPr lang="en-AU" sz="2400" dirty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</a:t>
            </a:r>
            <a:r>
              <a:rPr lang="en-AU" sz="2400" dirty="0">
                <a:solidFill>
                  <a:srgbClr val="666699"/>
                </a:solidFill>
                <a:latin typeface="Arial" charset="0"/>
                <a:cs typeface="Arial" charset="0"/>
              </a:rPr>
              <a:t>=</a:t>
            </a:r>
            <a:r>
              <a:rPr lang="en-AU" sz="2400" b="1" dirty="0">
                <a:solidFill>
                  <a:srgbClr val="666699"/>
                </a:solidFill>
                <a:latin typeface="Arial" charset="0"/>
                <a:cs typeface="Arial" charset="0"/>
              </a:rPr>
              <a:t>"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Diag</a:t>
            </a:r>
            <a:r>
              <a:rPr lang="en-AU" sz="2400" b="1" dirty="0">
                <a:solidFill>
                  <a:srgbClr val="666699"/>
                </a:solidFill>
                <a:latin typeface="Arial" charset="0"/>
                <a:cs typeface="Arial" charset="0"/>
              </a:rPr>
              <a:t>"</a:t>
            </a:r>
            <a:r>
              <a:rPr lang="en-AU" sz="2400" dirty="0">
                <a:solidFill>
                  <a:srgbClr val="666699"/>
                </a:solidFill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 free=T, </a:t>
            </a:r>
            <a:r>
              <a:rPr lang="en-AU" sz="2400" dirty="0">
                <a:latin typeface="Arial" charset="0"/>
                <a:cs typeface="Arial" charset="0"/>
              </a:rPr>
              <a:t>values=.6, labels=</a:t>
            </a:r>
            <a:r>
              <a:rPr lang="en-AU" sz="2400" b="1" dirty="0" err="1">
                <a:solidFill>
                  <a:srgbClr val="666699"/>
                </a:solidFill>
                <a:latin typeface="Arial" charset="0"/>
                <a:cs typeface="Arial" charset="0"/>
              </a:rPr>
              <a:t>AsLabs</a:t>
            </a:r>
            <a:r>
              <a:rPr lang="en-AU" sz="2400" dirty="0">
                <a:latin typeface="Arial" charset="0"/>
                <a:cs typeface="Arial" charset="0"/>
              </a:rPr>
              <a:t>, name="as" )</a:t>
            </a: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pathCs</a:t>
            </a:r>
            <a:r>
              <a:rPr lang="en-AU" sz="2400" dirty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</a:t>
            </a:r>
            <a:r>
              <a:rPr lang="en-AU" sz="2400" dirty="0" err="1">
                <a:latin typeface="Arial" charset="0"/>
                <a:cs typeface="Arial" charset="0"/>
              </a:rPr>
              <a:t>Diag</a:t>
            </a:r>
            <a:r>
              <a:rPr lang="en-AU" sz="2400" dirty="0">
                <a:latin typeface="Arial" charset="0"/>
                <a:cs typeface="Arial" charset="0"/>
              </a:rPr>
              <a:t>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 free=T, </a:t>
            </a:r>
            <a:r>
              <a:rPr lang="en-AU" sz="2400" dirty="0">
                <a:latin typeface="Arial" charset="0"/>
                <a:cs typeface="Arial" charset="0"/>
              </a:rPr>
              <a:t>values=.6, labels=</a:t>
            </a:r>
            <a:r>
              <a:rPr lang="en-AU" sz="2400" dirty="0" err="1">
                <a:latin typeface="Arial" charset="0"/>
                <a:cs typeface="Arial" charset="0"/>
              </a:rPr>
              <a:t>CsLabs</a:t>
            </a:r>
            <a:r>
              <a:rPr lang="en-AU" sz="2400" dirty="0">
                <a:latin typeface="Arial" charset="0"/>
                <a:cs typeface="Arial" charset="0"/>
              </a:rPr>
              <a:t>, name="</a:t>
            </a:r>
            <a:r>
              <a:rPr lang="en-AU" sz="2400" dirty="0" err="1">
                <a:latin typeface="Arial" charset="0"/>
                <a:cs typeface="Arial" charset="0"/>
              </a:rPr>
              <a:t>cs</a:t>
            </a:r>
            <a:r>
              <a:rPr lang="en-AU" sz="2400" dirty="0">
                <a:latin typeface="Arial" charset="0"/>
                <a:cs typeface="Arial" charset="0"/>
              </a:rPr>
              <a:t>" )</a:t>
            </a: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pathEs</a:t>
            </a:r>
            <a:r>
              <a:rPr lang="en-AU" sz="2400" dirty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</a:t>
            </a:r>
            <a:r>
              <a:rPr lang="en-AU" sz="2400" dirty="0" err="1">
                <a:latin typeface="Arial" charset="0"/>
                <a:cs typeface="Arial" charset="0"/>
              </a:rPr>
              <a:t>Diag</a:t>
            </a:r>
            <a:r>
              <a:rPr lang="en-AU" sz="2400" dirty="0">
                <a:latin typeface="Arial" charset="0"/>
                <a:cs typeface="Arial" charset="0"/>
              </a:rPr>
              <a:t>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free=T, </a:t>
            </a:r>
            <a:r>
              <a:rPr lang="en-AU" sz="2400" dirty="0">
                <a:latin typeface="Arial" charset="0"/>
                <a:cs typeface="Arial" charset="0"/>
              </a:rPr>
              <a:t>values=.6, labels=</a:t>
            </a:r>
            <a:r>
              <a:rPr lang="en-AU" sz="2400" dirty="0" err="1">
                <a:latin typeface="Arial" charset="0"/>
                <a:cs typeface="Arial" charset="0"/>
              </a:rPr>
              <a:t>EsLabs</a:t>
            </a:r>
            <a:r>
              <a:rPr lang="en-AU" sz="2400" dirty="0">
                <a:latin typeface="Arial" charset="0"/>
                <a:cs typeface="Arial" charset="0"/>
              </a:rPr>
              <a:t>, name="</a:t>
            </a:r>
            <a:r>
              <a:rPr lang="en-AU" sz="2400" dirty="0" err="1">
                <a:latin typeface="Arial" charset="0"/>
                <a:cs typeface="Arial" charset="0"/>
              </a:rPr>
              <a:t>es</a:t>
            </a:r>
            <a:r>
              <a:rPr lang="en-AU" sz="2400" dirty="0">
                <a:latin typeface="Arial" charset="0"/>
                <a:cs typeface="Arial" charset="0"/>
              </a:rPr>
              <a:t>" )</a:t>
            </a:r>
          </a:p>
          <a:p>
            <a:pPr>
              <a:buNone/>
            </a:pPr>
            <a:endParaRPr lang="en-AU" sz="24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b="1" dirty="0" err="1" smtClean="0">
                <a:solidFill>
                  <a:srgbClr val="666699"/>
                </a:solidFill>
                <a:latin typeface="Arial" charset="0"/>
                <a:cs typeface="Arial" charset="0"/>
              </a:rPr>
              <a:t>AsLabs</a:t>
            </a:r>
            <a:r>
              <a:rPr lang="en-AU" sz="2400" b="1" dirty="0" smtClean="0">
                <a:solidFill>
                  <a:srgbClr val="666699"/>
                </a:solidFill>
                <a:latin typeface="Arial" charset="0"/>
                <a:cs typeface="Arial" charset="0"/>
              </a:rPr>
              <a:t>  is  	as1,	as2,	as3,	as4</a:t>
            </a:r>
            <a:endParaRPr lang="en-AU" b="1" dirty="0" smtClean="0">
              <a:solidFill>
                <a:srgbClr val="666699"/>
              </a:solidFill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3ACE_IP.R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48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323528" y="260648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smtClean="0">
                <a:solidFill>
                  <a:schemeClr val="tx1"/>
                </a:solidFill>
              </a:rPr>
              <a:t>as = </a:t>
            </a:r>
            <a:r>
              <a:rPr lang="en-GB" sz="2400" dirty="0">
                <a:solidFill>
                  <a:schemeClr val="tx1"/>
                </a:solidFill>
              </a:rPr>
              <a:t>path coefficients </a:t>
            </a:r>
            <a:r>
              <a:rPr lang="en-GB" sz="2400" dirty="0" smtClean="0">
                <a:solidFill>
                  <a:schemeClr val="tx1"/>
                </a:solidFill>
              </a:rPr>
              <a:t>of </a:t>
            </a:r>
            <a:r>
              <a:rPr lang="en-GB" sz="2400" dirty="0">
                <a:solidFill>
                  <a:schemeClr val="tx1"/>
                </a:solidFill>
              </a:rPr>
              <a:t>the specific A factors</a:t>
            </a:r>
          </a:p>
        </p:txBody>
      </p:sp>
      <p:sp>
        <p:nvSpPr>
          <p:cNvPr id="54275" name="Rectangle 10"/>
          <p:cNvSpPr>
            <a:spLocks noChangeArrowheads="1"/>
          </p:cNvSpPr>
          <p:nvPr/>
        </p:nvSpPr>
        <p:spPr bwMode="auto">
          <a:xfrm>
            <a:off x="69850" y="393700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 dirty="0">
                <a:solidFill>
                  <a:schemeClr val="tx1"/>
                </a:solidFill>
              </a:rPr>
              <a:t> V1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54276" name="Rectangle 11"/>
          <p:cNvSpPr>
            <a:spLocks noChangeArrowheads="1"/>
          </p:cNvSpPr>
          <p:nvPr/>
        </p:nvSpPr>
        <p:spPr bwMode="auto">
          <a:xfrm>
            <a:off x="1133475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77" name="Rectangle 12"/>
          <p:cNvSpPr>
            <a:spLocks noChangeArrowheads="1"/>
          </p:cNvSpPr>
          <p:nvPr/>
        </p:nvSpPr>
        <p:spPr bwMode="auto">
          <a:xfrm>
            <a:off x="2212975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78" name="Rectangle 13"/>
          <p:cNvSpPr>
            <a:spLocks noChangeArrowheads="1"/>
          </p:cNvSpPr>
          <p:nvPr/>
        </p:nvSpPr>
        <p:spPr bwMode="auto">
          <a:xfrm>
            <a:off x="3278188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79" name="Rectangle 57"/>
          <p:cNvSpPr>
            <a:spLocks noChangeArrowheads="1"/>
          </p:cNvSpPr>
          <p:nvPr/>
        </p:nvSpPr>
        <p:spPr bwMode="auto">
          <a:xfrm>
            <a:off x="4694238" y="3935413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0" name="Rectangle 58"/>
          <p:cNvSpPr>
            <a:spLocks noChangeArrowheads="1"/>
          </p:cNvSpPr>
          <p:nvPr/>
        </p:nvSpPr>
        <p:spPr bwMode="auto">
          <a:xfrm>
            <a:off x="5757863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1" name="Rectangle 59"/>
          <p:cNvSpPr>
            <a:spLocks noChangeArrowheads="1"/>
          </p:cNvSpPr>
          <p:nvPr/>
        </p:nvSpPr>
        <p:spPr bwMode="auto">
          <a:xfrm>
            <a:off x="6837363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2" name="Rectangle 60"/>
          <p:cNvSpPr>
            <a:spLocks noChangeArrowheads="1"/>
          </p:cNvSpPr>
          <p:nvPr/>
        </p:nvSpPr>
        <p:spPr bwMode="auto">
          <a:xfrm>
            <a:off x="7902575" y="393382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4283" name="Text Box 61"/>
          <p:cNvSpPr txBox="1">
            <a:spLocks noChangeArrowheads="1"/>
          </p:cNvSpPr>
          <p:nvPr/>
        </p:nvSpPr>
        <p:spPr bwMode="auto">
          <a:xfrm>
            <a:off x="1357313" y="2370138"/>
            <a:ext cx="804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as =  </a:t>
            </a:r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2386013" y="1793875"/>
            <a:ext cx="2547937" cy="2092325"/>
            <a:chOff x="1104" y="1680"/>
            <a:chExt cx="2208" cy="1602"/>
          </a:xfrm>
        </p:grpSpPr>
        <p:sp>
          <p:nvSpPr>
            <p:cNvPr id="54348" name="AutoShape 63"/>
            <p:cNvSpPr>
              <a:spLocks noChangeArrowheads="1"/>
            </p:cNvSpPr>
            <p:nvPr/>
          </p:nvSpPr>
          <p:spPr bwMode="auto">
            <a:xfrm>
              <a:off x="1104" y="1680"/>
              <a:ext cx="2208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54349" name="Text Box 64"/>
            <p:cNvSpPr txBox="1">
              <a:spLocks noChangeArrowheads="1"/>
            </p:cNvSpPr>
            <p:nvPr/>
          </p:nvSpPr>
          <p:spPr bwMode="auto">
            <a:xfrm>
              <a:off x="1296" y="1680"/>
              <a:ext cx="2016" cy="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0     0      0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4285" name="Text Box 65"/>
          <p:cNvSpPr txBox="1">
            <a:spLocks noChangeArrowheads="1"/>
          </p:cNvSpPr>
          <p:nvPr/>
        </p:nvSpPr>
        <p:spPr bwMode="auto">
          <a:xfrm>
            <a:off x="7071493" y="2417763"/>
            <a:ext cx="1604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Diag 4x4</a:t>
            </a:r>
          </a:p>
        </p:txBody>
      </p:sp>
      <p:sp>
        <p:nvSpPr>
          <p:cNvPr id="54286" name="Text Box 74"/>
          <p:cNvSpPr txBox="1">
            <a:spLocks noChangeArrowheads="1"/>
          </p:cNvSpPr>
          <p:nvPr/>
        </p:nvSpPr>
        <p:spPr bwMode="auto">
          <a:xfrm>
            <a:off x="2352675" y="1217613"/>
            <a:ext cx="308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s1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s2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s3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54287" name="Text Box 75"/>
          <p:cNvSpPr txBox="1">
            <a:spLocks noChangeArrowheads="1"/>
          </p:cNvSpPr>
          <p:nvPr/>
        </p:nvSpPr>
        <p:spPr bwMode="auto">
          <a:xfrm>
            <a:off x="5057775" y="17938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4288" name="Text Box 76"/>
          <p:cNvSpPr txBox="1">
            <a:spLocks noChangeArrowheads="1"/>
          </p:cNvSpPr>
          <p:nvPr/>
        </p:nvSpPr>
        <p:spPr bwMode="auto">
          <a:xfrm>
            <a:off x="5076825" y="2273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4289" name="Text Box 77"/>
          <p:cNvSpPr txBox="1">
            <a:spLocks noChangeArrowheads="1"/>
          </p:cNvSpPr>
          <p:nvPr/>
        </p:nvSpPr>
        <p:spPr bwMode="auto">
          <a:xfrm>
            <a:off x="5076825" y="27305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4290" name="Text Box 78"/>
          <p:cNvSpPr txBox="1">
            <a:spLocks noChangeArrowheads="1"/>
          </p:cNvSpPr>
          <p:nvPr/>
        </p:nvSpPr>
        <p:spPr bwMode="auto">
          <a:xfrm>
            <a:off x="5076825" y="3209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54347" name="Text Box 227"/>
          <p:cNvSpPr txBox="1">
            <a:spLocks noChangeArrowheads="1"/>
          </p:cNvSpPr>
          <p:nvPr/>
        </p:nvSpPr>
        <p:spPr bwMode="auto">
          <a:xfrm>
            <a:off x="929890" y="6453188"/>
            <a:ext cx="733643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Cross-Twin correlations </a:t>
            </a:r>
            <a:r>
              <a:rPr lang="en-GB" sz="2000" dirty="0">
                <a:solidFill>
                  <a:schemeClr val="tx1"/>
                </a:solidFill>
              </a:rPr>
              <a:t>between A </a:t>
            </a:r>
            <a:r>
              <a:rPr lang="en-GB" sz="2000" dirty="0" smtClean="0">
                <a:solidFill>
                  <a:schemeClr val="tx1"/>
                </a:solidFill>
              </a:rPr>
              <a:t>factors = 1 for MZ, .5 for DZ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32904" y="4365104"/>
            <a:ext cx="8763125" cy="1396931"/>
            <a:chOff x="133031" y="4352404"/>
            <a:chExt cx="8806496" cy="1842556"/>
          </a:xfrm>
        </p:grpSpPr>
        <p:sp>
          <p:nvSpPr>
            <p:cNvPr id="55" name="Oval 203"/>
            <p:cNvSpPr>
              <a:spLocks noChangeArrowheads="1"/>
            </p:cNvSpPr>
            <p:nvPr/>
          </p:nvSpPr>
          <p:spPr bwMode="auto">
            <a:xfrm>
              <a:off x="133031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1" name="Oval 203"/>
            <p:cNvSpPr>
              <a:spLocks noChangeArrowheads="1"/>
            </p:cNvSpPr>
            <p:nvPr/>
          </p:nvSpPr>
          <p:spPr bwMode="auto">
            <a:xfrm>
              <a:off x="1141143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7" name="Oval 203"/>
            <p:cNvSpPr>
              <a:spLocks noChangeArrowheads="1"/>
            </p:cNvSpPr>
            <p:nvPr/>
          </p:nvSpPr>
          <p:spPr bwMode="auto">
            <a:xfrm>
              <a:off x="2221734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3" name="Oval 203"/>
            <p:cNvSpPr>
              <a:spLocks noChangeArrowheads="1"/>
            </p:cNvSpPr>
            <p:nvPr/>
          </p:nvSpPr>
          <p:spPr bwMode="auto">
            <a:xfrm>
              <a:off x="3301854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74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77" name="Oval 203"/>
            <p:cNvSpPr>
              <a:spLocks noChangeArrowheads="1"/>
            </p:cNvSpPr>
            <p:nvPr/>
          </p:nvSpPr>
          <p:spPr bwMode="auto">
            <a:xfrm>
              <a:off x="5330370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78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7" name="Oval 203"/>
            <p:cNvSpPr>
              <a:spLocks noChangeArrowheads="1"/>
            </p:cNvSpPr>
            <p:nvPr/>
          </p:nvSpPr>
          <p:spPr bwMode="auto">
            <a:xfrm>
              <a:off x="6404337" y="5644498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9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6" name="Oval 203"/>
            <p:cNvSpPr>
              <a:spLocks noChangeArrowheads="1"/>
            </p:cNvSpPr>
            <p:nvPr/>
          </p:nvSpPr>
          <p:spPr bwMode="auto">
            <a:xfrm>
              <a:off x="7512290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07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2" name="Oval 203"/>
            <p:cNvSpPr>
              <a:spLocks noChangeArrowheads="1"/>
            </p:cNvSpPr>
            <p:nvPr/>
          </p:nvSpPr>
          <p:spPr bwMode="auto">
            <a:xfrm>
              <a:off x="8564580" y="5623290"/>
              <a:ext cx="374947" cy="55046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As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3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cxnSp>
          <p:nvCxnSpPr>
            <p:cNvPr id="116" name="Curved Connector 115"/>
            <p:cNvCxnSpPr/>
            <p:nvPr/>
          </p:nvCxnSpPr>
          <p:spPr>
            <a:xfrm rot="5400000" flipH="1" flipV="1">
              <a:off x="2879782" y="3613386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urved Connector 116"/>
            <p:cNvCxnSpPr/>
            <p:nvPr/>
          </p:nvCxnSpPr>
          <p:spPr>
            <a:xfrm rot="5400000" flipH="1" flipV="1">
              <a:off x="3921802" y="3613386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urved Connector 117"/>
            <p:cNvCxnSpPr/>
            <p:nvPr/>
          </p:nvCxnSpPr>
          <p:spPr>
            <a:xfrm rot="5400000" flipH="1" flipV="1">
              <a:off x="5005043" y="3613386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urved Connector 118"/>
            <p:cNvCxnSpPr/>
            <p:nvPr/>
          </p:nvCxnSpPr>
          <p:spPr>
            <a:xfrm rot="5400000" flipH="1" flipV="1">
              <a:off x="5988826" y="3613386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4" name="Rectangle 219"/>
          <p:cNvSpPr>
            <a:spLocks noChangeArrowheads="1"/>
          </p:cNvSpPr>
          <p:nvPr/>
        </p:nvSpPr>
        <p:spPr bwMode="auto">
          <a:xfrm rot="16200000">
            <a:off x="112080" y="464940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125" name="Rectangle 219"/>
          <p:cNvSpPr>
            <a:spLocks noChangeArrowheads="1"/>
          </p:cNvSpPr>
          <p:nvPr/>
        </p:nvSpPr>
        <p:spPr bwMode="auto">
          <a:xfrm rot="16200000">
            <a:off x="1082092" y="4645012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6" name="Rectangle 219"/>
          <p:cNvSpPr>
            <a:spLocks noChangeArrowheads="1"/>
          </p:cNvSpPr>
          <p:nvPr/>
        </p:nvSpPr>
        <p:spPr bwMode="auto">
          <a:xfrm rot="16200000">
            <a:off x="2190961" y="464940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27" name="Rectangle 219"/>
          <p:cNvSpPr>
            <a:spLocks noChangeArrowheads="1"/>
          </p:cNvSpPr>
          <p:nvPr/>
        </p:nvSpPr>
        <p:spPr bwMode="auto">
          <a:xfrm rot="16200000">
            <a:off x="3314340" y="464940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8" name="Rectangle 219"/>
          <p:cNvSpPr>
            <a:spLocks noChangeArrowheads="1"/>
          </p:cNvSpPr>
          <p:nvPr/>
        </p:nvSpPr>
        <p:spPr bwMode="auto">
          <a:xfrm rot="16200000">
            <a:off x="4898516" y="465379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129" name="Rectangle 219"/>
          <p:cNvSpPr>
            <a:spLocks noChangeArrowheads="1"/>
          </p:cNvSpPr>
          <p:nvPr/>
        </p:nvSpPr>
        <p:spPr bwMode="auto">
          <a:xfrm rot="16200000">
            <a:off x="5978636" y="464940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30" name="Rectangle 219"/>
          <p:cNvSpPr>
            <a:spLocks noChangeArrowheads="1"/>
          </p:cNvSpPr>
          <p:nvPr/>
        </p:nvSpPr>
        <p:spPr bwMode="auto">
          <a:xfrm rot="16200000">
            <a:off x="7058756" y="465379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31" name="Rectangle 219"/>
          <p:cNvSpPr>
            <a:spLocks noChangeArrowheads="1"/>
          </p:cNvSpPr>
          <p:nvPr/>
        </p:nvSpPr>
        <p:spPr bwMode="auto">
          <a:xfrm rot="16200000">
            <a:off x="8138876" y="465379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-25000" dirty="0">
                <a:solidFill>
                  <a:schemeClr val="tx1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468313" y="188913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err="1">
                <a:solidFill>
                  <a:schemeClr val="tx1"/>
                </a:solidFill>
              </a:rPr>
              <a:t>cs</a:t>
            </a:r>
            <a:r>
              <a:rPr lang="en-GB" sz="2400" dirty="0">
                <a:solidFill>
                  <a:schemeClr val="tx1"/>
                </a:solidFill>
              </a:rPr>
              <a:t>= path coefficients </a:t>
            </a:r>
            <a:r>
              <a:rPr lang="en-GB" sz="2400" dirty="0" smtClean="0">
                <a:solidFill>
                  <a:schemeClr val="tx1"/>
                </a:solidFill>
              </a:rPr>
              <a:t>of </a:t>
            </a:r>
            <a:r>
              <a:rPr lang="en-GB" sz="2400" dirty="0">
                <a:solidFill>
                  <a:schemeClr val="tx1"/>
                </a:solidFill>
              </a:rPr>
              <a:t>the specific C factors</a:t>
            </a:r>
          </a:p>
        </p:txBody>
      </p:sp>
      <p:sp>
        <p:nvSpPr>
          <p:cNvPr id="55305" name="Rectangle 10"/>
          <p:cNvSpPr>
            <a:spLocks noChangeArrowheads="1"/>
          </p:cNvSpPr>
          <p:nvPr/>
        </p:nvSpPr>
        <p:spPr bwMode="auto">
          <a:xfrm>
            <a:off x="69850" y="398162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 dirty="0">
                <a:solidFill>
                  <a:schemeClr val="tx1"/>
                </a:solidFill>
              </a:rPr>
              <a:t> V1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55306" name="Rectangle 11"/>
          <p:cNvSpPr>
            <a:spLocks noChangeArrowheads="1"/>
          </p:cNvSpPr>
          <p:nvPr/>
        </p:nvSpPr>
        <p:spPr bwMode="auto">
          <a:xfrm>
            <a:off x="1133475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07" name="Rectangle 12"/>
          <p:cNvSpPr>
            <a:spLocks noChangeArrowheads="1"/>
          </p:cNvSpPr>
          <p:nvPr/>
        </p:nvSpPr>
        <p:spPr bwMode="auto">
          <a:xfrm>
            <a:off x="2212975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08" name="Rectangle 13"/>
          <p:cNvSpPr>
            <a:spLocks noChangeArrowheads="1"/>
          </p:cNvSpPr>
          <p:nvPr/>
        </p:nvSpPr>
        <p:spPr bwMode="auto">
          <a:xfrm>
            <a:off x="3278188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51" name="Rectangle 57"/>
          <p:cNvSpPr>
            <a:spLocks noChangeArrowheads="1"/>
          </p:cNvSpPr>
          <p:nvPr/>
        </p:nvSpPr>
        <p:spPr bwMode="auto">
          <a:xfrm>
            <a:off x="4694238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52" name="Rectangle 58"/>
          <p:cNvSpPr>
            <a:spLocks noChangeArrowheads="1"/>
          </p:cNvSpPr>
          <p:nvPr/>
        </p:nvSpPr>
        <p:spPr bwMode="auto">
          <a:xfrm>
            <a:off x="5757863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53" name="Rectangle 59"/>
          <p:cNvSpPr>
            <a:spLocks noChangeArrowheads="1"/>
          </p:cNvSpPr>
          <p:nvPr/>
        </p:nvSpPr>
        <p:spPr bwMode="auto">
          <a:xfrm>
            <a:off x="6837363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54" name="Rectangle 60"/>
          <p:cNvSpPr>
            <a:spLocks noChangeArrowheads="1"/>
          </p:cNvSpPr>
          <p:nvPr/>
        </p:nvSpPr>
        <p:spPr bwMode="auto">
          <a:xfrm>
            <a:off x="7902575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55355" name="Text Box 61"/>
          <p:cNvSpPr txBox="1">
            <a:spLocks noChangeArrowheads="1"/>
          </p:cNvSpPr>
          <p:nvPr/>
        </p:nvSpPr>
        <p:spPr bwMode="auto">
          <a:xfrm>
            <a:off x="1357313" y="2370138"/>
            <a:ext cx="804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cs =  </a:t>
            </a:r>
          </a:p>
        </p:txBody>
      </p:sp>
      <p:grpSp>
        <p:nvGrpSpPr>
          <p:cNvPr id="2" name="Group 62"/>
          <p:cNvGrpSpPr>
            <a:grpSpLocks/>
          </p:cNvGrpSpPr>
          <p:nvPr/>
        </p:nvGrpSpPr>
        <p:grpSpPr bwMode="auto">
          <a:xfrm>
            <a:off x="2386013" y="1793875"/>
            <a:ext cx="2547937" cy="2092325"/>
            <a:chOff x="1104" y="1680"/>
            <a:chExt cx="2208" cy="1602"/>
          </a:xfrm>
        </p:grpSpPr>
        <p:sp>
          <p:nvSpPr>
            <p:cNvPr id="55371" name="AutoShape 63"/>
            <p:cNvSpPr>
              <a:spLocks noChangeArrowheads="1"/>
            </p:cNvSpPr>
            <p:nvPr/>
          </p:nvSpPr>
          <p:spPr bwMode="auto">
            <a:xfrm>
              <a:off x="1104" y="1680"/>
              <a:ext cx="2208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55372" name="Text Box 64"/>
            <p:cNvSpPr txBox="1">
              <a:spLocks noChangeArrowheads="1"/>
            </p:cNvSpPr>
            <p:nvPr/>
          </p:nvSpPr>
          <p:spPr bwMode="auto">
            <a:xfrm>
              <a:off x="1296" y="1680"/>
              <a:ext cx="2016" cy="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cs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cs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0     0     cs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0     0      0    cs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5357" name="Text Box 65"/>
          <p:cNvSpPr txBox="1">
            <a:spLocks noChangeArrowheads="1"/>
          </p:cNvSpPr>
          <p:nvPr/>
        </p:nvSpPr>
        <p:spPr bwMode="auto">
          <a:xfrm>
            <a:off x="7071493" y="2417763"/>
            <a:ext cx="1604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Diag 4x4</a:t>
            </a:r>
          </a:p>
        </p:txBody>
      </p:sp>
      <p:sp>
        <p:nvSpPr>
          <p:cNvPr id="55358" name="Text Box 70"/>
          <p:cNvSpPr txBox="1">
            <a:spLocks noChangeArrowheads="1"/>
          </p:cNvSpPr>
          <p:nvPr/>
        </p:nvSpPr>
        <p:spPr bwMode="auto">
          <a:xfrm>
            <a:off x="2352675" y="1217613"/>
            <a:ext cx="308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 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s1  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s2  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s3  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55359" name="Text Box 71"/>
          <p:cNvSpPr txBox="1">
            <a:spLocks noChangeArrowheads="1"/>
          </p:cNvSpPr>
          <p:nvPr/>
        </p:nvSpPr>
        <p:spPr bwMode="auto">
          <a:xfrm>
            <a:off x="5057775" y="17938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5360" name="Text Box 72"/>
          <p:cNvSpPr txBox="1">
            <a:spLocks noChangeArrowheads="1"/>
          </p:cNvSpPr>
          <p:nvPr/>
        </p:nvSpPr>
        <p:spPr bwMode="auto">
          <a:xfrm>
            <a:off x="5076825" y="2273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5361" name="Text Box 73"/>
          <p:cNvSpPr txBox="1">
            <a:spLocks noChangeArrowheads="1"/>
          </p:cNvSpPr>
          <p:nvPr/>
        </p:nvSpPr>
        <p:spPr bwMode="auto">
          <a:xfrm>
            <a:off x="5076825" y="27305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5362" name="Text Box 74"/>
          <p:cNvSpPr txBox="1">
            <a:spLocks noChangeArrowheads="1"/>
          </p:cNvSpPr>
          <p:nvPr/>
        </p:nvSpPr>
        <p:spPr bwMode="auto">
          <a:xfrm>
            <a:off x="5076825" y="3209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102" name="Text Box 227"/>
          <p:cNvSpPr txBox="1">
            <a:spLocks noChangeArrowheads="1"/>
          </p:cNvSpPr>
          <p:nvPr/>
        </p:nvSpPr>
        <p:spPr bwMode="auto">
          <a:xfrm>
            <a:off x="1015308" y="6442076"/>
            <a:ext cx="7154779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Cross-Twin correlations </a:t>
            </a:r>
            <a:r>
              <a:rPr lang="en-GB" sz="2000" dirty="0">
                <a:solidFill>
                  <a:schemeClr val="tx1"/>
                </a:solidFill>
              </a:rPr>
              <a:t>between </a:t>
            </a:r>
            <a:r>
              <a:rPr lang="en-GB" sz="2000" dirty="0" smtClean="0">
                <a:solidFill>
                  <a:schemeClr val="tx1"/>
                </a:solidFill>
              </a:rPr>
              <a:t>C factors = 1 for MZ and DZ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107503" y="4420836"/>
            <a:ext cx="8785672" cy="1400507"/>
            <a:chOff x="107504" y="4352404"/>
            <a:chExt cx="8829154" cy="1847273"/>
          </a:xfrm>
        </p:grpSpPr>
        <p:sp>
          <p:nvSpPr>
            <p:cNvPr id="51" name="Oval 203"/>
            <p:cNvSpPr>
              <a:spLocks noChangeArrowheads="1"/>
            </p:cNvSpPr>
            <p:nvPr/>
          </p:nvSpPr>
          <p:spPr bwMode="auto">
            <a:xfrm>
              <a:off x="107504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2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3" name="Oval 203"/>
            <p:cNvSpPr>
              <a:spLocks noChangeArrowheads="1"/>
            </p:cNvSpPr>
            <p:nvPr/>
          </p:nvSpPr>
          <p:spPr bwMode="auto">
            <a:xfrm>
              <a:off x="1115616" y="5623291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4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5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7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9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0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1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3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5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555179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6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cxnSp>
          <p:nvCxnSpPr>
            <p:cNvPr id="67" name="Curved Connector 66"/>
            <p:cNvCxnSpPr/>
            <p:nvPr/>
          </p:nvCxnSpPr>
          <p:spPr>
            <a:xfrm rot="5400000" flipH="1" flipV="1">
              <a:off x="2879782" y="3634854"/>
              <a:ext cx="47739" cy="5039489"/>
            </a:xfrm>
            <a:prstGeom prst="curvedConnector3">
              <a:avLst>
                <a:gd name="adj1" fmla="val -1420733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urved Connector 67"/>
            <p:cNvCxnSpPr/>
            <p:nvPr/>
          </p:nvCxnSpPr>
          <p:spPr>
            <a:xfrm rot="5400000" flipH="1" flipV="1">
              <a:off x="3921802" y="3634854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urved Connector 68"/>
            <p:cNvCxnSpPr/>
            <p:nvPr/>
          </p:nvCxnSpPr>
          <p:spPr>
            <a:xfrm rot="5400000" flipH="1" flipV="1">
              <a:off x="5005043" y="3634854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urved Connector 69"/>
            <p:cNvCxnSpPr/>
            <p:nvPr/>
          </p:nvCxnSpPr>
          <p:spPr>
            <a:xfrm rot="5400000" flipH="1" flipV="1">
              <a:off x="6030524" y="3634854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ectangle 219"/>
          <p:cNvSpPr>
            <a:spLocks noChangeArrowheads="1"/>
          </p:cNvSpPr>
          <p:nvPr/>
        </p:nvSpPr>
        <p:spPr bwMode="auto">
          <a:xfrm rot="16200000">
            <a:off x="112080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2" name="Rectangle 219"/>
          <p:cNvSpPr>
            <a:spLocks noChangeArrowheads="1"/>
          </p:cNvSpPr>
          <p:nvPr/>
        </p:nvSpPr>
        <p:spPr bwMode="auto">
          <a:xfrm rot="16200000">
            <a:off x="1082092" y="471344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3" name="Rectangle 219"/>
          <p:cNvSpPr>
            <a:spLocks noChangeArrowheads="1"/>
          </p:cNvSpPr>
          <p:nvPr/>
        </p:nvSpPr>
        <p:spPr bwMode="auto">
          <a:xfrm rot="16200000">
            <a:off x="2190961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4" name="Rectangle 219"/>
          <p:cNvSpPr>
            <a:spLocks noChangeArrowheads="1"/>
          </p:cNvSpPr>
          <p:nvPr/>
        </p:nvSpPr>
        <p:spPr bwMode="auto">
          <a:xfrm rot="16200000">
            <a:off x="3314340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5" name="Rectangle 219"/>
          <p:cNvSpPr>
            <a:spLocks noChangeArrowheads="1"/>
          </p:cNvSpPr>
          <p:nvPr/>
        </p:nvSpPr>
        <p:spPr bwMode="auto">
          <a:xfrm rot="16200000">
            <a:off x="4898516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6" name="Rectangle 219"/>
          <p:cNvSpPr>
            <a:spLocks noChangeArrowheads="1"/>
          </p:cNvSpPr>
          <p:nvPr/>
        </p:nvSpPr>
        <p:spPr bwMode="auto">
          <a:xfrm rot="16200000">
            <a:off x="5978636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7" name="Rectangle 219"/>
          <p:cNvSpPr>
            <a:spLocks noChangeArrowheads="1"/>
          </p:cNvSpPr>
          <p:nvPr/>
        </p:nvSpPr>
        <p:spPr bwMode="auto">
          <a:xfrm rot="16200000">
            <a:off x="7058756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8" name="Rectangle 219"/>
          <p:cNvSpPr>
            <a:spLocks noChangeArrowheads="1"/>
          </p:cNvSpPr>
          <p:nvPr/>
        </p:nvSpPr>
        <p:spPr bwMode="auto">
          <a:xfrm rot="16200000">
            <a:off x="8138876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tx1"/>
                </a:solidFill>
              </a:rPr>
              <a:t>c</a:t>
            </a:r>
            <a:r>
              <a:rPr lang="en-GB" sz="2000" b="1" dirty="0" smtClean="0">
                <a:solidFill>
                  <a:schemeClr val="tx1"/>
                </a:solidFill>
              </a:rPr>
              <a:t>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427038" y="166391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err="1">
                <a:solidFill>
                  <a:schemeClr val="tx1"/>
                </a:solidFill>
              </a:rPr>
              <a:t>es</a:t>
            </a:r>
            <a:r>
              <a:rPr lang="en-GB" sz="2400" dirty="0">
                <a:solidFill>
                  <a:schemeClr val="tx1"/>
                </a:solidFill>
              </a:rPr>
              <a:t>= path coefficients </a:t>
            </a:r>
            <a:r>
              <a:rPr lang="en-GB" sz="2400" dirty="0" smtClean="0">
                <a:solidFill>
                  <a:schemeClr val="tx1"/>
                </a:solidFill>
              </a:rPr>
              <a:t>of </a:t>
            </a:r>
            <a:r>
              <a:rPr lang="en-GB" sz="2400" dirty="0">
                <a:solidFill>
                  <a:schemeClr val="tx1"/>
                </a:solidFill>
              </a:rPr>
              <a:t>the specific E factors</a:t>
            </a:r>
          </a:p>
        </p:txBody>
      </p:sp>
      <p:sp>
        <p:nvSpPr>
          <p:cNvPr id="56331" name="Text Box 11"/>
          <p:cNvSpPr txBox="1">
            <a:spLocks noChangeArrowheads="1"/>
          </p:cNvSpPr>
          <p:nvPr/>
        </p:nvSpPr>
        <p:spPr bwMode="auto">
          <a:xfrm>
            <a:off x="1357313" y="2370138"/>
            <a:ext cx="804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err="1">
                <a:solidFill>
                  <a:schemeClr val="tx1"/>
                </a:solidFill>
              </a:rPr>
              <a:t>es</a:t>
            </a:r>
            <a:r>
              <a:rPr lang="en-GB" sz="2400" b="1" dirty="0">
                <a:solidFill>
                  <a:schemeClr val="tx1"/>
                </a:solidFill>
              </a:rPr>
              <a:t> =  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386013" y="1793875"/>
            <a:ext cx="2547937" cy="2092325"/>
            <a:chOff x="1104" y="1680"/>
            <a:chExt cx="2208" cy="1602"/>
          </a:xfrm>
        </p:grpSpPr>
        <p:sp>
          <p:nvSpPr>
            <p:cNvPr id="56395" name="AutoShape 13"/>
            <p:cNvSpPr>
              <a:spLocks noChangeArrowheads="1"/>
            </p:cNvSpPr>
            <p:nvPr/>
          </p:nvSpPr>
          <p:spPr bwMode="auto">
            <a:xfrm>
              <a:off x="1104" y="1680"/>
              <a:ext cx="2208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56396" name="Text Box 14"/>
            <p:cNvSpPr txBox="1">
              <a:spLocks noChangeArrowheads="1"/>
            </p:cNvSpPr>
            <p:nvPr/>
          </p:nvSpPr>
          <p:spPr bwMode="auto">
            <a:xfrm>
              <a:off x="1296" y="1680"/>
              <a:ext cx="2016" cy="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es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es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es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0     0      0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es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56333" name="Text Box 15"/>
          <p:cNvSpPr txBox="1">
            <a:spLocks noChangeArrowheads="1"/>
          </p:cNvSpPr>
          <p:nvPr/>
        </p:nvSpPr>
        <p:spPr bwMode="auto">
          <a:xfrm>
            <a:off x="7071493" y="2417763"/>
            <a:ext cx="1604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Diag 4x4</a:t>
            </a:r>
          </a:p>
        </p:txBody>
      </p:sp>
      <p:sp>
        <p:nvSpPr>
          <p:cNvPr id="56334" name="Text Box 16"/>
          <p:cNvSpPr txBox="1">
            <a:spLocks noChangeArrowheads="1"/>
          </p:cNvSpPr>
          <p:nvPr/>
        </p:nvSpPr>
        <p:spPr bwMode="auto">
          <a:xfrm>
            <a:off x="2352675" y="1217613"/>
            <a:ext cx="3084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 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s1  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s2  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s3  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s4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56335" name="Text Box 17"/>
          <p:cNvSpPr txBox="1">
            <a:spLocks noChangeArrowheads="1"/>
          </p:cNvSpPr>
          <p:nvPr/>
        </p:nvSpPr>
        <p:spPr bwMode="auto">
          <a:xfrm>
            <a:off x="5057775" y="179387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56336" name="Text Box 18"/>
          <p:cNvSpPr txBox="1">
            <a:spLocks noChangeArrowheads="1"/>
          </p:cNvSpPr>
          <p:nvPr/>
        </p:nvSpPr>
        <p:spPr bwMode="auto">
          <a:xfrm>
            <a:off x="5076825" y="22733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56337" name="Text Box 19"/>
          <p:cNvSpPr txBox="1">
            <a:spLocks noChangeArrowheads="1"/>
          </p:cNvSpPr>
          <p:nvPr/>
        </p:nvSpPr>
        <p:spPr bwMode="auto">
          <a:xfrm>
            <a:off x="5076825" y="27305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56338" name="Text Box 20"/>
          <p:cNvSpPr txBox="1">
            <a:spLocks noChangeArrowheads="1"/>
          </p:cNvSpPr>
          <p:nvPr/>
        </p:nvSpPr>
        <p:spPr bwMode="auto">
          <a:xfrm>
            <a:off x="5076825" y="32099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77" name="Text Box 227"/>
          <p:cNvSpPr txBox="1">
            <a:spLocks noChangeArrowheads="1"/>
          </p:cNvSpPr>
          <p:nvPr/>
        </p:nvSpPr>
        <p:spPr bwMode="auto">
          <a:xfrm>
            <a:off x="1027927" y="6165304"/>
            <a:ext cx="714035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dirty="0" smtClean="0">
                <a:solidFill>
                  <a:schemeClr val="tx1"/>
                </a:solidFill>
              </a:rPr>
              <a:t>Cross-Twin correlations </a:t>
            </a:r>
            <a:r>
              <a:rPr lang="en-GB" sz="2000" dirty="0">
                <a:solidFill>
                  <a:schemeClr val="tx1"/>
                </a:solidFill>
              </a:rPr>
              <a:t>between E</a:t>
            </a:r>
            <a:r>
              <a:rPr lang="en-GB" sz="2000" dirty="0" smtClean="0">
                <a:solidFill>
                  <a:schemeClr val="tx1"/>
                </a:solidFill>
              </a:rPr>
              <a:t> factors = 0 for MZ and DZ</a:t>
            </a:r>
            <a:endParaRPr lang="en-US" sz="2000" dirty="0">
              <a:solidFill>
                <a:schemeClr val="tx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67327" y="4420838"/>
            <a:ext cx="8871886" cy="1400504"/>
            <a:chOff x="67128" y="4352404"/>
            <a:chExt cx="8915795" cy="1847268"/>
          </a:xfrm>
        </p:grpSpPr>
        <p:sp>
          <p:nvSpPr>
            <p:cNvPr id="55" name="Oval 203"/>
            <p:cNvSpPr>
              <a:spLocks noChangeArrowheads="1"/>
            </p:cNvSpPr>
            <p:nvPr/>
          </p:nvSpPr>
          <p:spPr bwMode="auto">
            <a:xfrm>
              <a:off x="67128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7" name="Oval 203"/>
            <p:cNvSpPr>
              <a:spLocks noChangeArrowheads="1"/>
            </p:cNvSpPr>
            <p:nvPr/>
          </p:nvSpPr>
          <p:spPr bwMode="auto">
            <a:xfrm>
              <a:off x="1075241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59" name="Oval 203"/>
            <p:cNvSpPr>
              <a:spLocks noChangeArrowheads="1"/>
            </p:cNvSpPr>
            <p:nvPr/>
          </p:nvSpPr>
          <p:spPr bwMode="auto">
            <a:xfrm>
              <a:off x="2155837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0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1" name="Oval 203"/>
            <p:cNvSpPr>
              <a:spLocks noChangeArrowheads="1"/>
            </p:cNvSpPr>
            <p:nvPr/>
          </p:nvSpPr>
          <p:spPr bwMode="auto">
            <a:xfrm>
              <a:off x="3235951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3" name="Oval 203"/>
            <p:cNvSpPr>
              <a:spLocks noChangeArrowheads="1"/>
            </p:cNvSpPr>
            <p:nvPr/>
          </p:nvSpPr>
          <p:spPr bwMode="auto">
            <a:xfrm>
              <a:off x="5251704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5" name="Oval 203"/>
            <p:cNvSpPr>
              <a:spLocks noChangeArrowheads="1"/>
            </p:cNvSpPr>
            <p:nvPr/>
          </p:nvSpPr>
          <p:spPr bwMode="auto">
            <a:xfrm>
              <a:off x="6325680" y="5644496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6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7" name="Oval 203"/>
            <p:cNvSpPr>
              <a:spLocks noChangeArrowheads="1"/>
            </p:cNvSpPr>
            <p:nvPr/>
          </p:nvSpPr>
          <p:spPr bwMode="auto">
            <a:xfrm>
              <a:off x="7410190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69" name="Oval 203"/>
            <p:cNvSpPr>
              <a:spLocks noChangeArrowheads="1"/>
            </p:cNvSpPr>
            <p:nvPr/>
          </p:nvSpPr>
          <p:spPr bwMode="auto">
            <a:xfrm>
              <a:off x="8462475" y="5623289"/>
              <a:ext cx="520448" cy="55517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Es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70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75" name="Rectangle 219"/>
          <p:cNvSpPr>
            <a:spLocks noChangeArrowheads="1"/>
          </p:cNvSpPr>
          <p:nvPr/>
        </p:nvSpPr>
        <p:spPr bwMode="auto">
          <a:xfrm rot="16200000">
            <a:off x="148912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76" name="Rectangle 219"/>
          <p:cNvSpPr>
            <a:spLocks noChangeArrowheads="1"/>
          </p:cNvSpPr>
          <p:nvPr/>
        </p:nvSpPr>
        <p:spPr bwMode="auto">
          <a:xfrm rot="16200000">
            <a:off x="1118924" y="4713444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0" name="Rectangle 219"/>
          <p:cNvSpPr>
            <a:spLocks noChangeArrowheads="1"/>
          </p:cNvSpPr>
          <p:nvPr/>
        </p:nvSpPr>
        <p:spPr bwMode="auto">
          <a:xfrm rot="16200000">
            <a:off x="2227793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1" name="Rectangle 219"/>
          <p:cNvSpPr>
            <a:spLocks noChangeArrowheads="1"/>
          </p:cNvSpPr>
          <p:nvPr/>
        </p:nvSpPr>
        <p:spPr bwMode="auto">
          <a:xfrm rot="16200000">
            <a:off x="3351172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2" name="Rectangle 219"/>
          <p:cNvSpPr>
            <a:spLocks noChangeArrowheads="1"/>
          </p:cNvSpPr>
          <p:nvPr/>
        </p:nvSpPr>
        <p:spPr bwMode="auto">
          <a:xfrm rot="16200000">
            <a:off x="4935348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3" name="Rectangle 219"/>
          <p:cNvSpPr>
            <a:spLocks noChangeArrowheads="1"/>
          </p:cNvSpPr>
          <p:nvPr/>
        </p:nvSpPr>
        <p:spPr bwMode="auto">
          <a:xfrm rot="16200000">
            <a:off x="6015468" y="4717836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4" name="Rectangle 219"/>
          <p:cNvSpPr>
            <a:spLocks noChangeArrowheads="1"/>
          </p:cNvSpPr>
          <p:nvPr/>
        </p:nvSpPr>
        <p:spPr bwMode="auto">
          <a:xfrm rot="16200000">
            <a:off x="7095588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5" name="Rectangle 219"/>
          <p:cNvSpPr>
            <a:spLocks noChangeArrowheads="1"/>
          </p:cNvSpPr>
          <p:nvPr/>
        </p:nvSpPr>
        <p:spPr bwMode="auto">
          <a:xfrm rot="16200000">
            <a:off x="8138876" y="4722228"/>
            <a:ext cx="677863" cy="3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000" b="1" dirty="0" smtClean="0">
                <a:solidFill>
                  <a:schemeClr val="tx1"/>
                </a:solidFill>
              </a:rPr>
              <a:t>es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96" name="Rectangle 10"/>
          <p:cNvSpPr>
            <a:spLocks noChangeArrowheads="1"/>
          </p:cNvSpPr>
          <p:nvPr/>
        </p:nvSpPr>
        <p:spPr bwMode="auto">
          <a:xfrm>
            <a:off x="69850" y="3981620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7" name="Rectangle 11"/>
          <p:cNvSpPr>
            <a:spLocks noChangeArrowheads="1"/>
          </p:cNvSpPr>
          <p:nvPr/>
        </p:nvSpPr>
        <p:spPr bwMode="auto">
          <a:xfrm>
            <a:off x="1133475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8" name="Rectangle 12"/>
          <p:cNvSpPr>
            <a:spLocks noChangeArrowheads="1"/>
          </p:cNvSpPr>
          <p:nvPr/>
        </p:nvSpPr>
        <p:spPr bwMode="auto">
          <a:xfrm>
            <a:off x="2212975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9" name="Rectangle 13"/>
          <p:cNvSpPr>
            <a:spLocks noChangeArrowheads="1"/>
          </p:cNvSpPr>
          <p:nvPr/>
        </p:nvSpPr>
        <p:spPr bwMode="auto">
          <a:xfrm>
            <a:off x="3278188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100" name="Rectangle 57"/>
          <p:cNvSpPr>
            <a:spLocks noChangeArrowheads="1"/>
          </p:cNvSpPr>
          <p:nvPr/>
        </p:nvSpPr>
        <p:spPr bwMode="auto">
          <a:xfrm>
            <a:off x="4694238" y="3980032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101" name="Rectangle 58"/>
          <p:cNvSpPr>
            <a:spLocks noChangeArrowheads="1"/>
          </p:cNvSpPr>
          <p:nvPr/>
        </p:nvSpPr>
        <p:spPr bwMode="auto">
          <a:xfrm>
            <a:off x="5757863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102" name="Rectangle 59"/>
          <p:cNvSpPr>
            <a:spLocks noChangeArrowheads="1"/>
          </p:cNvSpPr>
          <p:nvPr/>
        </p:nvSpPr>
        <p:spPr bwMode="auto">
          <a:xfrm>
            <a:off x="6837363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103" name="Rectangle 60"/>
          <p:cNvSpPr>
            <a:spLocks noChangeArrowheads="1"/>
          </p:cNvSpPr>
          <p:nvPr/>
        </p:nvSpPr>
        <p:spPr bwMode="auto">
          <a:xfrm>
            <a:off x="7902575" y="3978445"/>
            <a:ext cx="990600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-36512" y="548680"/>
            <a:ext cx="10620672" cy="15121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000" dirty="0" smtClean="0">
                <a:latin typeface="Arial" charset="0"/>
                <a:cs typeface="Arial" charset="0"/>
              </a:rPr>
              <a:t># </a:t>
            </a:r>
            <a:r>
              <a:rPr lang="en-AU" sz="2000" dirty="0">
                <a:latin typeface="Arial" charset="0"/>
                <a:cs typeface="Arial" charset="0"/>
              </a:rPr>
              <a:t>Matrices </a:t>
            </a:r>
            <a:r>
              <a:rPr lang="en-AU" sz="2000" dirty="0" smtClean="0">
                <a:latin typeface="Arial" charset="0"/>
                <a:cs typeface="Arial" charset="0"/>
              </a:rPr>
              <a:t>A, C, and E </a:t>
            </a:r>
            <a:r>
              <a:rPr lang="en-AU" sz="2000" dirty="0">
                <a:latin typeface="Arial" charset="0"/>
                <a:cs typeface="Arial" charset="0"/>
              </a:rPr>
              <a:t>compute variance components</a:t>
            </a:r>
          </a:p>
          <a:p>
            <a:pPr>
              <a:buNone/>
            </a:pPr>
            <a:r>
              <a:rPr lang="en-AU" sz="2200" dirty="0" err="1" smtClean="0">
                <a:latin typeface="Arial" charset="0"/>
                <a:cs typeface="Arial" charset="0"/>
              </a:rPr>
              <a:t>covA</a:t>
            </a:r>
            <a:r>
              <a:rPr lang="en-AU" sz="2200" dirty="0" smtClean="0">
                <a:latin typeface="Arial" charset="0"/>
                <a:cs typeface="Arial" charset="0"/>
              </a:rPr>
              <a:t>   &lt;- </a:t>
            </a:r>
            <a:r>
              <a:rPr lang="en-AU" sz="2200" dirty="0" err="1" smtClean="0">
                <a:latin typeface="Arial" charset="0"/>
                <a:cs typeface="Arial" charset="0"/>
              </a:rPr>
              <a:t>mxAlgebra</a:t>
            </a:r>
            <a:r>
              <a:rPr lang="en-AU" sz="2200" dirty="0" smtClean="0">
                <a:latin typeface="Arial" charset="0"/>
                <a:cs typeface="Arial" charset="0"/>
              </a:rPr>
              <a:t>(expression= </a:t>
            </a:r>
            <a:r>
              <a:rPr lang="en-AU" sz="2200" u="sng" dirty="0" smtClean="0">
                <a:latin typeface="Arial" charset="0"/>
                <a:cs typeface="Arial" charset="0"/>
              </a:rPr>
              <a:t>ac%*%t(ac</a:t>
            </a:r>
            <a:r>
              <a:rPr lang="en-AU" sz="2200" u="sng" dirty="0">
                <a:latin typeface="Arial" charset="0"/>
                <a:cs typeface="Arial" charset="0"/>
              </a:rPr>
              <a:t>) </a:t>
            </a:r>
            <a:r>
              <a:rPr lang="en-AU" sz="2200" dirty="0">
                <a:latin typeface="Arial" charset="0"/>
                <a:cs typeface="Arial" charset="0"/>
              </a:rPr>
              <a:t>+ </a:t>
            </a:r>
            <a:r>
              <a:rPr lang="en-AU" sz="2200" dirty="0" smtClean="0">
                <a:latin typeface="Arial" charset="0"/>
                <a:cs typeface="Arial" charset="0"/>
              </a:rPr>
              <a:t>as%*%t(as),name</a:t>
            </a:r>
            <a:r>
              <a:rPr lang="en-AU" sz="2200" dirty="0">
                <a:latin typeface="Arial" charset="0"/>
                <a:cs typeface="Arial" charset="0"/>
              </a:rPr>
              <a:t>=</a:t>
            </a:r>
            <a:r>
              <a:rPr lang="en-AU" sz="2200" b="1" dirty="0">
                <a:latin typeface="Arial" charset="0"/>
                <a:cs typeface="Arial" charset="0"/>
              </a:rPr>
              <a:t>"A"</a:t>
            </a:r>
            <a:r>
              <a:rPr lang="en-AU" sz="2200" dirty="0">
                <a:latin typeface="Arial" charset="0"/>
                <a:cs typeface="Arial" charset="0"/>
              </a:rPr>
              <a:t> </a:t>
            </a:r>
            <a:r>
              <a:rPr lang="en-AU" sz="2200" dirty="0" smtClean="0">
                <a:latin typeface="Arial" charset="0"/>
                <a:cs typeface="Arial" charset="0"/>
              </a:rPr>
              <a:t>) </a:t>
            </a:r>
            <a:endParaRPr lang="en-AU" sz="22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44624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3ACE_IP.R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1895724" y="4110038"/>
            <a:ext cx="3857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ac %*% t(ac</a:t>
            </a:r>
            <a:r>
              <a:rPr lang="en-GB" sz="2400" b="1" dirty="0" smtClean="0">
                <a:solidFill>
                  <a:schemeClr val="tx1"/>
                </a:solidFill>
              </a:rPr>
              <a:t>) = </a:t>
            </a:r>
            <a:r>
              <a:rPr lang="en-GB" sz="2400" b="1" dirty="0">
                <a:solidFill>
                  <a:schemeClr val="tx1"/>
                </a:solidFill>
              </a:rPr>
              <a:t>4x1 * 1x4</a:t>
            </a: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782886" y="2536825"/>
            <a:ext cx="806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ac =  </a:t>
            </a:r>
          </a:p>
        </p:txBody>
      </p:sp>
      <p:grpSp>
        <p:nvGrpSpPr>
          <p:cNvPr id="21" name="Group 5"/>
          <p:cNvGrpSpPr>
            <a:grpSpLocks/>
          </p:cNvGrpSpPr>
          <p:nvPr/>
        </p:nvGrpSpPr>
        <p:grpSpPr bwMode="auto">
          <a:xfrm>
            <a:off x="1805236" y="1951038"/>
            <a:ext cx="1512888" cy="1789112"/>
            <a:chOff x="1776" y="1680"/>
            <a:chExt cx="1056" cy="1488"/>
          </a:xfrm>
        </p:grpSpPr>
        <p:sp>
          <p:nvSpPr>
            <p:cNvPr id="22" name="AutoShape 6"/>
            <p:cNvSpPr>
              <a:spLocks noChangeArrowheads="1"/>
            </p:cNvSpPr>
            <p:nvPr/>
          </p:nvSpPr>
          <p:spPr bwMode="auto">
            <a:xfrm>
              <a:off x="1776" y="1680"/>
              <a:ext cx="1056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2161" y="1680"/>
              <a:ext cx="479" cy="1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ac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6948264" y="2539752"/>
            <a:ext cx="1873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Full 4x1  </a:t>
            </a: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3537199" y="198596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313236" y="155416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</a:t>
            </a:r>
            <a:r>
              <a:rPr lang="en-GB" sz="2400" b="1" baseline="-25000">
                <a:solidFill>
                  <a:schemeClr val="tx1"/>
                </a:solidFill>
              </a:rPr>
              <a:t>c</a:t>
            </a:r>
            <a:r>
              <a:rPr lang="en-GB" sz="2400" b="1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3563888" y="241776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3563888" y="2846388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3563888" y="33004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30" name="AutoShape 14"/>
          <p:cNvSpPr>
            <a:spLocks noChangeArrowheads="1"/>
          </p:cNvSpPr>
          <p:nvPr/>
        </p:nvSpPr>
        <p:spPr bwMode="auto">
          <a:xfrm>
            <a:off x="1109911" y="4652963"/>
            <a:ext cx="5262289" cy="1860550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1181349" y="4729163"/>
            <a:ext cx="5703887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  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       </a:t>
            </a:r>
            <a:r>
              <a:rPr lang="en-GB" sz="2000" b="1" dirty="0" smtClean="0">
                <a:solidFill>
                  <a:schemeClr val="tx1"/>
                </a:solidFill>
              </a:rPr>
              <a:t>ac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 </a:t>
            </a:r>
            <a:endParaRPr lang="en-GB" sz="2000" b="1" baseline="-25000" dirty="0">
              <a:solidFill>
                <a:schemeClr val="tx1"/>
              </a:solidFill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95536" y="542131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7019875" y="5446538"/>
            <a:ext cx="16576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400" b="1" dirty="0" err="1" smtClean="0">
                <a:solidFill>
                  <a:schemeClr val="tx1"/>
                </a:solidFill>
              </a:rPr>
              <a:t>Sym</a:t>
            </a:r>
            <a:r>
              <a:rPr lang="en-GB" sz="2400" b="1" dirty="0" smtClean="0">
                <a:solidFill>
                  <a:schemeClr val="tx1"/>
                </a:solidFill>
              </a:rPr>
              <a:t> 4x4  </a:t>
            </a:r>
            <a:endParaRPr lang="en-GB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4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-36512" y="548680"/>
            <a:ext cx="10620672" cy="15121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000" dirty="0" smtClean="0">
                <a:latin typeface="Arial" charset="0"/>
                <a:cs typeface="Arial" charset="0"/>
              </a:rPr>
              <a:t># </a:t>
            </a:r>
            <a:r>
              <a:rPr lang="en-AU" sz="2000" dirty="0">
                <a:latin typeface="Arial" charset="0"/>
                <a:cs typeface="Arial" charset="0"/>
              </a:rPr>
              <a:t>Matrices </a:t>
            </a:r>
            <a:r>
              <a:rPr lang="en-AU" sz="2000" dirty="0" smtClean="0">
                <a:latin typeface="Arial" charset="0"/>
                <a:cs typeface="Arial" charset="0"/>
              </a:rPr>
              <a:t>A, C, and E </a:t>
            </a:r>
            <a:r>
              <a:rPr lang="en-AU" sz="2000" dirty="0">
                <a:latin typeface="Arial" charset="0"/>
                <a:cs typeface="Arial" charset="0"/>
              </a:rPr>
              <a:t>compute variance components</a:t>
            </a:r>
          </a:p>
          <a:p>
            <a:pPr>
              <a:buNone/>
            </a:pPr>
            <a:r>
              <a:rPr lang="en-AU" sz="2200" dirty="0" err="1" smtClean="0">
                <a:latin typeface="Arial" charset="0"/>
                <a:cs typeface="Arial" charset="0"/>
              </a:rPr>
              <a:t>covA</a:t>
            </a:r>
            <a:r>
              <a:rPr lang="en-AU" sz="2200" dirty="0" smtClean="0">
                <a:latin typeface="Arial" charset="0"/>
                <a:cs typeface="Arial" charset="0"/>
              </a:rPr>
              <a:t>   &lt;- </a:t>
            </a:r>
            <a:r>
              <a:rPr lang="en-AU" sz="2200" dirty="0" err="1" smtClean="0">
                <a:latin typeface="Arial" charset="0"/>
                <a:cs typeface="Arial" charset="0"/>
              </a:rPr>
              <a:t>mxAlgebra</a:t>
            </a:r>
            <a:r>
              <a:rPr lang="en-AU" sz="2200" dirty="0" smtClean="0">
                <a:latin typeface="Arial" charset="0"/>
                <a:cs typeface="Arial" charset="0"/>
              </a:rPr>
              <a:t>(expression= ac%*%t(ac</a:t>
            </a:r>
            <a:r>
              <a:rPr lang="en-AU" sz="2200" dirty="0">
                <a:latin typeface="Arial" charset="0"/>
                <a:cs typeface="Arial" charset="0"/>
              </a:rPr>
              <a:t>) </a:t>
            </a:r>
            <a:r>
              <a:rPr lang="en-AU" sz="2200" u="sng" dirty="0">
                <a:latin typeface="Arial" charset="0"/>
                <a:cs typeface="Arial" charset="0"/>
              </a:rPr>
              <a:t>+ </a:t>
            </a:r>
            <a:r>
              <a:rPr lang="en-AU" sz="2200" u="sng" dirty="0" smtClean="0">
                <a:latin typeface="Arial" charset="0"/>
                <a:cs typeface="Arial" charset="0"/>
              </a:rPr>
              <a:t>as%*%t(as)</a:t>
            </a:r>
            <a:r>
              <a:rPr lang="en-AU" sz="2200" dirty="0" smtClean="0">
                <a:latin typeface="Arial" charset="0"/>
                <a:cs typeface="Arial" charset="0"/>
              </a:rPr>
              <a:t>,name</a:t>
            </a:r>
            <a:r>
              <a:rPr lang="en-AU" sz="2200" dirty="0">
                <a:latin typeface="Arial" charset="0"/>
                <a:cs typeface="Arial" charset="0"/>
              </a:rPr>
              <a:t>=</a:t>
            </a:r>
            <a:r>
              <a:rPr lang="en-AU" sz="2200" b="1" dirty="0">
                <a:latin typeface="Arial" charset="0"/>
                <a:cs typeface="Arial" charset="0"/>
              </a:rPr>
              <a:t>"A"</a:t>
            </a:r>
            <a:r>
              <a:rPr lang="en-AU" sz="2200" dirty="0">
                <a:latin typeface="Arial" charset="0"/>
                <a:cs typeface="Arial" charset="0"/>
              </a:rPr>
              <a:t> </a:t>
            </a:r>
            <a:r>
              <a:rPr lang="en-AU" sz="2200" dirty="0" smtClean="0">
                <a:latin typeface="Arial" charset="0"/>
                <a:cs typeface="Arial" charset="0"/>
              </a:rPr>
              <a:t>) </a:t>
            </a:r>
            <a:endParaRPr lang="en-AU" sz="22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44624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3ACE_IP.R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95536" y="2550914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as =  </a:t>
            </a:r>
          </a:p>
        </p:txBody>
      </p:sp>
      <p:grpSp>
        <p:nvGrpSpPr>
          <p:cNvPr id="33" name="Group 4"/>
          <p:cNvGrpSpPr>
            <a:grpSpLocks/>
          </p:cNvGrpSpPr>
          <p:nvPr/>
        </p:nvGrpSpPr>
        <p:grpSpPr bwMode="auto">
          <a:xfrm>
            <a:off x="1548061" y="1912739"/>
            <a:ext cx="2547938" cy="2092325"/>
            <a:chOff x="1104" y="1680"/>
            <a:chExt cx="2208" cy="1602"/>
          </a:xfrm>
        </p:grpSpPr>
        <p:sp>
          <p:nvSpPr>
            <p:cNvPr id="34" name="AutoShape 5"/>
            <p:cNvSpPr>
              <a:spLocks noChangeArrowheads="1"/>
            </p:cNvSpPr>
            <p:nvPr/>
          </p:nvSpPr>
          <p:spPr bwMode="auto">
            <a:xfrm>
              <a:off x="1104" y="1680"/>
              <a:ext cx="2208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1171" y="1680"/>
              <a:ext cx="2016" cy="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  </a:t>
              </a:r>
              <a:r>
                <a:rPr lang="en-GB" sz="2000" b="1" dirty="0">
                  <a:solidFill>
                    <a:schemeClr val="tx1"/>
                  </a:solidFill>
                </a:rPr>
                <a:t>0     0      0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    </a:t>
              </a:r>
              <a:r>
                <a:rPr lang="en-GB" sz="2000" b="1" dirty="0">
                  <a:solidFill>
                    <a:schemeClr val="tx1"/>
                  </a:solidFill>
                </a:rPr>
                <a:t>0      0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      </a:t>
              </a:r>
              <a:r>
                <a:rPr lang="en-GB" sz="2000" b="1" dirty="0">
                  <a:solidFill>
                    <a:schemeClr val="tx1"/>
                  </a:solidFill>
                </a:rPr>
                <a:t>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0     0      0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6999486" y="2706093"/>
            <a:ext cx="1604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 err="1">
                <a:solidFill>
                  <a:schemeClr val="tx1"/>
                </a:solidFill>
              </a:rPr>
              <a:t>Diag</a:t>
            </a:r>
            <a:r>
              <a:rPr lang="en-GB" sz="2400" b="1" dirty="0">
                <a:solidFill>
                  <a:schemeClr val="tx1"/>
                </a:solidFill>
              </a:rPr>
              <a:t> 4x4</a:t>
            </a: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1644899" y="1474589"/>
            <a:ext cx="3084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4349999" y="2050852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4369049" y="2444552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4366123" y="286980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4369049" y="3266877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1621086" y="4124151"/>
            <a:ext cx="3703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as %*% t(as) = 4x4 * 4x4</a:t>
            </a:r>
          </a:p>
        </p:txBody>
      </p:sp>
      <p:sp>
        <p:nvSpPr>
          <p:cNvPr id="43" name="AutoShape 14"/>
          <p:cNvSpPr>
            <a:spLocks noChangeArrowheads="1"/>
          </p:cNvSpPr>
          <p:nvPr/>
        </p:nvSpPr>
        <p:spPr bwMode="auto">
          <a:xfrm>
            <a:off x="1462336" y="4659138"/>
            <a:ext cx="2887663" cy="1997075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1538536" y="4887738"/>
            <a:ext cx="296227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</a:t>
            </a:r>
            <a:r>
              <a:rPr lang="en-GB" sz="2000" b="1" dirty="0" smtClean="0">
                <a:solidFill>
                  <a:schemeClr val="tx1"/>
                </a:solidFill>
              </a:rPr>
              <a:t>  </a:t>
            </a:r>
            <a:r>
              <a:rPr lang="en-GB" sz="2000" b="1" dirty="0">
                <a:solidFill>
                  <a:schemeClr val="tx1"/>
                </a:solidFill>
              </a:rPr>
              <a:t>0     0    0    0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</a:t>
            </a:r>
            <a:r>
              <a:rPr lang="en-GB" sz="2000" b="1" dirty="0">
                <a:solidFill>
                  <a:schemeClr val="tx1"/>
                </a:solidFill>
              </a:rPr>
              <a:t>0    0</a:t>
            </a:r>
            <a:r>
              <a:rPr lang="en-GB" sz="2000" b="1" baseline="-25000" dirty="0">
                <a:solidFill>
                  <a:schemeClr val="tx1"/>
                </a:solidFill>
              </a:rPr>
              <a:t>    </a:t>
            </a:r>
          </a:p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 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</a:t>
            </a:r>
          </a:p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 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 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700336" y="526873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7019875" y="5446538"/>
            <a:ext cx="15845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400" b="1" dirty="0" err="1" smtClean="0">
                <a:solidFill>
                  <a:schemeClr val="tx1"/>
                </a:solidFill>
              </a:rPr>
              <a:t>Diag</a:t>
            </a:r>
            <a:r>
              <a:rPr lang="en-GB" sz="2400" b="1" dirty="0" smtClean="0">
                <a:solidFill>
                  <a:schemeClr val="tx1"/>
                </a:solidFill>
              </a:rPr>
              <a:t> 4x4  </a:t>
            </a:r>
            <a:endParaRPr lang="en-GB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2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64514" name="Text Box 3"/>
          <p:cNvSpPr txBox="1">
            <a:spLocks noChangeArrowheads="1"/>
          </p:cNvSpPr>
          <p:nvPr/>
        </p:nvSpPr>
        <p:spPr bwMode="auto">
          <a:xfrm>
            <a:off x="35496" y="1557953"/>
            <a:ext cx="1006673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AU" sz="2200" dirty="0" err="1">
                <a:solidFill>
                  <a:schemeClr val="tx1"/>
                </a:solidFill>
              </a:rPr>
              <a:t>covA</a:t>
            </a:r>
            <a:r>
              <a:rPr lang="en-AU" sz="2200" dirty="0">
                <a:solidFill>
                  <a:schemeClr val="tx1"/>
                </a:solidFill>
              </a:rPr>
              <a:t>   &lt;- </a:t>
            </a:r>
            <a:r>
              <a:rPr lang="en-AU" sz="2200" dirty="0" err="1">
                <a:solidFill>
                  <a:schemeClr val="tx1"/>
                </a:solidFill>
              </a:rPr>
              <a:t>mxAlgebra</a:t>
            </a:r>
            <a:r>
              <a:rPr lang="en-AU" sz="2200" dirty="0">
                <a:solidFill>
                  <a:schemeClr val="tx1"/>
                </a:solidFill>
              </a:rPr>
              <a:t>(expression= ac%*%t(ac) </a:t>
            </a:r>
            <a:r>
              <a:rPr lang="en-AU" sz="2200" dirty="0" smtClean="0">
                <a:solidFill>
                  <a:schemeClr val="tx1"/>
                </a:solidFill>
              </a:rPr>
              <a:t>+ as</a:t>
            </a:r>
            <a:r>
              <a:rPr lang="en-AU" sz="2200" dirty="0">
                <a:solidFill>
                  <a:schemeClr val="tx1"/>
                </a:solidFill>
              </a:rPr>
              <a:t>%*%t(as),name=</a:t>
            </a:r>
            <a:r>
              <a:rPr lang="en-AU" sz="2200" b="1" dirty="0">
                <a:solidFill>
                  <a:schemeClr val="tx1"/>
                </a:solidFill>
              </a:rPr>
              <a:t>"A"</a:t>
            </a:r>
            <a:r>
              <a:rPr lang="en-AU" sz="2200" dirty="0">
                <a:solidFill>
                  <a:schemeClr val="tx1"/>
                </a:solidFill>
              </a:rPr>
              <a:t> ) </a:t>
            </a:r>
            <a:endParaRPr lang="en-AU" sz="2200" b="1" dirty="0">
              <a:solidFill>
                <a:schemeClr val="tx1"/>
              </a:solidFill>
            </a:endParaRPr>
          </a:p>
        </p:txBody>
      </p:sp>
      <p:sp>
        <p:nvSpPr>
          <p:cNvPr id="64515" name="AutoShape 14"/>
          <p:cNvSpPr>
            <a:spLocks noChangeArrowheads="1"/>
          </p:cNvSpPr>
          <p:nvPr/>
        </p:nvSpPr>
        <p:spPr bwMode="auto">
          <a:xfrm>
            <a:off x="755576" y="2905026"/>
            <a:ext cx="8223961" cy="2649559"/>
          </a:xfrm>
          <a:prstGeom prst="bracketPair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 sz="2800"/>
          </a:p>
        </p:txBody>
      </p:sp>
      <p:sp>
        <p:nvSpPr>
          <p:cNvPr id="64516" name="Text Box 15"/>
          <p:cNvSpPr txBox="1">
            <a:spLocks noChangeArrowheads="1"/>
          </p:cNvSpPr>
          <p:nvPr/>
        </p:nvSpPr>
        <p:spPr bwMode="auto">
          <a:xfrm>
            <a:off x="899592" y="2983011"/>
            <a:ext cx="8236259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800" b="1" dirty="0">
                <a:solidFill>
                  <a:schemeClr val="tx1"/>
                </a:solidFill>
              </a:rPr>
              <a:t>+</a:t>
            </a:r>
            <a:r>
              <a:rPr lang="en-GB" sz="2800" b="1" baseline="-25000" dirty="0">
                <a:solidFill>
                  <a:schemeClr val="tx1"/>
                </a:solidFill>
              </a:rPr>
              <a:t> </a:t>
            </a:r>
            <a:r>
              <a:rPr lang="en-GB" sz="2800" b="1" dirty="0" smtClean="0">
                <a:solidFill>
                  <a:srgbClr val="666699"/>
                </a:solidFill>
              </a:rPr>
              <a:t>as</a:t>
            </a:r>
            <a:r>
              <a:rPr lang="en-GB" sz="28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800" b="1" baseline="-25000" dirty="0" smtClean="0">
                <a:solidFill>
                  <a:srgbClr val="666699"/>
                </a:solidFill>
              </a:rPr>
              <a:t>1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endParaRPr lang="en-GB" sz="28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800" b="1" dirty="0" smtClean="0">
                <a:solidFill>
                  <a:schemeClr val="tx1"/>
                </a:solidFill>
              </a:rPr>
              <a:t> </a:t>
            </a:r>
            <a:r>
              <a:rPr lang="en-GB" sz="2800" b="1" dirty="0">
                <a:solidFill>
                  <a:schemeClr val="tx1"/>
                </a:solidFill>
              </a:rPr>
              <a:t>+</a:t>
            </a:r>
            <a:r>
              <a:rPr lang="en-GB" sz="2800" b="1" baseline="-25000" dirty="0">
                <a:solidFill>
                  <a:schemeClr val="tx1"/>
                </a:solidFill>
              </a:rPr>
              <a:t> </a:t>
            </a:r>
            <a:r>
              <a:rPr lang="en-GB" sz="2800" b="1" dirty="0" smtClean="0">
                <a:solidFill>
                  <a:srgbClr val="666699"/>
                </a:solidFill>
              </a:rPr>
              <a:t>as</a:t>
            </a:r>
            <a:r>
              <a:rPr lang="en-GB" sz="28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800" b="1" baseline="-25000" dirty="0" smtClean="0">
                <a:solidFill>
                  <a:srgbClr val="666699"/>
                </a:solidFill>
              </a:rPr>
              <a:t>2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endParaRPr lang="en-GB" sz="28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 </a:t>
            </a:r>
            <a:r>
              <a:rPr lang="en-GB" sz="2800" b="1" dirty="0">
                <a:solidFill>
                  <a:schemeClr val="tx1"/>
                </a:solidFill>
              </a:rPr>
              <a:t>+</a:t>
            </a:r>
            <a:r>
              <a:rPr lang="en-GB" sz="2800" b="1" baseline="-25000" dirty="0">
                <a:solidFill>
                  <a:schemeClr val="tx1"/>
                </a:solidFill>
              </a:rPr>
              <a:t> </a:t>
            </a:r>
            <a:r>
              <a:rPr lang="en-GB" sz="2800" b="1" dirty="0" smtClean="0">
                <a:solidFill>
                  <a:srgbClr val="666699"/>
                </a:solidFill>
              </a:rPr>
              <a:t>as</a:t>
            </a:r>
            <a:r>
              <a:rPr lang="en-GB" sz="28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800" b="1" baseline="-25000" dirty="0" smtClean="0">
                <a:solidFill>
                  <a:srgbClr val="666699"/>
                </a:solidFill>
              </a:rPr>
              <a:t>3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endParaRPr lang="en-GB" sz="28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1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2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3               </a:t>
            </a:r>
            <a:r>
              <a:rPr lang="en-GB" sz="2800" b="1" dirty="0" smtClean="0">
                <a:solidFill>
                  <a:schemeClr val="tx1"/>
                </a:solidFill>
              </a:rPr>
              <a:t>ac</a:t>
            </a:r>
            <a:r>
              <a:rPr lang="en-GB" sz="28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800" b="1" dirty="0" smtClean="0">
                <a:solidFill>
                  <a:schemeClr val="tx1"/>
                </a:solidFill>
              </a:rPr>
              <a:t> </a:t>
            </a:r>
            <a:r>
              <a:rPr lang="en-GB" sz="2800" b="1" dirty="0">
                <a:solidFill>
                  <a:schemeClr val="tx1"/>
                </a:solidFill>
              </a:rPr>
              <a:t>+</a:t>
            </a:r>
            <a:r>
              <a:rPr lang="en-GB" sz="2800" b="1" baseline="-25000" dirty="0">
                <a:solidFill>
                  <a:schemeClr val="tx1"/>
                </a:solidFill>
              </a:rPr>
              <a:t> </a:t>
            </a:r>
            <a:r>
              <a:rPr lang="en-GB" sz="2800" b="1" dirty="0" smtClean="0">
                <a:solidFill>
                  <a:srgbClr val="666699"/>
                </a:solidFill>
              </a:rPr>
              <a:t>as</a:t>
            </a:r>
            <a:r>
              <a:rPr lang="en-GB" sz="28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800" b="1" baseline="-25000" dirty="0" smtClean="0">
                <a:solidFill>
                  <a:srgbClr val="666699"/>
                </a:solidFill>
              </a:rPr>
              <a:t>4</a:t>
            </a:r>
            <a:r>
              <a:rPr lang="en-GB" sz="2800" b="1" baseline="-25000" dirty="0" smtClean="0">
                <a:solidFill>
                  <a:schemeClr val="tx1"/>
                </a:solidFill>
              </a:rPr>
              <a:t> </a:t>
            </a:r>
            <a:endParaRPr lang="en-GB" sz="2800" b="1" baseline="-25000" dirty="0">
              <a:solidFill>
                <a:schemeClr val="tx1"/>
              </a:solidFill>
            </a:endParaRPr>
          </a:p>
        </p:txBody>
      </p:sp>
      <p:sp>
        <p:nvSpPr>
          <p:cNvPr id="64517" name="Text Box 16"/>
          <p:cNvSpPr txBox="1">
            <a:spLocks noChangeArrowheads="1"/>
          </p:cNvSpPr>
          <p:nvPr/>
        </p:nvSpPr>
        <p:spPr bwMode="auto">
          <a:xfrm>
            <a:off x="41667" y="3985900"/>
            <a:ext cx="7817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>
                <a:solidFill>
                  <a:schemeClr val="tx1"/>
                </a:solidFill>
              </a:rPr>
              <a:t>A =  </a:t>
            </a:r>
          </a:p>
        </p:txBody>
      </p:sp>
      <p:sp>
        <p:nvSpPr>
          <p:cNvPr id="64518" name="Text Box 17"/>
          <p:cNvSpPr txBox="1">
            <a:spLocks noChangeArrowheads="1"/>
          </p:cNvSpPr>
          <p:nvPr/>
        </p:nvSpPr>
        <p:spPr bwMode="auto">
          <a:xfrm>
            <a:off x="3563888" y="5724545"/>
            <a:ext cx="26574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3200" b="1" dirty="0" err="1" smtClean="0">
                <a:solidFill>
                  <a:schemeClr val="tx1"/>
                </a:solidFill>
              </a:rPr>
              <a:t>Sym</a:t>
            </a:r>
            <a:r>
              <a:rPr lang="en-GB" sz="3200" b="1" dirty="0" smtClean="0">
                <a:solidFill>
                  <a:schemeClr val="tx1"/>
                </a:solidFill>
              </a:rPr>
              <a:t> 4x4  </a:t>
            </a:r>
            <a:endParaRPr lang="en-GB" sz="3200" b="1" dirty="0">
              <a:solidFill>
                <a:schemeClr val="tx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7504" y="188640"/>
            <a:ext cx="89289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dirty="0" smtClean="0">
                <a:solidFill>
                  <a:schemeClr val="tx1"/>
                </a:solidFill>
              </a:rPr>
              <a:t>The Total Additive Genetic variance/covariance matrix (”A”) is the sum of the Common and Specific A effects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36834" y="116632"/>
            <a:ext cx="91436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AU" sz="2400" dirty="0" smtClean="0">
                <a:solidFill>
                  <a:schemeClr val="tx1"/>
                </a:solidFill>
              </a:rPr>
              <a:t>In the same way we construct Matrix C: cc%*%t(cc</a:t>
            </a:r>
            <a:r>
              <a:rPr lang="en-AU" sz="2400" dirty="0">
                <a:solidFill>
                  <a:schemeClr val="tx1"/>
                </a:solidFill>
              </a:rPr>
              <a:t>) + </a:t>
            </a:r>
            <a:r>
              <a:rPr lang="en-AU" sz="2400" dirty="0" err="1" smtClean="0">
                <a:solidFill>
                  <a:schemeClr val="tx1"/>
                </a:solidFill>
              </a:rPr>
              <a:t>cs</a:t>
            </a:r>
            <a:r>
              <a:rPr lang="en-AU" sz="2400" dirty="0" smtClean="0">
                <a:solidFill>
                  <a:schemeClr val="tx1"/>
                </a:solidFill>
              </a:rPr>
              <a:t>%*%t(</a:t>
            </a:r>
            <a:r>
              <a:rPr lang="en-AU" sz="2400" dirty="0" err="1" smtClean="0">
                <a:solidFill>
                  <a:schemeClr val="tx1"/>
                </a:solidFill>
              </a:rPr>
              <a:t>cs</a:t>
            </a:r>
            <a:r>
              <a:rPr lang="en-AU" sz="2400" dirty="0">
                <a:solidFill>
                  <a:schemeClr val="tx1"/>
                </a:solidFill>
              </a:rPr>
              <a:t>)</a:t>
            </a:r>
            <a:endParaRPr lang="en-GB" sz="2400" b="1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11560" y="836712"/>
            <a:ext cx="8250113" cy="2428875"/>
            <a:chOff x="714375" y="2204864"/>
            <a:chExt cx="8250113" cy="2428875"/>
          </a:xfrm>
        </p:grpSpPr>
        <p:sp>
          <p:nvSpPr>
            <p:cNvPr id="65540" name="Text Box 15"/>
            <p:cNvSpPr txBox="1">
              <a:spLocks noChangeArrowheads="1"/>
            </p:cNvSpPr>
            <p:nvPr/>
          </p:nvSpPr>
          <p:spPr bwMode="auto">
            <a:xfrm>
              <a:off x="1500188" y="2428875"/>
              <a:ext cx="7464300" cy="21236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>
                  <a:solidFill>
                    <a:schemeClr val="tx1"/>
                  </a:solidFill>
                </a:rPr>
                <a:t>+</a:t>
              </a:r>
              <a:r>
                <a:rPr lang="en-GB" sz="2400" b="1" baseline="-25000" dirty="0">
                  <a:solidFill>
                    <a:srgbClr val="666699"/>
                  </a:solidFill>
                </a:rPr>
                <a:t> 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cs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1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</a:t>
              </a:r>
              <a:r>
                <a:rPr lang="en-GB" sz="2400" b="1" dirty="0">
                  <a:solidFill>
                    <a:schemeClr val="tx1"/>
                  </a:solidFill>
                </a:rPr>
                <a:t>+</a:t>
              </a:r>
              <a:r>
                <a:rPr lang="en-GB" sz="2400" b="1" baseline="-25000" dirty="0">
                  <a:solidFill>
                    <a:schemeClr val="tx1"/>
                  </a:solidFill>
                </a:rPr>
                <a:t> 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cs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 </a:t>
              </a:r>
              <a:r>
                <a:rPr lang="en-GB" sz="2400" b="1" dirty="0">
                  <a:solidFill>
                    <a:schemeClr val="tx1"/>
                  </a:solidFill>
                </a:rPr>
                <a:t>+</a:t>
              </a:r>
              <a:r>
                <a:rPr lang="en-GB" sz="2400" b="1" baseline="-25000" dirty="0">
                  <a:solidFill>
                    <a:schemeClr val="tx1"/>
                  </a:solidFill>
                </a:rPr>
                <a:t> 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cs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3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cc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</a:t>
              </a:r>
              <a:r>
                <a:rPr lang="en-GB" sz="2400" b="1" dirty="0">
                  <a:solidFill>
                    <a:schemeClr val="tx1"/>
                  </a:solidFill>
                </a:rPr>
                <a:t>+</a:t>
              </a:r>
              <a:r>
                <a:rPr lang="en-GB" sz="2400" b="1" baseline="-25000" dirty="0">
                  <a:solidFill>
                    <a:schemeClr val="tx1"/>
                  </a:solidFill>
                </a:rPr>
                <a:t> 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cs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4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 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714375" y="2204864"/>
              <a:ext cx="7818065" cy="2428875"/>
              <a:chOff x="714375" y="2214563"/>
              <a:chExt cx="7818065" cy="2428875"/>
            </a:xfrm>
          </p:grpSpPr>
          <p:sp>
            <p:nvSpPr>
              <p:cNvPr id="65539" name="AutoShape 14"/>
              <p:cNvSpPr>
                <a:spLocks noChangeArrowheads="1"/>
              </p:cNvSpPr>
              <p:nvPr/>
            </p:nvSpPr>
            <p:spPr bwMode="auto">
              <a:xfrm>
                <a:off x="1428750" y="2214563"/>
                <a:ext cx="7103690" cy="2428875"/>
              </a:xfrm>
              <a:prstGeom prst="bracketPair">
                <a:avLst>
                  <a:gd name="adj" fmla="val 16667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65541" name="Text Box 16"/>
              <p:cNvSpPr txBox="1">
                <a:spLocks noChangeArrowheads="1"/>
              </p:cNvSpPr>
              <p:nvPr/>
            </p:nvSpPr>
            <p:spPr bwMode="auto">
              <a:xfrm>
                <a:off x="714375" y="3284984"/>
                <a:ext cx="68580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>
                    <a:solidFill>
                      <a:schemeClr val="tx1"/>
                    </a:solidFill>
                  </a:rPr>
                  <a:t>C =  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35496" y="3543399"/>
            <a:ext cx="9143678" cy="3125961"/>
            <a:chOff x="35496" y="3543399"/>
            <a:chExt cx="9143678" cy="3125961"/>
          </a:xfrm>
        </p:grpSpPr>
        <p:grpSp>
          <p:nvGrpSpPr>
            <p:cNvPr id="9" name="Group 8"/>
            <p:cNvGrpSpPr/>
            <p:nvPr/>
          </p:nvGrpSpPr>
          <p:grpSpPr>
            <a:xfrm>
              <a:off x="611560" y="4240485"/>
              <a:ext cx="8322121" cy="2428875"/>
              <a:chOff x="714375" y="2214563"/>
              <a:chExt cx="8106097" cy="2428875"/>
            </a:xfrm>
          </p:grpSpPr>
          <p:sp>
            <p:nvSpPr>
              <p:cNvPr id="10" name="AutoShape 14"/>
              <p:cNvSpPr>
                <a:spLocks noChangeArrowheads="1"/>
              </p:cNvSpPr>
              <p:nvPr/>
            </p:nvSpPr>
            <p:spPr bwMode="auto">
              <a:xfrm>
                <a:off x="1428750" y="2214563"/>
                <a:ext cx="7031682" cy="2428875"/>
              </a:xfrm>
              <a:prstGeom prst="bracketPair">
                <a:avLst>
                  <a:gd name="adj" fmla="val 16667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Text Box 15"/>
              <p:cNvSpPr txBox="1">
                <a:spLocks noChangeArrowheads="1"/>
              </p:cNvSpPr>
              <p:nvPr/>
            </p:nvSpPr>
            <p:spPr bwMode="auto">
              <a:xfrm>
                <a:off x="1500188" y="2428875"/>
                <a:ext cx="7320284" cy="21236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+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 smtClean="0">
                    <a:solidFill>
                      <a:srgbClr val="666699"/>
                    </a:solidFill>
                  </a:rPr>
                  <a:t>es</a:t>
                </a:r>
                <a:r>
                  <a:rPr lang="en-GB" sz="2400" b="1" baseline="30000" dirty="0" smtClean="0">
                    <a:solidFill>
                      <a:srgbClr val="666699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rgbClr val="666699"/>
                    </a:solidFill>
                  </a:rPr>
                  <a:t>1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   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 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+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 smtClean="0">
                    <a:solidFill>
                      <a:srgbClr val="666699"/>
                    </a:solidFill>
                  </a:rPr>
                  <a:t>es</a:t>
                </a:r>
                <a:r>
                  <a:rPr lang="en-GB" sz="2400" b="1" baseline="30000" dirty="0" smtClean="0">
                    <a:solidFill>
                      <a:srgbClr val="666699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rgbClr val="666699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  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V2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 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+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 smtClean="0">
                    <a:solidFill>
                      <a:srgbClr val="666699"/>
                    </a:solidFill>
                  </a:rPr>
                  <a:t>es</a:t>
                </a:r>
                <a:r>
                  <a:rPr lang="en-GB" sz="2400" b="1" baseline="30000" dirty="0" smtClean="0">
                    <a:solidFill>
                      <a:srgbClr val="666699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rgbClr val="666699"/>
                    </a:solidFill>
                  </a:rPr>
                  <a:t>3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   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         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ec</a:t>
                </a:r>
                <a:r>
                  <a:rPr lang="en-GB" sz="24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+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GB" sz="2400" b="1" dirty="0" smtClean="0">
                    <a:solidFill>
                      <a:srgbClr val="666699"/>
                    </a:solidFill>
                  </a:rPr>
                  <a:t>es</a:t>
                </a:r>
                <a:r>
                  <a:rPr lang="en-GB" sz="2400" b="1" baseline="30000" dirty="0" smtClean="0">
                    <a:solidFill>
                      <a:srgbClr val="666699"/>
                    </a:solidFill>
                  </a:rPr>
                  <a:t>2</a:t>
                </a:r>
                <a:r>
                  <a:rPr lang="en-GB" sz="2400" b="1" baseline="-25000" dirty="0" smtClean="0">
                    <a:solidFill>
                      <a:srgbClr val="666699"/>
                    </a:solidFill>
                  </a:rPr>
                  <a:t>4 </a:t>
                </a:r>
                <a:endParaRPr lang="en-GB" sz="2400" b="1" baseline="-25000" dirty="0">
                  <a:solidFill>
                    <a:srgbClr val="666699"/>
                  </a:solidFill>
                </a:endParaRPr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714375" y="3284984"/>
                <a:ext cx="685800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>
                    <a:solidFill>
                      <a:schemeClr val="tx1"/>
                    </a:solidFill>
                  </a:rPr>
                  <a:t>E =  </a:t>
                </a:r>
              </a:p>
            </p:txBody>
          </p:sp>
        </p:grp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35496" y="3543399"/>
              <a:ext cx="914367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AU" sz="2400" dirty="0">
                  <a:solidFill>
                    <a:schemeClr val="tx1"/>
                  </a:solidFill>
                </a:rPr>
                <a:t>a</a:t>
              </a:r>
              <a:r>
                <a:rPr lang="en-AU" sz="2400" dirty="0" smtClean="0">
                  <a:solidFill>
                    <a:schemeClr val="tx1"/>
                  </a:solidFill>
                </a:rPr>
                <a:t>nd Matrix E: </a:t>
              </a:r>
              <a:r>
                <a:rPr lang="en-AU" sz="2400" dirty="0" err="1">
                  <a:solidFill>
                    <a:schemeClr val="tx1"/>
                  </a:solidFill>
                </a:rPr>
                <a:t>e</a:t>
              </a:r>
              <a:r>
                <a:rPr lang="en-AU" sz="2400" dirty="0" err="1" smtClean="0">
                  <a:solidFill>
                    <a:schemeClr val="tx1"/>
                  </a:solidFill>
                </a:rPr>
                <a:t>c</a:t>
              </a:r>
              <a:r>
                <a:rPr lang="en-AU" sz="2400" dirty="0" smtClean="0">
                  <a:solidFill>
                    <a:schemeClr val="tx1"/>
                  </a:solidFill>
                </a:rPr>
                <a:t>%*%t(</a:t>
              </a:r>
              <a:r>
                <a:rPr lang="en-AU" sz="2400" dirty="0" err="1" smtClean="0">
                  <a:solidFill>
                    <a:schemeClr val="tx1"/>
                  </a:solidFill>
                </a:rPr>
                <a:t>ec</a:t>
              </a:r>
              <a:r>
                <a:rPr lang="en-AU" sz="2400" dirty="0">
                  <a:solidFill>
                    <a:schemeClr val="tx1"/>
                  </a:solidFill>
                </a:rPr>
                <a:t>) + </a:t>
              </a:r>
              <a:r>
                <a:rPr lang="en-AU" sz="2400" dirty="0" err="1">
                  <a:solidFill>
                    <a:schemeClr val="tx1"/>
                  </a:solidFill>
                </a:rPr>
                <a:t>e</a:t>
              </a:r>
              <a:r>
                <a:rPr lang="en-AU" sz="2400" dirty="0" err="1" smtClean="0">
                  <a:solidFill>
                    <a:schemeClr val="tx1"/>
                  </a:solidFill>
                </a:rPr>
                <a:t>s</a:t>
              </a:r>
              <a:r>
                <a:rPr lang="en-AU" sz="2400" dirty="0" smtClean="0">
                  <a:solidFill>
                    <a:schemeClr val="tx1"/>
                  </a:solidFill>
                </a:rPr>
                <a:t>%*%t(</a:t>
              </a:r>
              <a:r>
                <a:rPr lang="en-AU" sz="2400" dirty="0" err="1">
                  <a:solidFill>
                    <a:schemeClr val="tx1"/>
                  </a:solidFill>
                </a:rPr>
                <a:t>e</a:t>
              </a:r>
              <a:r>
                <a:rPr lang="en-AU" sz="2400" dirty="0" err="1" smtClean="0">
                  <a:solidFill>
                    <a:schemeClr val="tx1"/>
                  </a:solidFill>
                </a:rPr>
                <a:t>s</a:t>
              </a:r>
              <a:r>
                <a:rPr lang="en-AU" sz="2400" dirty="0">
                  <a:solidFill>
                    <a:schemeClr val="tx1"/>
                  </a:solidFill>
                </a:rPr>
                <a:t>)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5496" y="1161256"/>
            <a:ext cx="9108504" cy="5148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covMZ</a:t>
            </a:r>
            <a:r>
              <a:rPr lang="en-AU" sz="2800" dirty="0" smtClean="0">
                <a:latin typeface="Arial" charset="0"/>
                <a:cs typeface="Arial" charset="0"/>
              </a:rPr>
              <a:t> &lt;- </a:t>
            </a:r>
            <a:r>
              <a:rPr lang="en-AU" sz="2800" dirty="0" err="1">
                <a:latin typeface="Arial" charset="0"/>
                <a:cs typeface="Arial" charset="0"/>
              </a:rPr>
              <a:t>mxAlgebra</a:t>
            </a:r>
            <a:r>
              <a:rPr lang="en-AU" sz="2800" dirty="0">
                <a:latin typeface="Arial" charset="0"/>
                <a:cs typeface="Arial" charset="0"/>
              </a:rPr>
              <a:t>( expression= </a:t>
            </a: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</a:t>
            </a:r>
            <a:r>
              <a:rPr lang="en-AU" sz="2800" dirty="0" err="1" smtClean="0">
                <a:latin typeface="Arial" charset="0"/>
                <a:cs typeface="Arial" charset="0"/>
              </a:rPr>
              <a:t>rbind</a:t>
            </a:r>
            <a:r>
              <a:rPr lang="en-AU" sz="2800" dirty="0">
                <a:latin typeface="Arial" charset="0"/>
                <a:cs typeface="Arial" charset="0"/>
              </a:rPr>
              <a:t>( 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(A+C+E,	A+C</a:t>
            </a:r>
            <a:r>
              <a:rPr lang="en-AU" sz="2800" dirty="0">
                <a:latin typeface="Arial" charset="0"/>
                <a:cs typeface="Arial" charset="0"/>
              </a:rPr>
              <a:t>),</a:t>
            </a:r>
          </a:p>
          <a:p>
            <a:pPr>
              <a:buNone/>
            </a:pPr>
            <a:r>
              <a:rPr lang="en-AU" sz="2800" dirty="0" smtClean="0">
                <a:latin typeface="Arial" charset="0"/>
                <a:cs typeface="Arial" charset="0"/>
              </a:rPr>
              <a:t>				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(A+C,		A+C+E</a:t>
            </a:r>
            <a:r>
              <a:rPr lang="en-AU" sz="2800" dirty="0">
                <a:latin typeface="Arial" charset="0"/>
                <a:cs typeface="Arial" charset="0"/>
              </a:rPr>
              <a:t>)), </a:t>
            </a:r>
            <a:r>
              <a:rPr lang="en-AU" sz="2800" dirty="0" smtClean="0">
                <a:latin typeface="Arial" charset="0"/>
                <a:cs typeface="Arial" charset="0"/>
              </a:rPr>
              <a:t>					name= 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b="1" dirty="0" err="1">
                <a:latin typeface="Arial" charset="0"/>
                <a:cs typeface="Arial" charset="0"/>
              </a:rPr>
              <a:t>expCovMZ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dirty="0" smtClean="0">
                <a:latin typeface="Arial" charset="0"/>
                <a:cs typeface="Arial" charset="0"/>
              </a:rPr>
              <a:t>)</a:t>
            </a:r>
            <a:endParaRPr lang="en-AU" sz="2800" dirty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8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covDZ</a:t>
            </a:r>
            <a:r>
              <a:rPr lang="en-AU" sz="2800" dirty="0" smtClean="0">
                <a:latin typeface="Arial" charset="0"/>
                <a:cs typeface="Arial" charset="0"/>
              </a:rPr>
              <a:t> &lt;- </a:t>
            </a:r>
            <a:r>
              <a:rPr lang="en-AU" sz="2800" dirty="0" err="1">
                <a:latin typeface="Arial" charset="0"/>
                <a:cs typeface="Arial" charset="0"/>
              </a:rPr>
              <a:t>mxAlgebra</a:t>
            </a:r>
            <a:r>
              <a:rPr lang="en-AU" sz="2800" dirty="0">
                <a:latin typeface="Arial" charset="0"/>
                <a:cs typeface="Arial" charset="0"/>
              </a:rPr>
              <a:t>( expression= </a:t>
            </a: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</a:t>
            </a:r>
            <a:r>
              <a:rPr lang="en-AU" sz="2800" dirty="0" err="1" smtClean="0">
                <a:latin typeface="Arial" charset="0"/>
                <a:cs typeface="Arial" charset="0"/>
              </a:rPr>
              <a:t>rbind</a:t>
            </a:r>
            <a:r>
              <a:rPr lang="en-AU" sz="2800" dirty="0">
                <a:latin typeface="Arial" charset="0"/>
                <a:cs typeface="Arial" charset="0"/>
              </a:rPr>
              <a:t>( 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(A+C+E,		</a:t>
            </a:r>
            <a:r>
              <a:rPr lang="en-AU" sz="2000" b="1" dirty="0" smtClean="0">
                <a:latin typeface="Arial" charset="0"/>
                <a:cs typeface="Arial" charset="0"/>
              </a:rPr>
              <a:t>0.5%x%</a:t>
            </a:r>
            <a:r>
              <a:rPr lang="en-AU" sz="2800" dirty="0" smtClean="0">
                <a:latin typeface="Arial" charset="0"/>
                <a:cs typeface="Arial" charset="0"/>
              </a:rPr>
              <a:t>A+C),</a:t>
            </a: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	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</a:t>
            </a:r>
            <a:r>
              <a:rPr lang="en-AU" sz="2000" b="1" dirty="0" smtClean="0">
                <a:latin typeface="Arial" charset="0"/>
                <a:cs typeface="Arial" charset="0"/>
              </a:rPr>
              <a:t>0.5%x%</a:t>
            </a:r>
            <a:r>
              <a:rPr lang="en-AU" sz="2800" dirty="0" smtClean="0">
                <a:latin typeface="Arial" charset="0"/>
                <a:cs typeface="Arial" charset="0"/>
              </a:rPr>
              <a:t>A+C,		A+C+E</a:t>
            </a:r>
            <a:r>
              <a:rPr lang="en-AU" sz="2800" dirty="0">
                <a:latin typeface="Arial" charset="0"/>
                <a:cs typeface="Arial" charset="0"/>
              </a:rPr>
              <a:t>)), </a:t>
            </a:r>
            <a:r>
              <a:rPr lang="en-AU" sz="2800" dirty="0" smtClean="0">
                <a:latin typeface="Arial" charset="0"/>
                <a:cs typeface="Arial" charset="0"/>
              </a:rPr>
              <a:t>				name= 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b="1" dirty="0" err="1">
                <a:latin typeface="Arial" charset="0"/>
                <a:cs typeface="Arial" charset="0"/>
              </a:rPr>
              <a:t>expCovDZ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dirty="0" smtClean="0">
                <a:latin typeface="Arial" charset="0"/>
                <a:cs typeface="Arial" charset="0"/>
              </a:rPr>
              <a:t>)</a:t>
            </a:r>
            <a:endParaRPr lang="en-AU" sz="2800" dirty="0">
              <a:latin typeface="Arial" charset="0"/>
              <a:cs typeface="Arial" charset="0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3ACE_IP.R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87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Multivariate models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Different models have different assumptions in the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nature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of shared causes among multiple phenotypes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Cholesky Decomposition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Correlated factors solution)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Genetic and environmental factors on different variables 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correlate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Independent pathway model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b="1" i="1" dirty="0" smtClean="0">
                <a:latin typeface="Arial" pitchFamily="34" charset="0"/>
                <a:cs typeface="Arial" pitchFamily="34" charset="0"/>
              </a:rPr>
              <a:t>Specific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en-US" sz="2200" b="1" i="1" dirty="0" smtClean="0">
                <a:latin typeface="Arial" pitchFamily="34" charset="0"/>
                <a:cs typeface="Arial" pitchFamily="34" charset="0"/>
              </a:rPr>
              <a:t>Common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genetic and environmental causes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Common pathway model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	Latent </a:t>
            </a:r>
            <a:r>
              <a:rPr lang="en-US" sz="2200" b="1" i="1" dirty="0" smtClean="0">
                <a:latin typeface="Arial" pitchFamily="34" charset="0"/>
                <a:cs typeface="Arial" pitchFamily="34" charset="0"/>
              </a:rPr>
              <a:t>Psychometric factor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mediates common genetic and environmental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74760" name="AutoShape 4"/>
          <p:cNvSpPr>
            <a:spLocks noChangeArrowheads="1"/>
          </p:cNvSpPr>
          <p:nvPr/>
        </p:nvSpPr>
        <p:spPr bwMode="auto">
          <a:xfrm>
            <a:off x="2286000" y="44624"/>
            <a:ext cx="4786313" cy="1500187"/>
          </a:xfrm>
          <a:prstGeom prst="bracketPair">
            <a:avLst>
              <a:gd name="adj" fmla="val 16667"/>
            </a:avLst>
          </a:prstGeom>
          <a:solidFill>
            <a:schemeClr val="tx2">
              <a:lumMod val="10000"/>
              <a:lumOff val="90000"/>
            </a:schemeClr>
          </a:soli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sv-SE" dirty="0">
                <a:solidFill>
                  <a:schemeClr val="tx1"/>
                </a:solidFill>
              </a:rPr>
              <a:t>A+C+E    A+C</a:t>
            </a:r>
          </a:p>
          <a:p>
            <a:pPr>
              <a:spcBef>
                <a:spcPct val="20000"/>
              </a:spcBef>
            </a:pPr>
            <a:r>
              <a:rPr lang="sv-SE" dirty="0">
                <a:solidFill>
                  <a:schemeClr val="tx1"/>
                </a:solidFill>
              </a:rPr>
              <a:t>A+C         A+C+E</a:t>
            </a:r>
          </a:p>
        </p:txBody>
      </p:sp>
      <p:sp>
        <p:nvSpPr>
          <p:cNvPr id="9" name="Left Bracket 8"/>
          <p:cNvSpPr/>
          <p:nvPr/>
        </p:nvSpPr>
        <p:spPr>
          <a:xfrm>
            <a:off x="539552" y="2348879"/>
            <a:ext cx="116018" cy="4219679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/>
          <p:cNvSpPr/>
          <p:nvPr/>
        </p:nvSpPr>
        <p:spPr>
          <a:xfrm>
            <a:off x="8892480" y="2348879"/>
            <a:ext cx="101725" cy="4248473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123728" y="1959223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0050" y="1916832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 rot="16200000">
            <a:off x="-321813" y="3140969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-321814" y="5418336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11560" y="2433638"/>
            <a:ext cx="46482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dirty="0">
                <a:solidFill>
                  <a:schemeClr val="tx1"/>
                </a:solidFill>
              </a:rPr>
              <a:t>  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4860032" y="2420888"/>
            <a:ext cx="421481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dirty="0" smtClean="0">
                <a:solidFill>
                  <a:schemeClr val="tx1"/>
                </a:solidFill>
              </a:rPr>
              <a:t>     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var4</a:t>
            </a:r>
            <a:endParaRPr lang="en-GB" sz="2000" i="1" baseline="-25000" dirty="0">
              <a:solidFill>
                <a:schemeClr val="tx1"/>
              </a:solidFill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788024" y="4653136"/>
            <a:ext cx="46482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dirty="0">
                <a:solidFill>
                  <a:schemeClr val="tx1"/>
                </a:solidFill>
              </a:rPr>
              <a:t>  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83568" y="4740240"/>
            <a:ext cx="421481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dirty="0" smtClean="0">
                <a:solidFill>
                  <a:schemeClr val="tx1"/>
                </a:solidFill>
              </a:rPr>
              <a:t>     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 </a:t>
            </a:r>
            <a:r>
              <a:rPr lang="en-GB" sz="2000" i="1" dirty="0" err="1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var4</a:t>
            </a:r>
            <a:endParaRPr lang="en-GB" sz="2000" i="1" baseline="-25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74756" name="Text Box 5"/>
          <p:cNvSpPr txBox="1">
            <a:spLocks noChangeArrowheads="1"/>
          </p:cNvSpPr>
          <p:nvPr/>
        </p:nvSpPr>
        <p:spPr bwMode="auto">
          <a:xfrm>
            <a:off x="611560" y="2433638"/>
            <a:ext cx="46482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dirty="0">
                <a:solidFill>
                  <a:schemeClr val="tx1"/>
                </a:solidFill>
              </a:rPr>
              <a:t>  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74757" name="Text Box 6"/>
          <p:cNvSpPr txBox="1">
            <a:spLocks noChangeArrowheads="1"/>
          </p:cNvSpPr>
          <p:nvPr/>
        </p:nvSpPr>
        <p:spPr bwMode="auto">
          <a:xfrm>
            <a:off x="611560" y="4643438"/>
            <a:ext cx="421481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dirty="0">
                <a:solidFill>
                  <a:schemeClr val="tx1"/>
                </a:solidFill>
              </a:rPr>
              <a:t>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1800" i="1" dirty="0">
                <a:solidFill>
                  <a:schemeClr val="tx1"/>
                </a:solidFill>
              </a:rPr>
              <a:t>.</a:t>
            </a:r>
            <a:r>
              <a:rPr lang="en-GB" sz="1800" i="1" dirty="0" smtClean="0">
                <a:solidFill>
                  <a:schemeClr val="tx1"/>
                </a:solidFill>
              </a:rPr>
              <a:t>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var4</a:t>
            </a:r>
            <a:endParaRPr lang="en-GB" sz="2000" i="1" baseline="-25000" dirty="0">
              <a:solidFill>
                <a:schemeClr val="tx1"/>
              </a:solidFill>
            </a:endParaRPr>
          </a:p>
        </p:txBody>
      </p:sp>
      <p:sp>
        <p:nvSpPr>
          <p:cNvPr id="74760" name="AutoShape 4"/>
          <p:cNvSpPr>
            <a:spLocks noChangeArrowheads="1"/>
          </p:cNvSpPr>
          <p:nvPr/>
        </p:nvSpPr>
        <p:spPr bwMode="auto">
          <a:xfrm>
            <a:off x="2286000" y="116632"/>
            <a:ext cx="4786313" cy="1500187"/>
          </a:xfrm>
          <a:prstGeom prst="bracketPair">
            <a:avLst>
              <a:gd name="adj" fmla="val 16667"/>
            </a:avLst>
          </a:prstGeom>
          <a:solidFill>
            <a:schemeClr val="tx2">
              <a:lumMod val="10000"/>
              <a:lumOff val="90000"/>
            </a:schemeClr>
          </a:soli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r>
              <a:rPr lang="sv-SE" dirty="0">
                <a:solidFill>
                  <a:schemeClr val="tx1"/>
                </a:solidFill>
              </a:rPr>
              <a:t>A+C+E    </a:t>
            </a:r>
            <a:r>
              <a:rPr lang="sv-SE" dirty="0" smtClean="0">
                <a:solidFill>
                  <a:schemeClr val="tx1"/>
                </a:solidFill>
              </a:rPr>
              <a:t>.5A+C</a:t>
            </a:r>
            <a:endParaRPr lang="sv-SE" dirty="0">
              <a:solidFill>
                <a:schemeClr val="tx1"/>
              </a:solidFill>
            </a:endParaRPr>
          </a:p>
          <a:p>
            <a:pPr>
              <a:spcBef>
                <a:spcPct val="20000"/>
              </a:spcBef>
            </a:pPr>
            <a:r>
              <a:rPr lang="sv-SE" dirty="0" smtClean="0">
                <a:solidFill>
                  <a:schemeClr val="tx1"/>
                </a:solidFill>
              </a:rPr>
              <a:t>.5A+C       A+C+E</a:t>
            </a:r>
            <a:endParaRPr lang="sv-SE" dirty="0">
              <a:solidFill>
                <a:schemeClr val="tx1"/>
              </a:solidFill>
            </a:endParaRPr>
          </a:p>
        </p:txBody>
      </p:sp>
      <p:sp>
        <p:nvSpPr>
          <p:cNvPr id="9" name="Left Bracket 8"/>
          <p:cNvSpPr/>
          <p:nvPr/>
        </p:nvSpPr>
        <p:spPr>
          <a:xfrm>
            <a:off x="539552" y="2348879"/>
            <a:ext cx="116018" cy="4219679"/>
          </a:xfrm>
          <a:prstGeom prst="lef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ket 10"/>
          <p:cNvSpPr/>
          <p:nvPr/>
        </p:nvSpPr>
        <p:spPr>
          <a:xfrm>
            <a:off x="8892480" y="2348879"/>
            <a:ext cx="101725" cy="4248473"/>
          </a:xfrm>
          <a:prstGeom prst="rightBracke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321813" y="3140969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321814" y="5418336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860032" y="2420888"/>
            <a:ext cx="4214813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dirty="0">
                <a:solidFill>
                  <a:schemeClr val="tx1"/>
                </a:solidFill>
              </a:rPr>
              <a:t>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1800" i="1" dirty="0">
                <a:solidFill>
                  <a:schemeClr val="tx1"/>
                </a:solidFill>
              </a:rPr>
              <a:t>.</a:t>
            </a:r>
            <a:r>
              <a:rPr lang="en-GB" sz="1800" i="1" dirty="0" smtClean="0">
                <a:solidFill>
                  <a:schemeClr val="tx1"/>
                </a:solidFill>
              </a:rPr>
              <a:t>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</a:t>
            </a:r>
            <a:r>
              <a:rPr lang="en-GB" sz="1800" i="1" dirty="0" smtClean="0">
                <a:solidFill>
                  <a:schemeClr val="tx1"/>
                </a:solidFill>
              </a:rPr>
              <a:t>.</a:t>
            </a:r>
            <a:r>
              <a:rPr lang="en-GB" sz="1800" i="1" dirty="0">
                <a:solidFill>
                  <a:schemeClr val="tx1"/>
                </a:solidFill>
              </a:rPr>
              <a:t>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endParaRPr lang="en-GB" sz="2000" i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1800" i="1" dirty="0">
                <a:solidFill>
                  <a:schemeClr val="tx1"/>
                </a:solidFill>
              </a:rPr>
              <a:t>.5</a:t>
            </a:r>
            <a:r>
              <a:rPr lang="en-GB" sz="2000" i="1" dirty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cov</a:t>
            </a:r>
            <a:r>
              <a:rPr lang="en-GB" sz="2000" i="1" baseline="-25000" dirty="0" smtClean="0">
                <a:solidFill>
                  <a:schemeClr val="tx1"/>
                </a:solidFill>
              </a:rPr>
              <a:t>    </a:t>
            </a:r>
            <a:r>
              <a:rPr lang="en-GB" sz="1800" i="1" dirty="0" smtClean="0">
                <a:solidFill>
                  <a:schemeClr val="tx1"/>
                </a:solidFill>
              </a:rPr>
              <a:t>.5</a:t>
            </a:r>
            <a:r>
              <a:rPr lang="en-GB" sz="2000" i="1" dirty="0" smtClean="0">
                <a:solidFill>
                  <a:schemeClr val="tx1"/>
                </a:solidFill>
              </a:rPr>
              <a:t>AC</a:t>
            </a:r>
            <a:r>
              <a:rPr lang="en-GB" sz="2000" i="1" baseline="30000" dirty="0" smtClean="0">
                <a:solidFill>
                  <a:schemeClr val="tx1"/>
                </a:solidFill>
              </a:rPr>
              <a:t>var4</a:t>
            </a:r>
            <a:endParaRPr lang="en-GB" sz="2000" i="1" baseline="-25000" dirty="0">
              <a:solidFill>
                <a:schemeClr val="tx1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788024" y="4653136"/>
            <a:ext cx="46482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var1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dirty="0">
                <a:solidFill>
                  <a:schemeClr val="tx1"/>
                </a:solidFill>
              </a:rPr>
              <a:t>  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var3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dirty="0" err="1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>
                <a:solidFill>
                  <a:schemeClr val="tx1"/>
                </a:solidFill>
              </a:rPr>
              <a:t>cov</a:t>
            </a:r>
            <a:r>
              <a:rPr lang="en-GB" sz="2000" b="1" baseline="-25000" dirty="0">
                <a:solidFill>
                  <a:schemeClr val="tx1"/>
                </a:solidFill>
              </a:rPr>
              <a:t>  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err="1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err="1" smtClean="0">
                <a:solidFill>
                  <a:schemeClr val="tx1"/>
                </a:solidFill>
              </a:rPr>
              <a:t>cov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     </a:t>
            </a:r>
            <a:r>
              <a:rPr lang="en-GB" sz="2000" b="1" dirty="0" smtClean="0">
                <a:solidFill>
                  <a:schemeClr val="tx1"/>
                </a:solidFill>
              </a:rPr>
              <a:t>ACE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var4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3728" y="1959223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20050" y="1916832"/>
            <a:ext cx="10322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Twin2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3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625" y="2527300"/>
            <a:ext cx="8534400" cy="7588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800" dirty="0">
                <a:solidFill>
                  <a:schemeClr val="accent1">
                    <a:lumMod val="50000"/>
                  </a:schemeClr>
                </a:solidFill>
              </a:rPr>
              <a:t>Matrix Specification</a:t>
            </a:r>
            <a:br>
              <a:rPr lang="en-GB" sz="4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4800" dirty="0" smtClean="0">
                <a:solidFill>
                  <a:schemeClr val="accent1">
                    <a:lumMod val="50000"/>
                  </a:schemeClr>
                </a:solidFill>
              </a:rPr>
              <a:t>Common </a:t>
            </a:r>
            <a:r>
              <a:rPr lang="en-GB" sz="4800" dirty="0">
                <a:solidFill>
                  <a:schemeClr val="accent1">
                    <a:lumMod val="50000"/>
                  </a:schemeClr>
                </a:solidFill>
              </a:rPr>
              <a:t>Pathway model</a:t>
            </a:r>
            <a:br>
              <a:rPr lang="en-GB" sz="4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(Script Highlights)</a:t>
            </a:r>
            <a:endParaRPr lang="en-GB" sz="4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79874" name="Rectangle 38"/>
          <p:cNvSpPr>
            <a:spLocks noChangeArrowheads="1"/>
          </p:cNvSpPr>
          <p:nvPr/>
        </p:nvSpPr>
        <p:spPr bwMode="auto">
          <a:xfrm>
            <a:off x="457200" y="-100013"/>
            <a:ext cx="8229600" cy="927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sz="3600" dirty="0">
                <a:solidFill>
                  <a:schemeClr val="accent1">
                    <a:lumMod val="50000"/>
                  </a:schemeClr>
                </a:solidFill>
              </a:rPr>
              <a:t>Common pathway model</a:t>
            </a:r>
            <a:endParaRPr 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9875" name="Oval 130"/>
          <p:cNvSpPr>
            <a:spLocks noChangeArrowheads="1"/>
          </p:cNvSpPr>
          <p:nvPr/>
        </p:nvSpPr>
        <p:spPr bwMode="auto">
          <a:xfrm>
            <a:off x="6858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76" name="Oval 131"/>
          <p:cNvSpPr>
            <a:spLocks noChangeArrowheads="1"/>
          </p:cNvSpPr>
          <p:nvPr/>
        </p:nvSpPr>
        <p:spPr bwMode="auto">
          <a:xfrm>
            <a:off x="19050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77" name="Oval 132"/>
          <p:cNvSpPr>
            <a:spLocks noChangeArrowheads="1"/>
          </p:cNvSpPr>
          <p:nvPr/>
        </p:nvSpPr>
        <p:spPr bwMode="auto">
          <a:xfrm>
            <a:off x="3124200" y="1730375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78" name="Oval 133"/>
          <p:cNvSpPr>
            <a:spLocks noChangeArrowheads="1"/>
          </p:cNvSpPr>
          <p:nvPr/>
        </p:nvSpPr>
        <p:spPr bwMode="auto">
          <a:xfrm>
            <a:off x="1447800" y="2703513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  <p:sp>
        <p:nvSpPr>
          <p:cNvPr id="79879" name="Line 134"/>
          <p:cNvSpPr>
            <a:spLocks noChangeShapeType="1"/>
          </p:cNvSpPr>
          <p:nvPr/>
        </p:nvSpPr>
        <p:spPr bwMode="auto">
          <a:xfrm>
            <a:off x="233997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0" name="Text Box 135"/>
          <p:cNvSpPr txBox="1">
            <a:spLocks noChangeArrowheads="1"/>
          </p:cNvSpPr>
          <p:nvPr/>
        </p:nvSpPr>
        <p:spPr bwMode="auto">
          <a:xfrm>
            <a:off x="539750" y="3465513"/>
            <a:ext cx="7921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mum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881" name="Line 136"/>
          <p:cNvSpPr>
            <a:spLocks noChangeShapeType="1"/>
          </p:cNvSpPr>
          <p:nvPr/>
        </p:nvSpPr>
        <p:spPr bwMode="auto">
          <a:xfrm flipV="1">
            <a:off x="827088" y="3389313"/>
            <a:ext cx="773112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2" name="Line 137"/>
          <p:cNvSpPr>
            <a:spLocks noChangeShapeType="1"/>
          </p:cNvSpPr>
          <p:nvPr/>
        </p:nvSpPr>
        <p:spPr bwMode="auto">
          <a:xfrm flipH="1" flipV="1">
            <a:off x="2590800" y="3541713"/>
            <a:ext cx="252413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3" name="Text Box 138"/>
          <p:cNvSpPr txBox="1">
            <a:spLocks noChangeArrowheads="1"/>
          </p:cNvSpPr>
          <p:nvPr/>
        </p:nvSpPr>
        <p:spPr bwMode="auto">
          <a:xfrm>
            <a:off x="1371600" y="3478213"/>
            <a:ext cx="10398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teacher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884" name="Line 139"/>
          <p:cNvSpPr>
            <a:spLocks noChangeShapeType="1"/>
          </p:cNvSpPr>
          <p:nvPr/>
        </p:nvSpPr>
        <p:spPr bwMode="auto">
          <a:xfrm flipV="1">
            <a:off x="1692275" y="3541713"/>
            <a:ext cx="288925" cy="392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5" name="Text Box 140"/>
          <p:cNvSpPr txBox="1">
            <a:spLocks noChangeArrowheads="1"/>
          </p:cNvSpPr>
          <p:nvPr/>
        </p:nvSpPr>
        <p:spPr bwMode="auto">
          <a:xfrm>
            <a:off x="2484438" y="35099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examiner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886" name="Text Box 141"/>
          <p:cNvSpPr txBox="1">
            <a:spLocks noChangeArrowheads="1"/>
          </p:cNvSpPr>
          <p:nvPr/>
        </p:nvSpPr>
        <p:spPr bwMode="auto">
          <a:xfrm>
            <a:off x="3505200" y="3465513"/>
            <a:ext cx="1066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887" name="Line 142"/>
          <p:cNvSpPr>
            <a:spLocks noChangeShapeType="1"/>
          </p:cNvSpPr>
          <p:nvPr/>
        </p:nvSpPr>
        <p:spPr bwMode="auto">
          <a:xfrm flipH="1" flipV="1">
            <a:off x="3048000" y="3389313"/>
            <a:ext cx="587375" cy="544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8" name="Line 143"/>
          <p:cNvSpPr>
            <a:spLocks noChangeShapeType="1"/>
          </p:cNvSpPr>
          <p:nvPr/>
        </p:nvSpPr>
        <p:spPr bwMode="auto">
          <a:xfrm>
            <a:off x="1331913" y="2420938"/>
            <a:ext cx="5730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9" name="Line 144"/>
          <p:cNvSpPr>
            <a:spLocks noChangeShapeType="1"/>
          </p:cNvSpPr>
          <p:nvPr/>
        </p:nvSpPr>
        <p:spPr bwMode="auto">
          <a:xfrm flipH="1">
            <a:off x="2971800" y="2420938"/>
            <a:ext cx="520700" cy="434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1" name="Oval 146"/>
          <p:cNvSpPr>
            <a:spLocks noChangeArrowheads="1"/>
          </p:cNvSpPr>
          <p:nvPr/>
        </p:nvSpPr>
        <p:spPr bwMode="auto">
          <a:xfrm>
            <a:off x="52276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92" name="Oval 147"/>
          <p:cNvSpPr>
            <a:spLocks noChangeArrowheads="1"/>
          </p:cNvSpPr>
          <p:nvPr/>
        </p:nvSpPr>
        <p:spPr bwMode="auto">
          <a:xfrm>
            <a:off x="64468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93" name="Oval 148"/>
          <p:cNvSpPr>
            <a:spLocks noChangeArrowheads="1"/>
          </p:cNvSpPr>
          <p:nvPr/>
        </p:nvSpPr>
        <p:spPr bwMode="auto">
          <a:xfrm>
            <a:off x="7666038" y="1735138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79895" name="Line 150"/>
          <p:cNvSpPr>
            <a:spLocks noChangeShapeType="1"/>
          </p:cNvSpPr>
          <p:nvPr/>
        </p:nvSpPr>
        <p:spPr bwMode="auto">
          <a:xfrm flipV="1">
            <a:off x="5364163" y="3394075"/>
            <a:ext cx="777875" cy="539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6" name="Line 151"/>
          <p:cNvSpPr>
            <a:spLocks noChangeShapeType="1"/>
          </p:cNvSpPr>
          <p:nvPr/>
        </p:nvSpPr>
        <p:spPr bwMode="auto">
          <a:xfrm flipH="1" flipV="1">
            <a:off x="7132638" y="3546475"/>
            <a:ext cx="247650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7" name="Line 152"/>
          <p:cNvSpPr>
            <a:spLocks noChangeShapeType="1"/>
          </p:cNvSpPr>
          <p:nvPr/>
        </p:nvSpPr>
        <p:spPr bwMode="auto">
          <a:xfrm flipV="1">
            <a:off x="6156325" y="3546475"/>
            <a:ext cx="366713" cy="387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8" name="Line 153"/>
          <p:cNvSpPr>
            <a:spLocks noChangeShapeType="1"/>
          </p:cNvSpPr>
          <p:nvPr/>
        </p:nvSpPr>
        <p:spPr bwMode="auto">
          <a:xfrm flipH="1" flipV="1">
            <a:off x="7589838" y="3394075"/>
            <a:ext cx="582612" cy="539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9" name="Line 154"/>
          <p:cNvSpPr>
            <a:spLocks noChangeShapeType="1"/>
          </p:cNvSpPr>
          <p:nvPr/>
        </p:nvSpPr>
        <p:spPr bwMode="auto">
          <a:xfrm>
            <a:off x="5795963" y="2420938"/>
            <a:ext cx="650875" cy="363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900" name="Line 155"/>
          <p:cNvSpPr>
            <a:spLocks noChangeShapeType="1"/>
          </p:cNvSpPr>
          <p:nvPr/>
        </p:nvSpPr>
        <p:spPr bwMode="auto">
          <a:xfrm flipH="1">
            <a:off x="7513638" y="2420938"/>
            <a:ext cx="514350" cy="439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902" name="Text Box 158"/>
          <p:cNvSpPr txBox="1">
            <a:spLocks noChangeArrowheads="1"/>
          </p:cNvSpPr>
          <p:nvPr/>
        </p:nvSpPr>
        <p:spPr bwMode="auto">
          <a:xfrm>
            <a:off x="7597775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cxnSp>
        <p:nvCxnSpPr>
          <p:cNvPr id="79903" name="AutoShape 159"/>
          <p:cNvCxnSpPr>
            <a:cxnSpLocks noChangeShapeType="1"/>
          </p:cNvCxnSpPr>
          <p:nvPr/>
        </p:nvCxnSpPr>
        <p:spPr bwMode="auto">
          <a:xfrm rot="5400000" flipV="1">
            <a:off x="4647406" y="-592931"/>
            <a:ext cx="1588" cy="4572000"/>
          </a:xfrm>
          <a:prstGeom prst="curvedConnector3">
            <a:avLst>
              <a:gd name="adj1" fmla="val -23300009"/>
            </a:avLst>
          </a:prstGeom>
          <a:noFill/>
          <a:ln w="28575">
            <a:solidFill>
              <a:srgbClr val="0000FF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79904" name="Text Box 160"/>
          <p:cNvSpPr txBox="1">
            <a:spLocks noChangeArrowheads="1"/>
          </p:cNvSpPr>
          <p:nvPr/>
        </p:nvSpPr>
        <p:spPr bwMode="auto">
          <a:xfrm>
            <a:off x="395288" y="83661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79905" name="Text Box 161"/>
          <p:cNvSpPr txBox="1">
            <a:spLocks noChangeArrowheads="1"/>
          </p:cNvSpPr>
          <p:nvPr/>
        </p:nvSpPr>
        <p:spPr bwMode="auto">
          <a:xfrm>
            <a:off x="3925888" y="1273175"/>
            <a:ext cx="145256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0000FF"/>
                </a:solidFill>
              </a:rPr>
              <a:t>r</a:t>
            </a:r>
            <a:r>
              <a:rPr lang="en-GB" sz="2200" b="1" baseline="-25000">
                <a:solidFill>
                  <a:srgbClr val="0000FF"/>
                </a:solidFill>
              </a:rPr>
              <a:t>MZ / DZ</a:t>
            </a:r>
            <a:r>
              <a:rPr lang="en-GB" sz="2200" b="1">
                <a:solidFill>
                  <a:srgbClr val="0000FF"/>
                </a:solidFill>
              </a:rPr>
              <a:t> = 1</a:t>
            </a:r>
            <a:endParaRPr lang="en-GB" sz="2200" b="1" baseline="-25000">
              <a:solidFill>
                <a:srgbClr val="0000FF"/>
              </a:solidFill>
            </a:endParaRPr>
          </a:p>
        </p:txBody>
      </p:sp>
      <p:cxnSp>
        <p:nvCxnSpPr>
          <p:cNvPr id="79906" name="AutoShape 162"/>
          <p:cNvCxnSpPr>
            <a:cxnSpLocks noChangeShapeType="1"/>
          </p:cNvCxnSpPr>
          <p:nvPr/>
        </p:nvCxnSpPr>
        <p:spPr bwMode="auto">
          <a:xfrm rot="5400000" flipV="1">
            <a:off x="4620419" y="-1791493"/>
            <a:ext cx="1587" cy="7010400"/>
          </a:xfrm>
          <a:prstGeom prst="curvedConnector3">
            <a:avLst>
              <a:gd name="adj1" fmla="val -51600014"/>
            </a:avLst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79907" name="Text Box 163"/>
          <p:cNvSpPr txBox="1">
            <a:spLocks noChangeArrowheads="1"/>
          </p:cNvSpPr>
          <p:nvPr/>
        </p:nvSpPr>
        <p:spPr bwMode="auto">
          <a:xfrm>
            <a:off x="3563938" y="841375"/>
            <a:ext cx="237648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3300"/>
                </a:solidFill>
              </a:rPr>
              <a:t>r</a:t>
            </a:r>
            <a:r>
              <a:rPr lang="en-GB" sz="2200" b="1" baseline="-25000">
                <a:solidFill>
                  <a:srgbClr val="FF3300"/>
                </a:solidFill>
              </a:rPr>
              <a:t>MZ </a:t>
            </a:r>
            <a:r>
              <a:rPr lang="en-GB" sz="2200" b="1">
                <a:solidFill>
                  <a:srgbClr val="FF3300"/>
                </a:solidFill>
              </a:rPr>
              <a:t>= 1 r</a:t>
            </a:r>
            <a:r>
              <a:rPr lang="en-GB" sz="2200" b="1" baseline="-25000">
                <a:solidFill>
                  <a:srgbClr val="FF3300"/>
                </a:solidFill>
              </a:rPr>
              <a:t>DZ</a:t>
            </a:r>
            <a:r>
              <a:rPr lang="en-GB" sz="2200" b="1">
                <a:solidFill>
                  <a:srgbClr val="FF3300"/>
                </a:solidFill>
              </a:rPr>
              <a:t> = 0.5</a:t>
            </a:r>
          </a:p>
        </p:txBody>
      </p:sp>
      <p:sp>
        <p:nvSpPr>
          <p:cNvPr id="79908" name="Rectangle 164"/>
          <p:cNvSpPr>
            <a:spLocks noChangeArrowheads="1"/>
          </p:cNvSpPr>
          <p:nvPr/>
        </p:nvSpPr>
        <p:spPr bwMode="auto">
          <a:xfrm>
            <a:off x="69850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79909" name="Rectangle 165"/>
          <p:cNvSpPr>
            <a:spLocks noChangeArrowheads="1"/>
          </p:cNvSpPr>
          <p:nvPr/>
        </p:nvSpPr>
        <p:spPr bwMode="auto">
          <a:xfrm>
            <a:off x="11334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0" name="Rectangle 166"/>
          <p:cNvSpPr>
            <a:spLocks noChangeArrowheads="1"/>
          </p:cNvSpPr>
          <p:nvPr/>
        </p:nvSpPr>
        <p:spPr bwMode="auto">
          <a:xfrm>
            <a:off x="2212975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1" name="Rectangle 167"/>
          <p:cNvSpPr>
            <a:spLocks noChangeArrowheads="1"/>
          </p:cNvSpPr>
          <p:nvPr/>
        </p:nvSpPr>
        <p:spPr bwMode="auto">
          <a:xfrm>
            <a:off x="3278188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2" name="Rectangle 168"/>
          <p:cNvSpPr>
            <a:spLocks noChangeArrowheads="1"/>
          </p:cNvSpPr>
          <p:nvPr/>
        </p:nvSpPr>
        <p:spPr bwMode="auto">
          <a:xfrm>
            <a:off x="4651375" y="3935413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3" name="Rectangle 169"/>
          <p:cNvSpPr>
            <a:spLocks noChangeArrowheads="1"/>
          </p:cNvSpPr>
          <p:nvPr/>
        </p:nvSpPr>
        <p:spPr bwMode="auto">
          <a:xfrm>
            <a:off x="57150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4" name="Rectangle 170"/>
          <p:cNvSpPr>
            <a:spLocks noChangeArrowheads="1"/>
          </p:cNvSpPr>
          <p:nvPr/>
        </p:nvSpPr>
        <p:spPr bwMode="auto">
          <a:xfrm>
            <a:off x="6794500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15" name="Rectangle 171"/>
          <p:cNvSpPr>
            <a:spLocks noChangeArrowheads="1"/>
          </p:cNvSpPr>
          <p:nvPr/>
        </p:nvSpPr>
        <p:spPr bwMode="auto">
          <a:xfrm>
            <a:off x="7859713" y="393382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79996" name="Text Box 252"/>
          <p:cNvSpPr txBox="1">
            <a:spLocks noChangeArrowheads="1"/>
          </p:cNvSpPr>
          <p:nvPr/>
        </p:nvSpPr>
        <p:spPr bwMode="auto">
          <a:xfrm>
            <a:off x="5076825" y="3457575"/>
            <a:ext cx="792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mum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997" name="Text Box 253"/>
          <p:cNvSpPr txBox="1">
            <a:spLocks noChangeArrowheads="1"/>
          </p:cNvSpPr>
          <p:nvPr/>
        </p:nvSpPr>
        <p:spPr bwMode="auto">
          <a:xfrm>
            <a:off x="5908675" y="3470275"/>
            <a:ext cx="10398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teacher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998" name="Text Box 254"/>
          <p:cNvSpPr txBox="1">
            <a:spLocks noChangeArrowheads="1"/>
          </p:cNvSpPr>
          <p:nvPr/>
        </p:nvSpPr>
        <p:spPr bwMode="auto">
          <a:xfrm>
            <a:off x="7021513" y="3502025"/>
            <a:ext cx="1008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examiner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9999" name="Text Box 255"/>
          <p:cNvSpPr txBox="1">
            <a:spLocks noChangeArrowheads="1"/>
          </p:cNvSpPr>
          <p:nvPr/>
        </p:nvSpPr>
        <p:spPr bwMode="auto">
          <a:xfrm>
            <a:off x="8042275" y="3457575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1800">
                <a:solidFill>
                  <a:schemeClr val="tx1"/>
                </a:solidFill>
              </a:rPr>
              <a:t>f</a:t>
            </a:r>
            <a:r>
              <a:rPr lang="en-GB" sz="1800" baseline="-25000">
                <a:solidFill>
                  <a:schemeClr val="tx1"/>
                </a:solidFill>
              </a:rPr>
              <a:t>child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80000" name="Line 256"/>
          <p:cNvSpPr>
            <a:spLocks noChangeShapeType="1"/>
          </p:cNvSpPr>
          <p:nvPr/>
        </p:nvSpPr>
        <p:spPr bwMode="auto">
          <a:xfrm>
            <a:off x="6905625" y="2420938"/>
            <a:ext cx="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107504" y="4352404"/>
            <a:ext cx="8829154" cy="1636107"/>
            <a:chOff x="107504" y="4352404"/>
            <a:chExt cx="8829154" cy="1636107"/>
          </a:xfrm>
        </p:grpSpPr>
        <p:sp>
          <p:nvSpPr>
            <p:cNvPr id="130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1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2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5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7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8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1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3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4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47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9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0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53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5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57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9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1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3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5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67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69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1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E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3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75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2000" b="1" dirty="0" smtClean="0">
                  <a:solidFill>
                    <a:schemeClr val="tx1"/>
                  </a:solidFill>
                </a:rPr>
                <a:t>C</a:t>
              </a:r>
              <a:endParaRPr lang="sv-SE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77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cxnSp>
          <p:nvCxnSpPr>
            <p:cNvPr id="178" name="Curved Connector 177"/>
            <p:cNvCxnSpPr/>
            <p:nvPr/>
          </p:nvCxnSpPr>
          <p:spPr>
            <a:xfrm rot="5400000" flipH="1" flipV="1">
              <a:off x="2879782" y="3428005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Curved Connector 178"/>
            <p:cNvCxnSpPr/>
            <p:nvPr/>
          </p:nvCxnSpPr>
          <p:spPr>
            <a:xfrm rot="5400000" flipH="1" flipV="1">
              <a:off x="3921802" y="34448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Curved Connector 179"/>
            <p:cNvCxnSpPr/>
            <p:nvPr/>
          </p:nvCxnSpPr>
          <p:spPr>
            <a:xfrm rot="5400000" flipH="1" flipV="1">
              <a:off x="5005043" y="34194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urved Connector 180"/>
            <p:cNvCxnSpPr/>
            <p:nvPr/>
          </p:nvCxnSpPr>
          <p:spPr>
            <a:xfrm rot="5400000" flipH="1" flipV="1">
              <a:off x="5988826" y="3381397"/>
              <a:ext cx="47739" cy="5039489"/>
            </a:xfrm>
            <a:prstGeom prst="curvedConnector3">
              <a:avLst>
                <a:gd name="adj1" fmla="val -1596181"/>
              </a:avLst>
            </a:prstGeom>
            <a:ln w="19050">
              <a:solidFill>
                <a:srgbClr val="FF000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urved Connector 181"/>
            <p:cNvCxnSpPr/>
            <p:nvPr/>
          </p:nvCxnSpPr>
          <p:spPr>
            <a:xfrm rot="5400000" flipH="1" flipV="1">
              <a:off x="2892250" y="3322586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urved Connector 182"/>
            <p:cNvCxnSpPr/>
            <p:nvPr/>
          </p:nvCxnSpPr>
          <p:spPr>
            <a:xfrm rot="5400000" flipH="1" flipV="1">
              <a:off x="3961530" y="3310410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Curved Connector 183"/>
            <p:cNvCxnSpPr/>
            <p:nvPr/>
          </p:nvCxnSpPr>
          <p:spPr>
            <a:xfrm rot="5400000" flipH="1" flipV="1">
              <a:off x="5037931" y="32511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Curved Connector 184"/>
            <p:cNvCxnSpPr/>
            <p:nvPr/>
          </p:nvCxnSpPr>
          <p:spPr>
            <a:xfrm rot="5400000" flipH="1" flipV="1">
              <a:off x="6109070" y="3276502"/>
              <a:ext cx="523" cy="4532784"/>
            </a:xfrm>
            <a:prstGeom prst="curvedConnector3">
              <a:avLst>
                <a:gd name="adj1" fmla="val -152983556"/>
              </a:avLst>
            </a:prstGeom>
            <a:ln w="19050">
              <a:solidFill>
                <a:srgbClr val="3366FF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Oval 133"/>
          <p:cNvSpPr>
            <a:spLocks noChangeArrowheads="1"/>
          </p:cNvSpPr>
          <p:nvPr/>
        </p:nvSpPr>
        <p:spPr bwMode="auto">
          <a:xfrm>
            <a:off x="6012160" y="2734816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01624" y="729208"/>
            <a:ext cx="8734871" cy="5148064"/>
          </a:xfrm>
        </p:spPr>
        <p:txBody>
          <a:bodyPr>
            <a:no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nv</a:t>
            </a:r>
            <a:r>
              <a:rPr lang="en-AU" sz="2400" dirty="0" smtClean="0">
                <a:latin typeface="Arial" charset="0"/>
                <a:cs typeface="Arial" charset="0"/>
              </a:rPr>
              <a:t>			&lt;-  4    		</a:t>
            </a:r>
            <a:r>
              <a:rPr lang="en-AU" sz="2400" b="1" dirty="0" smtClean="0">
                <a:latin typeface="Arial" charset="0"/>
                <a:cs typeface="Arial" charset="0"/>
              </a:rPr>
              <a:t># number of variables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n</a:t>
            </a:r>
            <a:r>
              <a:rPr lang="en-AU" sz="2400" dirty="0" err="1" smtClean="0">
                <a:latin typeface="Arial" charset="0"/>
                <a:cs typeface="Arial" charset="0"/>
              </a:rPr>
              <a:t>f</a:t>
            </a:r>
            <a:r>
              <a:rPr lang="en-AU" sz="2400" dirty="0" smtClean="0">
                <a:latin typeface="Arial" charset="0"/>
                <a:cs typeface="Arial" charset="0"/>
              </a:rPr>
              <a:t>			&lt;-  1 			</a:t>
            </a:r>
            <a:r>
              <a:rPr lang="en-AU" sz="2400" b="1" dirty="0" smtClean="0">
                <a:latin typeface="Arial" charset="0"/>
                <a:cs typeface="Arial" charset="0"/>
              </a:rPr>
              <a:t># number of factors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# Matrices </a:t>
            </a:r>
            <a:r>
              <a:rPr lang="en-AU" sz="2400" dirty="0" smtClean="0">
                <a:latin typeface="Arial" charset="0"/>
                <a:cs typeface="Arial" charset="0"/>
              </a:rPr>
              <a:t>to </a:t>
            </a:r>
            <a:r>
              <a:rPr lang="en-AU" sz="2400" dirty="0">
                <a:latin typeface="Arial" charset="0"/>
                <a:cs typeface="Arial" charset="0"/>
              </a:rPr>
              <a:t>store </a:t>
            </a:r>
            <a:r>
              <a:rPr lang="en-AU" sz="2400" dirty="0" smtClean="0">
                <a:latin typeface="Arial" charset="0"/>
                <a:cs typeface="Arial" charset="0"/>
              </a:rPr>
              <a:t>path </a:t>
            </a:r>
            <a:r>
              <a:rPr lang="en-AU" sz="2400" dirty="0">
                <a:latin typeface="Arial" charset="0"/>
                <a:cs typeface="Arial" charset="0"/>
              </a:rPr>
              <a:t>coefficients for </a:t>
            </a:r>
            <a:r>
              <a:rPr lang="en-AU" sz="2400" dirty="0" smtClean="0">
                <a:latin typeface="Arial" charset="0"/>
                <a:cs typeface="Arial" charset="0"/>
              </a:rPr>
              <a:t>Latent Phenotype</a:t>
            </a: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pathAl</a:t>
            </a:r>
            <a:r>
              <a:rPr lang="en-AU" sz="2400" dirty="0" smtClean="0">
                <a:latin typeface="Arial" charset="0"/>
                <a:cs typeface="Arial" charset="0"/>
              </a:rPr>
              <a:t>	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</a:t>
            </a:r>
            <a:r>
              <a:rPr lang="en-AU" sz="2400" dirty="0">
                <a:solidFill>
                  <a:srgbClr val="666699"/>
                </a:solidFill>
                <a:latin typeface="Arial" charset="0"/>
                <a:cs typeface="Arial" charset="0"/>
              </a:rPr>
              <a:t>"</a:t>
            </a:r>
            <a:r>
              <a:rPr lang="en-AU" sz="2400" dirty="0" smtClean="0">
                <a:solidFill>
                  <a:srgbClr val="666699"/>
                </a:solidFill>
                <a:latin typeface="Arial" charset="0"/>
                <a:cs typeface="Arial" charset="0"/>
              </a:rPr>
              <a:t>Lower"</a:t>
            </a:r>
            <a:r>
              <a:rPr lang="en-AU" sz="2400" dirty="0" smtClean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solidFill>
                  <a:srgbClr val="666699"/>
                </a:solidFill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solidFill>
                  <a:srgbClr val="666699"/>
                </a:solidFill>
                <a:latin typeface="Arial" charset="0"/>
                <a:cs typeface="Arial" charset="0"/>
              </a:rPr>
              <a:t>nf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 	free=TRUE</a:t>
            </a:r>
            <a:r>
              <a:rPr lang="en-AU" sz="2400" dirty="0">
                <a:latin typeface="Arial" charset="0"/>
                <a:cs typeface="Arial" charset="0"/>
              </a:rPr>
              <a:t>, values=.8, </a:t>
            </a:r>
            <a:r>
              <a:rPr lang="en-AU" sz="2400" dirty="0">
                <a:solidFill>
                  <a:srgbClr val="666699"/>
                </a:solidFill>
                <a:latin typeface="Arial" charset="0"/>
                <a:cs typeface="Arial" charset="0"/>
              </a:rPr>
              <a:t>labels="al1"</a:t>
            </a:r>
            <a:r>
              <a:rPr lang="en-AU" sz="2400" dirty="0">
                <a:latin typeface="Arial" charset="0"/>
                <a:cs typeface="Arial" charset="0"/>
              </a:rPr>
              <a:t>, name="al" 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pathCl</a:t>
            </a:r>
            <a:r>
              <a:rPr lang="en-AU" sz="2400" dirty="0" smtClean="0">
                <a:latin typeface="Arial" charset="0"/>
                <a:cs typeface="Arial" charset="0"/>
              </a:rPr>
              <a:t>	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type="Lower",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 </a:t>
            </a:r>
            <a:r>
              <a:rPr lang="en-AU" sz="2400" dirty="0">
                <a:latin typeface="Arial" charset="0"/>
                <a:cs typeface="Arial" charset="0"/>
              </a:rPr>
              <a:t>free=TRUE, values=.2, labels="cl1", name="cl" 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pathEl</a:t>
            </a:r>
            <a:r>
              <a:rPr lang="en-AU" sz="2400" dirty="0" smtClean="0">
                <a:latin typeface="Arial" charset="0"/>
                <a:cs typeface="Arial" charset="0"/>
              </a:rPr>
              <a:t>	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type="Lower",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 </a:t>
            </a:r>
            <a:r>
              <a:rPr lang="en-AU" sz="2400" dirty="0">
                <a:latin typeface="Arial" charset="0"/>
                <a:cs typeface="Arial" charset="0"/>
              </a:rPr>
              <a:t>free=TRUE, values=.6, labels="el1", name="el" </a:t>
            </a:r>
            <a:r>
              <a:rPr lang="en-AU" sz="2400" dirty="0" smtClean="0">
                <a:latin typeface="Arial" charset="0"/>
                <a:cs typeface="Arial" charset="0"/>
              </a:rPr>
              <a:t>)</a:t>
            </a:r>
            <a:endParaRPr lang="en-AU" sz="2400" dirty="0">
              <a:latin typeface="Arial" charset="0"/>
              <a:cs typeface="Arial" charset="0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4ACE_CP.R</a:t>
            </a:r>
            <a:endParaRPr lang="en-GB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79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cxnSp>
        <p:nvCxnSpPr>
          <p:cNvPr id="81922" name="AutoShape 2"/>
          <p:cNvCxnSpPr>
            <a:cxnSpLocks noChangeShapeType="1"/>
            <a:stCxn id="81924" idx="0"/>
          </p:cNvCxnSpPr>
          <p:nvPr/>
        </p:nvCxnSpPr>
        <p:spPr bwMode="auto">
          <a:xfrm rot="5400000" flipV="1">
            <a:off x="4647406" y="-913606"/>
            <a:ext cx="1588" cy="4572000"/>
          </a:xfrm>
          <a:prstGeom prst="curvedConnector3">
            <a:avLst>
              <a:gd name="adj1" fmla="val -36400014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1923" name="Oval 4"/>
          <p:cNvSpPr>
            <a:spLocks noChangeArrowheads="1"/>
          </p:cNvSpPr>
          <p:nvPr/>
        </p:nvSpPr>
        <p:spPr bwMode="auto">
          <a:xfrm>
            <a:off x="685800" y="1371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4" name="Oval 5"/>
          <p:cNvSpPr>
            <a:spLocks noChangeArrowheads="1"/>
          </p:cNvSpPr>
          <p:nvPr/>
        </p:nvSpPr>
        <p:spPr bwMode="auto">
          <a:xfrm>
            <a:off x="1905000" y="1371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5" name="Oval 6"/>
          <p:cNvSpPr>
            <a:spLocks noChangeArrowheads="1"/>
          </p:cNvSpPr>
          <p:nvPr/>
        </p:nvSpPr>
        <p:spPr bwMode="auto">
          <a:xfrm>
            <a:off x="3124200" y="1371600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6" name="Oval 7"/>
          <p:cNvSpPr>
            <a:spLocks noChangeArrowheads="1"/>
          </p:cNvSpPr>
          <p:nvPr/>
        </p:nvSpPr>
        <p:spPr bwMode="auto">
          <a:xfrm>
            <a:off x="1447800" y="2514600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  <p:sp>
        <p:nvSpPr>
          <p:cNvPr id="81927" name="Line 8"/>
          <p:cNvSpPr>
            <a:spLocks noChangeShapeType="1"/>
          </p:cNvSpPr>
          <p:nvPr/>
        </p:nvSpPr>
        <p:spPr bwMode="auto">
          <a:xfrm>
            <a:off x="2362200" y="2057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28" name="Line 9"/>
          <p:cNvSpPr>
            <a:spLocks noChangeShapeType="1"/>
          </p:cNvSpPr>
          <p:nvPr/>
        </p:nvSpPr>
        <p:spPr bwMode="auto">
          <a:xfrm>
            <a:off x="1219200" y="2057400"/>
            <a:ext cx="6858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29" name="Line 10"/>
          <p:cNvSpPr>
            <a:spLocks noChangeShapeType="1"/>
          </p:cNvSpPr>
          <p:nvPr/>
        </p:nvSpPr>
        <p:spPr bwMode="auto">
          <a:xfrm flipH="1">
            <a:off x="2971800" y="2057400"/>
            <a:ext cx="685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1" name="Oval 12"/>
          <p:cNvSpPr>
            <a:spLocks noChangeArrowheads="1"/>
          </p:cNvSpPr>
          <p:nvPr/>
        </p:nvSpPr>
        <p:spPr bwMode="auto">
          <a:xfrm>
            <a:off x="5227638" y="1376363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2" name="Oval 13"/>
          <p:cNvSpPr>
            <a:spLocks noChangeArrowheads="1"/>
          </p:cNvSpPr>
          <p:nvPr/>
        </p:nvSpPr>
        <p:spPr bwMode="auto">
          <a:xfrm>
            <a:off x="6446838" y="1376363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3" name="Oval 14"/>
          <p:cNvSpPr>
            <a:spLocks noChangeArrowheads="1"/>
          </p:cNvSpPr>
          <p:nvPr/>
        </p:nvSpPr>
        <p:spPr bwMode="auto">
          <a:xfrm>
            <a:off x="7666038" y="1376363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5" name="Line 16"/>
          <p:cNvSpPr>
            <a:spLocks noChangeShapeType="1"/>
          </p:cNvSpPr>
          <p:nvPr/>
        </p:nvSpPr>
        <p:spPr bwMode="auto">
          <a:xfrm>
            <a:off x="6904038" y="2062163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6" name="Line 17"/>
          <p:cNvSpPr>
            <a:spLocks noChangeShapeType="1"/>
          </p:cNvSpPr>
          <p:nvPr/>
        </p:nvSpPr>
        <p:spPr bwMode="auto">
          <a:xfrm>
            <a:off x="5761038" y="2062163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7" name="Line 18"/>
          <p:cNvSpPr>
            <a:spLocks noChangeShapeType="1"/>
          </p:cNvSpPr>
          <p:nvPr/>
        </p:nvSpPr>
        <p:spPr bwMode="auto">
          <a:xfrm flipH="1">
            <a:off x="7513638" y="2062163"/>
            <a:ext cx="6858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9" name="Text Box 22"/>
          <p:cNvSpPr txBox="1">
            <a:spLocks noChangeArrowheads="1"/>
          </p:cNvSpPr>
          <p:nvPr/>
        </p:nvSpPr>
        <p:spPr bwMode="auto">
          <a:xfrm>
            <a:off x="3494882" y="2839523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1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81941" name="Text Box 24"/>
          <p:cNvSpPr txBox="1">
            <a:spLocks noChangeArrowheads="1"/>
          </p:cNvSpPr>
          <p:nvPr/>
        </p:nvSpPr>
        <p:spPr bwMode="auto">
          <a:xfrm>
            <a:off x="251520" y="3501008"/>
            <a:ext cx="8859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Matrix </a:t>
            </a:r>
            <a:r>
              <a:rPr lang="en-GB" sz="2400" b="1" dirty="0" smtClean="0">
                <a:solidFill>
                  <a:schemeClr val="tx1"/>
                </a:solidFill>
              </a:rPr>
              <a:t>al = path </a:t>
            </a:r>
            <a:r>
              <a:rPr lang="en-GB" sz="2400" b="1" dirty="0">
                <a:solidFill>
                  <a:schemeClr val="tx1"/>
                </a:solidFill>
              </a:rPr>
              <a:t>coefficient for A </a:t>
            </a:r>
            <a:r>
              <a:rPr lang="en-GB" sz="2400" b="1" dirty="0" smtClean="0">
                <a:solidFill>
                  <a:schemeClr val="tx1"/>
                </a:solidFill>
              </a:rPr>
              <a:t>on </a:t>
            </a:r>
            <a:r>
              <a:rPr lang="en-GB" sz="2400" b="1" dirty="0">
                <a:solidFill>
                  <a:schemeClr val="tx1"/>
                </a:solidFill>
              </a:rPr>
              <a:t>common latent factor</a:t>
            </a:r>
          </a:p>
        </p:txBody>
      </p:sp>
      <p:sp>
        <p:nvSpPr>
          <p:cNvPr id="81942" name="Text Box 25"/>
          <p:cNvSpPr txBox="1">
            <a:spLocks noChangeArrowheads="1"/>
          </p:cNvSpPr>
          <p:nvPr/>
        </p:nvSpPr>
        <p:spPr bwMode="auto">
          <a:xfrm>
            <a:off x="1428750" y="5119688"/>
            <a:ext cx="876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al =  </a:t>
            </a:r>
          </a:p>
        </p:txBody>
      </p:sp>
      <p:grpSp>
        <p:nvGrpSpPr>
          <p:cNvPr id="81943" name="Group 26"/>
          <p:cNvGrpSpPr>
            <a:grpSpLocks/>
          </p:cNvGrpSpPr>
          <p:nvPr/>
        </p:nvGrpSpPr>
        <p:grpSpPr bwMode="auto">
          <a:xfrm>
            <a:off x="2627313" y="5043488"/>
            <a:ext cx="990600" cy="762000"/>
            <a:chOff x="2256" y="1104"/>
            <a:chExt cx="624" cy="480"/>
          </a:xfrm>
        </p:grpSpPr>
        <p:sp>
          <p:nvSpPr>
            <p:cNvPr id="81952" name="AutoShape 27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81953" name="Text Box 28"/>
            <p:cNvSpPr txBox="1">
              <a:spLocks noChangeArrowheads="1"/>
            </p:cNvSpPr>
            <p:nvPr/>
          </p:nvSpPr>
          <p:spPr bwMode="auto">
            <a:xfrm>
              <a:off x="2400" y="1152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81944" name="Text Box 29"/>
          <p:cNvSpPr txBox="1">
            <a:spLocks noChangeArrowheads="1"/>
          </p:cNvSpPr>
          <p:nvPr/>
        </p:nvSpPr>
        <p:spPr bwMode="auto">
          <a:xfrm>
            <a:off x="3706813" y="5146675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Latent factor</a:t>
            </a:r>
          </a:p>
        </p:txBody>
      </p:sp>
      <p:sp>
        <p:nvSpPr>
          <p:cNvPr id="81945" name="Text Box 30"/>
          <p:cNvSpPr txBox="1">
            <a:spLocks noChangeArrowheads="1"/>
          </p:cNvSpPr>
          <p:nvPr/>
        </p:nvSpPr>
        <p:spPr bwMode="auto">
          <a:xfrm>
            <a:off x="6916738" y="5146675"/>
            <a:ext cx="131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Full 1x1</a:t>
            </a:r>
          </a:p>
        </p:txBody>
      </p:sp>
      <p:sp>
        <p:nvSpPr>
          <p:cNvPr id="81946" name="Rectangle 31"/>
          <p:cNvSpPr>
            <a:spLocks noChangeArrowheads="1"/>
          </p:cNvSpPr>
          <p:nvPr/>
        </p:nvSpPr>
        <p:spPr bwMode="auto">
          <a:xfrm>
            <a:off x="971600" y="2132856"/>
            <a:ext cx="4143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l</a:t>
            </a:r>
          </a:p>
        </p:txBody>
      </p:sp>
      <p:sp>
        <p:nvSpPr>
          <p:cNvPr id="81947" name="Text Box 32"/>
          <p:cNvSpPr txBox="1">
            <a:spLocks noChangeArrowheads="1"/>
          </p:cNvSpPr>
          <p:nvPr/>
        </p:nvSpPr>
        <p:spPr bwMode="auto">
          <a:xfrm>
            <a:off x="2713832" y="4652963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81948" name="Rectangle 33"/>
          <p:cNvSpPr>
            <a:spLocks noChangeArrowheads="1"/>
          </p:cNvSpPr>
          <p:nvPr/>
        </p:nvSpPr>
        <p:spPr bwMode="auto">
          <a:xfrm>
            <a:off x="7974087" y="2224088"/>
            <a:ext cx="414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l</a:t>
            </a:r>
          </a:p>
        </p:txBody>
      </p:sp>
      <p:cxnSp>
        <p:nvCxnSpPr>
          <p:cNvPr id="81949" name="AutoShape 34"/>
          <p:cNvCxnSpPr>
            <a:cxnSpLocks noChangeShapeType="1"/>
            <a:stCxn id="81923" idx="0"/>
            <a:endCxn id="81933" idx="0"/>
          </p:cNvCxnSpPr>
          <p:nvPr/>
        </p:nvCxnSpPr>
        <p:spPr bwMode="auto">
          <a:xfrm rot="5400000" flipV="1">
            <a:off x="4630737" y="-2116137"/>
            <a:ext cx="4763" cy="6980238"/>
          </a:xfrm>
          <a:prstGeom prst="curvedConnector3">
            <a:avLst>
              <a:gd name="adj1" fmla="val -21433338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1950" name="Text Box 35"/>
          <p:cNvSpPr txBox="1">
            <a:spLocks noChangeArrowheads="1"/>
          </p:cNvSpPr>
          <p:nvPr/>
        </p:nvSpPr>
        <p:spPr bwMode="auto">
          <a:xfrm>
            <a:off x="3925888" y="836613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3366FF"/>
                </a:solidFill>
              </a:rPr>
              <a:t>r</a:t>
            </a:r>
            <a:r>
              <a:rPr lang="en-GB" sz="2200" b="1" baseline="-25000">
                <a:solidFill>
                  <a:srgbClr val="3366FF"/>
                </a:solidFill>
              </a:rPr>
              <a:t>MZ / DZ</a:t>
            </a:r>
            <a:r>
              <a:rPr lang="en-GB" sz="2200" b="1">
                <a:solidFill>
                  <a:srgbClr val="3366FF"/>
                </a:solidFill>
              </a:rPr>
              <a:t> = 1</a:t>
            </a:r>
            <a:endParaRPr lang="en-GB" sz="2200" b="1" baseline="-25000">
              <a:solidFill>
                <a:srgbClr val="3366FF"/>
              </a:solidFill>
            </a:endParaRPr>
          </a:p>
        </p:txBody>
      </p:sp>
      <p:sp>
        <p:nvSpPr>
          <p:cNvPr id="81951" name="Text Box 36"/>
          <p:cNvSpPr txBox="1">
            <a:spLocks noChangeArrowheads="1"/>
          </p:cNvSpPr>
          <p:nvPr/>
        </p:nvSpPr>
        <p:spPr bwMode="auto">
          <a:xfrm>
            <a:off x="3563938" y="338138"/>
            <a:ext cx="2376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0000"/>
                </a:solidFill>
              </a:rPr>
              <a:t>r</a:t>
            </a:r>
            <a:r>
              <a:rPr lang="en-GB" sz="2200" b="1" baseline="-25000">
                <a:solidFill>
                  <a:srgbClr val="FF0000"/>
                </a:solidFill>
              </a:rPr>
              <a:t>MZ </a:t>
            </a:r>
            <a:r>
              <a:rPr lang="en-GB" sz="2200" b="1">
                <a:solidFill>
                  <a:srgbClr val="FF0000"/>
                </a:solidFill>
              </a:rPr>
              <a:t>= 1 r</a:t>
            </a:r>
            <a:r>
              <a:rPr lang="en-GB" sz="2200" b="1" baseline="-25000">
                <a:solidFill>
                  <a:srgbClr val="FF0000"/>
                </a:solidFill>
              </a:rPr>
              <a:t>DZ</a:t>
            </a:r>
            <a:r>
              <a:rPr lang="en-GB" sz="2200" b="1">
                <a:solidFill>
                  <a:srgbClr val="FF0000"/>
                </a:solidFill>
              </a:rPr>
              <a:t> = 0.5</a:t>
            </a:r>
          </a:p>
        </p:txBody>
      </p:sp>
      <p:cxnSp>
        <p:nvCxnSpPr>
          <p:cNvPr id="3" name="Curved Connector 2"/>
          <p:cNvCxnSpPr>
            <a:stCxn id="81926" idx="6"/>
            <a:endCxn id="81926" idx="5"/>
          </p:cNvCxnSpPr>
          <p:nvPr/>
        </p:nvCxnSpPr>
        <p:spPr>
          <a:xfrm flipH="1">
            <a:off x="2943738" y="2933700"/>
            <a:ext cx="256662" cy="296348"/>
          </a:xfrm>
          <a:prstGeom prst="curvedConnector4">
            <a:avLst>
              <a:gd name="adj1" fmla="val -89067"/>
              <a:gd name="adj2" fmla="val 170349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/>
          <p:nvPr/>
        </p:nvCxnSpPr>
        <p:spPr>
          <a:xfrm rot="10800000" flipH="1" flipV="1">
            <a:off x="5989638" y="2938463"/>
            <a:ext cx="256662" cy="296348"/>
          </a:xfrm>
          <a:prstGeom prst="curvedConnector4">
            <a:avLst>
              <a:gd name="adj1" fmla="val -89067"/>
              <a:gd name="adj2" fmla="val 160707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5364088" y="2852936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1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42" name="Oval 7"/>
          <p:cNvSpPr>
            <a:spLocks noChangeArrowheads="1"/>
          </p:cNvSpPr>
          <p:nvPr/>
        </p:nvSpPr>
        <p:spPr bwMode="auto">
          <a:xfrm>
            <a:off x="6055593" y="2562225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cxnSp>
        <p:nvCxnSpPr>
          <p:cNvPr id="81922" name="AutoShape 2"/>
          <p:cNvCxnSpPr>
            <a:cxnSpLocks noChangeShapeType="1"/>
            <a:stCxn id="81924" idx="0"/>
          </p:cNvCxnSpPr>
          <p:nvPr/>
        </p:nvCxnSpPr>
        <p:spPr bwMode="auto">
          <a:xfrm rot="5400000" flipV="1">
            <a:off x="4647406" y="-1135112"/>
            <a:ext cx="1588" cy="4572000"/>
          </a:xfrm>
          <a:prstGeom prst="curvedConnector3">
            <a:avLst>
              <a:gd name="adj1" fmla="val -36400014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1923" name="Oval 4"/>
          <p:cNvSpPr>
            <a:spLocks noChangeArrowheads="1"/>
          </p:cNvSpPr>
          <p:nvPr/>
        </p:nvSpPr>
        <p:spPr bwMode="auto">
          <a:xfrm>
            <a:off x="685800" y="1150094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4" name="Oval 5"/>
          <p:cNvSpPr>
            <a:spLocks noChangeArrowheads="1"/>
          </p:cNvSpPr>
          <p:nvPr/>
        </p:nvSpPr>
        <p:spPr bwMode="auto">
          <a:xfrm>
            <a:off x="1905000" y="1150094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5" name="Oval 6"/>
          <p:cNvSpPr>
            <a:spLocks noChangeArrowheads="1"/>
          </p:cNvSpPr>
          <p:nvPr/>
        </p:nvSpPr>
        <p:spPr bwMode="auto">
          <a:xfrm>
            <a:off x="3124200" y="1150094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27" name="Line 8"/>
          <p:cNvSpPr>
            <a:spLocks noChangeShapeType="1"/>
          </p:cNvSpPr>
          <p:nvPr/>
        </p:nvSpPr>
        <p:spPr bwMode="auto">
          <a:xfrm>
            <a:off x="2362200" y="1835894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28" name="Line 9"/>
          <p:cNvSpPr>
            <a:spLocks noChangeShapeType="1"/>
          </p:cNvSpPr>
          <p:nvPr/>
        </p:nvSpPr>
        <p:spPr bwMode="auto">
          <a:xfrm>
            <a:off x="1219200" y="1835894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29" name="Line 10"/>
          <p:cNvSpPr>
            <a:spLocks noChangeShapeType="1"/>
          </p:cNvSpPr>
          <p:nvPr/>
        </p:nvSpPr>
        <p:spPr bwMode="auto">
          <a:xfrm flipH="1">
            <a:off x="2971800" y="1835894"/>
            <a:ext cx="6858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1" name="Oval 12"/>
          <p:cNvSpPr>
            <a:spLocks noChangeArrowheads="1"/>
          </p:cNvSpPr>
          <p:nvPr/>
        </p:nvSpPr>
        <p:spPr bwMode="auto">
          <a:xfrm>
            <a:off x="5227638" y="1154857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err="1" smtClean="0">
                <a:solidFill>
                  <a:schemeClr val="tx1"/>
                </a:solidFill>
              </a:rPr>
              <a:t>Ec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2" name="Oval 13"/>
          <p:cNvSpPr>
            <a:spLocks noChangeArrowheads="1"/>
          </p:cNvSpPr>
          <p:nvPr/>
        </p:nvSpPr>
        <p:spPr bwMode="auto">
          <a:xfrm>
            <a:off x="6446838" y="1154857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Cc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3" name="Oval 14"/>
          <p:cNvSpPr>
            <a:spLocks noChangeArrowheads="1"/>
          </p:cNvSpPr>
          <p:nvPr/>
        </p:nvSpPr>
        <p:spPr bwMode="auto">
          <a:xfrm>
            <a:off x="7666038" y="1154857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 smtClean="0">
                <a:solidFill>
                  <a:schemeClr val="tx1"/>
                </a:solidFill>
              </a:rPr>
              <a:t>Ac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1935" name="Line 16"/>
          <p:cNvSpPr>
            <a:spLocks noChangeShapeType="1"/>
          </p:cNvSpPr>
          <p:nvPr/>
        </p:nvSpPr>
        <p:spPr bwMode="auto">
          <a:xfrm>
            <a:off x="6904038" y="184065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6" name="Line 17"/>
          <p:cNvSpPr>
            <a:spLocks noChangeShapeType="1"/>
          </p:cNvSpPr>
          <p:nvPr/>
        </p:nvSpPr>
        <p:spPr bwMode="auto">
          <a:xfrm>
            <a:off x="5761038" y="1840657"/>
            <a:ext cx="6858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7" name="Line 18"/>
          <p:cNvSpPr>
            <a:spLocks noChangeShapeType="1"/>
          </p:cNvSpPr>
          <p:nvPr/>
        </p:nvSpPr>
        <p:spPr bwMode="auto">
          <a:xfrm flipH="1">
            <a:off x="7513638" y="1840657"/>
            <a:ext cx="685800" cy="609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39" name="Text Box 22"/>
          <p:cNvSpPr txBox="1">
            <a:spLocks noChangeArrowheads="1"/>
          </p:cNvSpPr>
          <p:nvPr/>
        </p:nvSpPr>
        <p:spPr bwMode="auto">
          <a:xfrm>
            <a:off x="3494882" y="2618017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1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81941" name="Text Box 24"/>
          <p:cNvSpPr txBox="1">
            <a:spLocks noChangeArrowheads="1"/>
          </p:cNvSpPr>
          <p:nvPr/>
        </p:nvSpPr>
        <p:spPr bwMode="auto">
          <a:xfrm>
            <a:off x="107504" y="3501008"/>
            <a:ext cx="8859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Matrix c</a:t>
            </a:r>
            <a:r>
              <a:rPr lang="en-GB" sz="2400" b="1" dirty="0" smtClean="0">
                <a:solidFill>
                  <a:schemeClr val="tx1"/>
                </a:solidFill>
              </a:rPr>
              <a:t>l = path </a:t>
            </a:r>
            <a:r>
              <a:rPr lang="en-GB" sz="2400" b="1" dirty="0">
                <a:solidFill>
                  <a:schemeClr val="tx1"/>
                </a:solidFill>
              </a:rPr>
              <a:t>coefficient for </a:t>
            </a:r>
            <a:r>
              <a:rPr lang="en-GB" sz="2400" b="1" dirty="0" smtClean="0">
                <a:solidFill>
                  <a:schemeClr val="tx1"/>
                </a:solidFill>
              </a:rPr>
              <a:t>C on </a:t>
            </a:r>
            <a:r>
              <a:rPr lang="en-GB" sz="2400" b="1" dirty="0">
                <a:solidFill>
                  <a:schemeClr val="tx1"/>
                </a:solidFill>
              </a:rPr>
              <a:t>common latent factor</a:t>
            </a:r>
          </a:p>
        </p:txBody>
      </p:sp>
      <p:sp>
        <p:nvSpPr>
          <p:cNvPr id="81942" name="Text Box 25"/>
          <p:cNvSpPr txBox="1">
            <a:spLocks noChangeArrowheads="1"/>
          </p:cNvSpPr>
          <p:nvPr/>
        </p:nvSpPr>
        <p:spPr bwMode="auto">
          <a:xfrm>
            <a:off x="1428750" y="4307136"/>
            <a:ext cx="876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cl </a:t>
            </a:r>
            <a:r>
              <a:rPr lang="en-GB" sz="2400" b="1" dirty="0">
                <a:solidFill>
                  <a:schemeClr val="tx1"/>
                </a:solidFill>
              </a:rPr>
              <a:t>=  </a:t>
            </a:r>
          </a:p>
        </p:txBody>
      </p:sp>
      <p:grpSp>
        <p:nvGrpSpPr>
          <p:cNvPr id="81943" name="Group 26"/>
          <p:cNvGrpSpPr>
            <a:grpSpLocks/>
          </p:cNvGrpSpPr>
          <p:nvPr/>
        </p:nvGrpSpPr>
        <p:grpSpPr bwMode="auto">
          <a:xfrm>
            <a:off x="2627313" y="4230936"/>
            <a:ext cx="990600" cy="762000"/>
            <a:chOff x="2256" y="1104"/>
            <a:chExt cx="624" cy="480"/>
          </a:xfrm>
        </p:grpSpPr>
        <p:sp>
          <p:nvSpPr>
            <p:cNvPr id="81952" name="AutoShape 27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81953" name="Text Box 28"/>
            <p:cNvSpPr txBox="1">
              <a:spLocks noChangeArrowheads="1"/>
            </p:cNvSpPr>
            <p:nvPr/>
          </p:nvSpPr>
          <p:spPr bwMode="auto">
            <a:xfrm>
              <a:off x="2400" y="1152"/>
              <a:ext cx="3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c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81944" name="Text Box 29"/>
          <p:cNvSpPr txBox="1">
            <a:spLocks noChangeArrowheads="1"/>
          </p:cNvSpPr>
          <p:nvPr/>
        </p:nvSpPr>
        <p:spPr bwMode="auto">
          <a:xfrm>
            <a:off x="3706813" y="4334123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Latent factor</a:t>
            </a:r>
          </a:p>
        </p:txBody>
      </p:sp>
      <p:sp>
        <p:nvSpPr>
          <p:cNvPr id="81945" name="Text Box 30"/>
          <p:cNvSpPr txBox="1">
            <a:spLocks noChangeArrowheads="1"/>
          </p:cNvSpPr>
          <p:nvPr/>
        </p:nvSpPr>
        <p:spPr bwMode="auto">
          <a:xfrm>
            <a:off x="6730608" y="433412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Lower </a:t>
            </a:r>
            <a:r>
              <a:rPr lang="en-GB" sz="2400" b="1" dirty="0">
                <a:solidFill>
                  <a:schemeClr val="tx1"/>
                </a:solidFill>
              </a:rPr>
              <a:t>1x1</a:t>
            </a:r>
          </a:p>
        </p:txBody>
      </p:sp>
      <p:sp>
        <p:nvSpPr>
          <p:cNvPr id="81946" name="Rectangle 31"/>
          <p:cNvSpPr>
            <a:spLocks noChangeArrowheads="1"/>
          </p:cNvSpPr>
          <p:nvPr/>
        </p:nvSpPr>
        <p:spPr bwMode="auto">
          <a:xfrm>
            <a:off x="2429470" y="1772816"/>
            <a:ext cx="413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81947" name="Text Box 32"/>
          <p:cNvSpPr txBox="1">
            <a:spLocks noChangeArrowheads="1"/>
          </p:cNvSpPr>
          <p:nvPr/>
        </p:nvSpPr>
        <p:spPr bwMode="auto">
          <a:xfrm>
            <a:off x="2714625" y="386104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81948" name="Rectangle 33"/>
          <p:cNvSpPr>
            <a:spLocks noChangeArrowheads="1"/>
          </p:cNvSpPr>
          <p:nvPr/>
        </p:nvSpPr>
        <p:spPr bwMode="auto">
          <a:xfrm>
            <a:off x="5598264" y="1831132"/>
            <a:ext cx="413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cxnSp>
        <p:nvCxnSpPr>
          <p:cNvPr id="81949" name="AutoShape 34"/>
          <p:cNvCxnSpPr>
            <a:cxnSpLocks noChangeShapeType="1"/>
            <a:stCxn id="81923" idx="0"/>
            <a:endCxn id="81933" idx="0"/>
          </p:cNvCxnSpPr>
          <p:nvPr/>
        </p:nvCxnSpPr>
        <p:spPr bwMode="auto">
          <a:xfrm rot="5400000" flipV="1">
            <a:off x="4630737" y="-2337643"/>
            <a:ext cx="4763" cy="6980238"/>
          </a:xfrm>
          <a:prstGeom prst="curvedConnector3">
            <a:avLst>
              <a:gd name="adj1" fmla="val -21433338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81950" name="Text Box 35"/>
          <p:cNvSpPr txBox="1">
            <a:spLocks noChangeArrowheads="1"/>
          </p:cNvSpPr>
          <p:nvPr/>
        </p:nvSpPr>
        <p:spPr bwMode="auto">
          <a:xfrm>
            <a:off x="3925888" y="615107"/>
            <a:ext cx="14525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200" b="1">
                <a:solidFill>
                  <a:srgbClr val="3366FF"/>
                </a:solidFill>
              </a:rPr>
              <a:t>r</a:t>
            </a:r>
            <a:r>
              <a:rPr lang="en-GB" sz="2200" b="1" baseline="-25000">
                <a:solidFill>
                  <a:srgbClr val="3366FF"/>
                </a:solidFill>
              </a:rPr>
              <a:t>MZ / DZ</a:t>
            </a:r>
            <a:r>
              <a:rPr lang="en-GB" sz="2200" b="1">
                <a:solidFill>
                  <a:srgbClr val="3366FF"/>
                </a:solidFill>
              </a:rPr>
              <a:t> = 1</a:t>
            </a:r>
            <a:endParaRPr lang="en-GB" sz="2200" b="1" baseline="-25000">
              <a:solidFill>
                <a:srgbClr val="3366FF"/>
              </a:solidFill>
            </a:endParaRPr>
          </a:p>
        </p:txBody>
      </p:sp>
      <p:sp>
        <p:nvSpPr>
          <p:cNvPr id="81951" name="Text Box 36"/>
          <p:cNvSpPr txBox="1">
            <a:spLocks noChangeArrowheads="1"/>
          </p:cNvSpPr>
          <p:nvPr/>
        </p:nvSpPr>
        <p:spPr bwMode="auto">
          <a:xfrm>
            <a:off x="3563938" y="116632"/>
            <a:ext cx="237648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200" b="1">
                <a:solidFill>
                  <a:srgbClr val="FF0000"/>
                </a:solidFill>
              </a:rPr>
              <a:t>r</a:t>
            </a:r>
            <a:r>
              <a:rPr lang="en-GB" sz="2200" b="1" baseline="-25000">
                <a:solidFill>
                  <a:srgbClr val="FF0000"/>
                </a:solidFill>
              </a:rPr>
              <a:t>MZ </a:t>
            </a:r>
            <a:r>
              <a:rPr lang="en-GB" sz="2200" b="1">
                <a:solidFill>
                  <a:srgbClr val="FF0000"/>
                </a:solidFill>
              </a:rPr>
              <a:t>= 1 r</a:t>
            </a:r>
            <a:r>
              <a:rPr lang="en-GB" sz="2200" b="1" baseline="-25000">
                <a:solidFill>
                  <a:srgbClr val="FF0000"/>
                </a:solidFill>
              </a:rPr>
              <a:t>DZ</a:t>
            </a:r>
            <a:r>
              <a:rPr lang="en-GB" sz="2200" b="1">
                <a:solidFill>
                  <a:srgbClr val="FF0000"/>
                </a:solidFill>
              </a:rPr>
              <a:t> = 0.5</a:t>
            </a:r>
          </a:p>
        </p:txBody>
      </p:sp>
      <p:cxnSp>
        <p:nvCxnSpPr>
          <p:cNvPr id="3" name="Curved Connector 2"/>
          <p:cNvCxnSpPr/>
          <p:nvPr/>
        </p:nvCxnSpPr>
        <p:spPr>
          <a:xfrm flipH="1">
            <a:off x="2943738" y="2712194"/>
            <a:ext cx="256662" cy="296348"/>
          </a:xfrm>
          <a:prstGeom prst="curvedConnector4">
            <a:avLst>
              <a:gd name="adj1" fmla="val -89067"/>
              <a:gd name="adj2" fmla="val 170349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/>
          <p:nvPr/>
        </p:nvCxnSpPr>
        <p:spPr>
          <a:xfrm rot="10800000" flipH="1" flipV="1">
            <a:off x="5989638" y="2716957"/>
            <a:ext cx="256662" cy="296348"/>
          </a:xfrm>
          <a:prstGeom prst="curvedConnector4">
            <a:avLst>
              <a:gd name="adj1" fmla="val -89067"/>
              <a:gd name="adj2" fmla="val 160707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5364088" y="2631430"/>
            <a:ext cx="3850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 dirty="0" smtClean="0">
                <a:solidFill>
                  <a:schemeClr val="tx1"/>
                </a:solidFill>
              </a:rPr>
              <a:t>1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6" name="Rectangle 31"/>
          <p:cNvSpPr>
            <a:spLocks noChangeArrowheads="1"/>
          </p:cNvSpPr>
          <p:nvPr/>
        </p:nvSpPr>
        <p:spPr bwMode="auto">
          <a:xfrm>
            <a:off x="3438922" y="1816249"/>
            <a:ext cx="413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37" name="Rectangle 31"/>
          <p:cNvSpPr>
            <a:spLocks noChangeArrowheads="1"/>
          </p:cNvSpPr>
          <p:nvPr/>
        </p:nvSpPr>
        <p:spPr bwMode="auto">
          <a:xfrm>
            <a:off x="6444208" y="1772816"/>
            <a:ext cx="4138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38" name="Oval 7"/>
          <p:cNvSpPr>
            <a:spLocks noChangeArrowheads="1"/>
          </p:cNvSpPr>
          <p:nvPr/>
        </p:nvSpPr>
        <p:spPr bwMode="auto">
          <a:xfrm>
            <a:off x="1457325" y="2310780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  <p:sp>
        <p:nvSpPr>
          <p:cNvPr id="39" name="Oval 7"/>
          <p:cNvSpPr>
            <a:spLocks noChangeArrowheads="1"/>
          </p:cNvSpPr>
          <p:nvPr/>
        </p:nvSpPr>
        <p:spPr bwMode="auto">
          <a:xfrm>
            <a:off x="6012160" y="2302768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  <p:sp>
        <p:nvSpPr>
          <p:cNvPr id="41" name="Text Box 24"/>
          <p:cNvSpPr txBox="1">
            <a:spLocks noChangeArrowheads="1"/>
          </p:cNvSpPr>
          <p:nvPr/>
        </p:nvSpPr>
        <p:spPr bwMode="auto">
          <a:xfrm>
            <a:off x="107504" y="5157192"/>
            <a:ext cx="8859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Matrix c</a:t>
            </a:r>
            <a:r>
              <a:rPr lang="en-GB" sz="2400" b="1" dirty="0" smtClean="0">
                <a:solidFill>
                  <a:schemeClr val="tx1"/>
                </a:solidFill>
              </a:rPr>
              <a:t>l = path </a:t>
            </a:r>
            <a:r>
              <a:rPr lang="en-GB" sz="2400" b="1" dirty="0">
                <a:solidFill>
                  <a:schemeClr val="tx1"/>
                </a:solidFill>
              </a:rPr>
              <a:t>coefficient for E</a:t>
            </a:r>
            <a:r>
              <a:rPr lang="en-GB" sz="2400" b="1" dirty="0" smtClean="0">
                <a:solidFill>
                  <a:schemeClr val="tx1"/>
                </a:solidFill>
              </a:rPr>
              <a:t> on </a:t>
            </a:r>
            <a:r>
              <a:rPr lang="en-GB" sz="2400" b="1" dirty="0">
                <a:solidFill>
                  <a:schemeClr val="tx1"/>
                </a:solidFill>
              </a:rPr>
              <a:t>common latent factor</a:t>
            </a:r>
          </a:p>
        </p:txBody>
      </p:sp>
      <p:sp>
        <p:nvSpPr>
          <p:cNvPr id="42" name="Text Box 25"/>
          <p:cNvSpPr txBox="1">
            <a:spLocks noChangeArrowheads="1"/>
          </p:cNvSpPr>
          <p:nvPr/>
        </p:nvSpPr>
        <p:spPr bwMode="auto">
          <a:xfrm>
            <a:off x="1428750" y="6055568"/>
            <a:ext cx="8763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  <a:r>
              <a:rPr lang="en-GB" sz="2400" b="1" dirty="0" smtClean="0">
                <a:solidFill>
                  <a:schemeClr val="tx1"/>
                </a:solidFill>
              </a:rPr>
              <a:t>l </a:t>
            </a:r>
            <a:r>
              <a:rPr lang="en-GB" sz="2400" b="1" dirty="0">
                <a:solidFill>
                  <a:schemeClr val="tx1"/>
                </a:solidFill>
              </a:rPr>
              <a:t>=  </a:t>
            </a:r>
          </a:p>
        </p:txBody>
      </p:sp>
      <p:grpSp>
        <p:nvGrpSpPr>
          <p:cNvPr id="43" name="Group 26"/>
          <p:cNvGrpSpPr>
            <a:grpSpLocks/>
          </p:cNvGrpSpPr>
          <p:nvPr/>
        </p:nvGrpSpPr>
        <p:grpSpPr bwMode="auto">
          <a:xfrm>
            <a:off x="2627313" y="5979368"/>
            <a:ext cx="990600" cy="762000"/>
            <a:chOff x="2256" y="1104"/>
            <a:chExt cx="624" cy="480"/>
          </a:xfrm>
        </p:grpSpPr>
        <p:sp>
          <p:nvSpPr>
            <p:cNvPr id="44" name="AutoShape 27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45" name="Text Box 28"/>
            <p:cNvSpPr txBox="1">
              <a:spLocks noChangeArrowheads="1"/>
            </p:cNvSpPr>
            <p:nvPr/>
          </p:nvSpPr>
          <p:spPr bwMode="auto">
            <a:xfrm>
              <a:off x="2400" y="1152"/>
              <a:ext cx="3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e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3706813" y="6082555"/>
            <a:ext cx="3581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Latent factor</a:t>
            </a:r>
          </a:p>
        </p:txBody>
      </p:sp>
      <p:sp>
        <p:nvSpPr>
          <p:cNvPr id="47" name="Text Box 30"/>
          <p:cNvSpPr txBox="1">
            <a:spLocks noChangeArrowheads="1"/>
          </p:cNvSpPr>
          <p:nvPr/>
        </p:nvSpPr>
        <p:spPr bwMode="auto">
          <a:xfrm>
            <a:off x="6730608" y="6082555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2400" b="1" dirty="0" smtClean="0">
                <a:solidFill>
                  <a:schemeClr val="tx1"/>
                </a:solidFill>
              </a:rPr>
              <a:t>Lower </a:t>
            </a:r>
            <a:r>
              <a:rPr lang="en-GB" sz="2400" b="1" dirty="0">
                <a:solidFill>
                  <a:schemeClr val="tx1"/>
                </a:solidFill>
              </a:rPr>
              <a:t>1x1</a:t>
            </a:r>
          </a:p>
        </p:txBody>
      </p:sp>
      <p:sp>
        <p:nvSpPr>
          <p:cNvPr id="48" name="Text Box 32"/>
          <p:cNvSpPr txBox="1">
            <a:spLocks noChangeArrowheads="1"/>
          </p:cNvSpPr>
          <p:nvPr/>
        </p:nvSpPr>
        <p:spPr bwMode="auto">
          <a:xfrm>
            <a:off x="2715022" y="559043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14261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01624" y="729208"/>
            <a:ext cx="8734871" cy="5148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# Matrix and Algebra for constraint on variance of </a:t>
            </a:r>
            <a:r>
              <a:rPr lang="en-AU" sz="2400" dirty="0" smtClean="0">
                <a:latin typeface="Arial" charset="0"/>
                <a:cs typeface="Arial" charset="0"/>
              </a:rPr>
              <a:t>Latent phenotype</a:t>
            </a:r>
          </a:p>
          <a:p>
            <a:pPr>
              <a:buNone/>
            </a:pP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covarLP</a:t>
            </a:r>
            <a:r>
              <a:rPr lang="en-AU" sz="2400" dirty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mxAlgebra</a:t>
            </a:r>
            <a:r>
              <a:rPr lang="en-AU" sz="2400" dirty="0">
                <a:latin typeface="Arial" charset="0"/>
                <a:cs typeface="Arial" charset="0"/>
              </a:rPr>
              <a:t>( expression= al %*% t(al) + cl </a:t>
            </a:r>
            <a:r>
              <a:rPr lang="en-AU" sz="2400" dirty="0" smtClean="0">
                <a:latin typeface="Arial" charset="0"/>
                <a:cs typeface="Arial" charset="0"/>
              </a:rPr>
              <a:t>%*%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t(cl</a:t>
            </a:r>
            <a:r>
              <a:rPr lang="en-AU" sz="2400" dirty="0">
                <a:latin typeface="Arial" charset="0"/>
                <a:cs typeface="Arial" charset="0"/>
              </a:rPr>
              <a:t>) + el %*% t(el), name="</a:t>
            </a:r>
            <a:r>
              <a:rPr lang="en-AU" sz="2400" dirty="0" err="1">
                <a:latin typeface="Arial" charset="0"/>
                <a:cs typeface="Arial" charset="0"/>
              </a:rPr>
              <a:t>CovarLP</a:t>
            </a:r>
            <a:r>
              <a:rPr lang="en-AU" sz="2400" dirty="0">
                <a:latin typeface="Arial" charset="0"/>
                <a:cs typeface="Arial" charset="0"/>
              </a:rPr>
              <a:t>" </a:t>
            </a:r>
            <a:r>
              <a:rPr lang="en-AU" sz="2400" dirty="0" smtClean="0">
                <a:latin typeface="Arial" charset="0"/>
                <a:cs typeface="Arial" charset="0"/>
              </a:rPr>
              <a:t>)</a:t>
            </a:r>
          </a:p>
          <a:p>
            <a:pPr>
              <a:buNone/>
            </a:pP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>
                <a:latin typeface="Arial" charset="0"/>
                <a:cs typeface="Arial" charset="0"/>
              </a:rPr>
              <a:t>varLP</a:t>
            </a:r>
            <a:r>
              <a:rPr lang="en-AU" sz="2400" dirty="0">
                <a:latin typeface="Arial" charset="0"/>
                <a:cs typeface="Arial" charset="0"/>
              </a:rPr>
              <a:t>		&lt;- </a:t>
            </a:r>
            <a:r>
              <a:rPr lang="en-AU" sz="2400" dirty="0" err="1">
                <a:latin typeface="Arial" charset="0"/>
                <a:cs typeface="Arial" charset="0"/>
              </a:rPr>
              <a:t>mxAlgebra</a:t>
            </a:r>
            <a:r>
              <a:rPr lang="en-AU" sz="2400" dirty="0">
                <a:latin typeface="Arial" charset="0"/>
                <a:cs typeface="Arial" charset="0"/>
              </a:rPr>
              <a:t>( expression= diag2vec(</a:t>
            </a:r>
            <a:r>
              <a:rPr lang="en-AU" sz="2400" dirty="0" err="1">
                <a:latin typeface="Arial" charset="0"/>
                <a:cs typeface="Arial" charset="0"/>
              </a:rPr>
              <a:t>CovarLP</a:t>
            </a:r>
            <a:r>
              <a:rPr lang="en-AU" sz="2400" dirty="0" smtClean="0">
                <a:latin typeface="Arial" charset="0"/>
                <a:cs typeface="Arial" charset="0"/>
              </a:rPr>
              <a:t>),</a:t>
            </a:r>
          </a:p>
          <a:p>
            <a:pPr>
              <a:buNone/>
            </a:pPr>
            <a:r>
              <a:rPr lang="en-AU" sz="2400" dirty="0" smtClean="0">
                <a:latin typeface="Arial" charset="0"/>
                <a:cs typeface="Arial" charset="0"/>
              </a:rPr>
              <a:t>			name</a:t>
            </a:r>
            <a:r>
              <a:rPr lang="en-AU" sz="2400" dirty="0">
                <a:latin typeface="Arial" charset="0"/>
                <a:cs typeface="Arial" charset="0"/>
              </a:rPr>
              <a:t>="</a:t>
            </a:r>
            <a:r>
              <a:rPr lang="en-AU" sz="2400" dirty="0" err="1">
                <a:latin typeface="Arial" charset="0"/>
                <a:cs typeface="Arial" charset="0"/>
              </a:rPr>
              <a:t>VarLP</a:t>
            </a:r>
            <a:r>
              <a:rPr lang="en-AU" sz="2400" dirty="0">
                <a:latin typeface="Arial" charset="0"/>
                <a:cs typeface="Arial" charset="0"/>
              </a:rPr>
              <a:t>" )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unit		&lt;- </a:t>
            </a:r>
            <a:r>
              <a:rPr lang="en-AU" sz="2400" dirty="0" err="1">
                <a:latin typeface="Arial" charset="0"/>
                <a:cs typeface="Arial" charset="0"/>
              </a:rPr>
              <a:t>mxMatrix</a:t>
            </a:r>
            <a:r>
              <a:rPr lang="en-AU" sz="2400" dirty="0">
                <a:latin typeface="Arial" charset="0"/>
                <a:cs typeface="Arial" charset="0"/>
              </a:rPr>
              <a:t>( type="Unit", </a:t>
            </a:r>
            <a:r>
              <a:rPr lang="en-AU" sz="2400" dirty="0" err="1">
                <a:latin typeface="Arial" charset="0"/>
                <a:cs typeface="Arial" charset="0"/>
              </a:rPr>
              <a:t>nrow</a:t>
            </a:r>
            <a:r>
              <a:rPr lang="en-AU" sz="2400" dirty="0">
                <a:latin typeface="Arial" charset="0"/>
                <a:cs typeface="Arial" charset="0"/>
              </a:rPr>
              <a:t>=</a:t>
            </a:r>
            <a:r>
              <a:rPr lang="en-AU" sz="2400" dirty="0" err="1">
                <a:latin typeface="Arial" charset="0"/>
                <a:cs typeface="Arial" charset="0"/>
              </a:rPr>
              <a:t>nf</a:t>
            </a:r>
            <a:r>
              <a:rPr lang="en-AU" sz="2400" dirty="0">
                <a:latin typeface="Arial" charset="0"/>
                <a:cs typeface="Arial" charset="0"/>
              </a:rPr>
              <a:t>, </a:t>
            </a:r>
            <a:r>
              <a:rPr lang="en-AU" sz="2400" dirty="0" err="1">
                <a:latin typeface="Arial" charset="0"/>
                <a:cs typeface="Arial" charset="0"/>
              </a:rPr>
              <a:t>ncol</a:t>
            </a:r>
            <a:r>
              <a:rPr lang="en-AU" sz="2400" dirty="0">
                <a:latin typeface="Arial" charset="0"/>
                <a:cs typeface="Arial" charset="0"/>
              </a:rPr>
              <a:t>=1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 smtClean="0">
                <a:latin typeface="Arial" charset="0"/>
                <a:cs typeface="Arial" charset="0"/>
              </a:rPr>
              <a:t>			name</a:t>
            </a:r>
            <a:r>
              <a:rPr lang="en-AU" sz="2400" dirty="0">
                <a:latin typeface="Arial" charset="0"/>
                <a:cs typeface="Arial" charset="0"/>
              </a:rPr>
              <a:t>="Unit")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smtClean="0">
                <a:latin typeface="Arial" charset="0"/>
                <a:cs typeface="Arial" charset="0"/>
              </a:rPr>
              <a:t>varLP1</a:t>
            </a:r>
            <a:r>
              <a:rPr lang="en-AU" sz="2400" dirty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mxConstraint</a:t>
            </a:r>
            <a:r>
              <a:rPr lang="en-AU" sz="2400" dirty="0">
                <a:latin typeface="Arial" charset="0"/>
                <a:cs typeface="Arial" charset="0"/>
              </a:rPr>
              <a:t>( expression=</a:t>
            </a:r>
            <a:r>
              <a:rPr lang="en-AU" sz="2400" dirty="0" err="1">
                <a:latin typeface="Arial" charset="0"/>
                <a:cs typeface="Arial" charset="0"/>
              </a:rPr>
              <a:t>VarLP</a:t>
            </a:r>
            <a:r>
              <a:rPr lang="en-AU" sz="2400" dirty="0">
                <a:latin typeface="Arial" charset="0"/>
                <a:cs typeface="Arial" charset="0"/>
              </a:rPr>
              <a:t> == Unit</a:t>
            </a:r>
            <a:r>
              <a:rPr lang="en-AU" sz="2400" dirty="0" smtClean="0">
                <a:latin typeface="Arial" charset="0"/>
                <a:cs typeface="Arial" charset="0"/>
              </a:rPr>
              <a:t>,</a:t>
            </a:r>
          </a:p>
          <a:p>
            <a:pPr>
              <a:buNone/>
            </a:pPr>
            <a:r>
              <a:rPr lang="en-AU" sz="2400" dirty="0" smtClean="0">
                <a:latin typeface="Arial" charset="0"/>
                <a:cs typeface="Arial" charset="0"/>
              </a:rPr>
              <a:t>			name</a:t>
            </a:r>
            <a:r>
              <a:rPr lang="en-AU" sz="2400" dirty="0">
                <a:latin typeface="Arial" charset="0"/>
                <a:cs typeface="Arial" charset="0"/>
              </a:rPr>
              <a:t>="varLP1"</a:t>
            </a: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4ACE_CP.R</a:t>
            </a:r>
            <a:endParaRPr lang="en-GB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79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79512" y="188913"/>
            <a:ext cx="88201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dirty="0" err="1">
                <a:solidFill>
                  <a:schemeClr val="tx1"/>
                </a:solidFill>
              </a:rPr>
              <a:t>CovarLP</a:t>
            </a:r>
            <a:r>
              <a:rPr lang="en-GB" sz="2800" dirty="0">
                <a:solidFill>
                  <a:schemeClr val="tx1"/>
                </a:solidFill>
              </a:rPr>
              <a:t>= variance of the </a:t>
            </a:r>
            <a:r>
              <a:rPr lang="en-GB" sz="2800" dirty="0" smtClean="0">
                <a:solidFill>
                  <a:schemeClr val="tx1"/>
                </a:solidFill>
              </a:rPr>
              <a:t>Latent factor:</a:t>
            </a:r>
            <a:endParaRPr lang="en-GB" sz="28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AU" sz="2800" u="sng" dirty="0" smtClean="0">
                <a:solidFill>
                  <a:schemeClr val="tx1"/>
                </a:solidFill>
              </a:rPr>
              <a:t>al </a:t>
            </a:r>
            <a:r>
              <a:rPr lang="en-AU" sz="2800" u="sng" dirty="0">
                <a:solidFill>
                  <a:schemeClr val="tx1"/>
                </a:solidFill>
              </a:rPr>
              <a:t>%*% t(al) </a:t>
            </a:r>
            <a:r>
              <a:rPr lang="en-AU" sz="2800" dirty="0">
                <a:solidFill>
                  <a:schemeClr val="tx1"/>
                </a:solidFill>
              </a:rPr>
              <a:t>+ </a:t>
            </a:r>
            <a:r>
              <a:rPr lang="en-AU" sz="2800" dirty="0" err="1">
                <a:solidFill>
                  <a:schemeClr val="tx1"/>
                </a:solidFill>
              </a:rPr>
              <a:t>cl</a:t>
            </a:r>
            <a:r>
              <a:rPr lang="en-AU" sz="2800" dirty="0">
                <a:solidFill>
                  <a:schemeClr val="tx1"/>
                </a:solidFill>
              </a:rPr>
              <a:t> %*% t(</a:t>
            </a:r>
            <a:r>
              <a:rPr lang="en-AU" sz="2800" dirty="0" err="1">
                <a:solidFill>
                  <a:schemeClr val="tx1"/>
                </a:solidFill>
              </a:rPr>
              <a:t>cl</a:t>
            </a:r>
            <a:r>
              <a:rPr lang="en-AU" sz="2800" dirty="0">
                <a:solidFill>
                  <a:schemeClr val="tx1"/>
                </a:solidFill>
              </a:rPr>
              <a:t>) + el %*% t(el)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1654175" y="2132856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36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250825" y="2712294"/>
            <a:ext cx="1117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 dirty="0">
                <a:solidFill>
                  <a:schemeClr val="tx1"/>
                </a:solidFill>
              </a:rPr>
              <a:t>al =  </a:t>
            </a:r>
          </a:p>
        </p:txBody>
      </p:sp>
      <p:grpSp>
        <p:nvGrpSpPr>
          <p:cNvPr id="84998" name="Group 6"/>
          <p:cNvGrpSpPr>
            <a:grpSpLocks/>
          </p:cNvGrpSpPr>
          <p:nvPr/>
        </p:nvGrpSpPr>
        <p:grpSpPr bwMode="auto">
          <a:xfrm>
            <a:off x="1403350" y="2740870"/>
            <a:ext cx="1224434" cy="785813"/>
            <a:chOff x="2256" y="1089"/>
            <a:chExt cx="624" cy="495"/>
          </a:xfrm>
        </p:grpSpPr>
        <p:sp>
          <p:nvSpPr>
            <p:cNvPr id="85006" name="AutoShape 7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85007" name="Text Box 8"/>
            <p:cNvSpPr txBox="1">
              <a:spLocks noChangeArrowheads="1"/>
            </p:cNvSpPr>
            <p:nvPr/>
          </p:nvSpPr>
          <p:spPr bwMode="auto">
            <a:xfrm>
              <a:off x="2400" y="1089"/>
              <a:ext cx="3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b="1" dirty="0">
                  <a:solidFill>
                    <a:schemeClr val="tx1"/>
                  </a:solidFill>
                </a:rPr>
                <a:t>a</a:t>
              </a:r>
              <a:r>
                <a:rPr lang="en-GB" sz="3600" b="1" baseline="-250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84999" name="Text Box 9"/>
          <p:cNvSpPr txBox="1">
            <a:spLocks noChangeArrowheads="1"/>
          </p:cNvSpPr>
          <p:nvPr/>
        </p:nvSpPr>
        <p:spPr bwMode="auto">
          <a:xfrm>
            <a:off x="2771775" y="2734519"/>
            <a:ext cx="4968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 dirty="0" smtClean="0">
                <a:solidFill>
                  <a:schemeClr val="tx1"/>
                </a:solidFill>
              </a:rPr>
              <a:t>Latent </a:t>
            </a:r>
            <a:r>
              <a:rPr lang="en-GB" sz="3600" dirty="0">
                <a:solidFill>
                  <a:schemeClr val="tx1"/>
                </a:solidFill>
              </a:rPr>
              <a:t>factor</a:t>
            </a:r>
          </a:p>
        </p:txBody>
      </p:sp>
      <p:sp>
        <p:nvSpPr>
          <p:cNvPr id="85000" name="Text Box 10"/>
          <p:cNvSpPr txBox="1">
            <a:spLocks noChangeArrowheads="1"/>
          </p:cNvSpPr>
          <p:nvPr/>
        </p:nvSpPr>
        <p:spPr bwMode="auto">
          <a:xfrm>
            <a:off x="6516216" y="2740869"/>
            <a:ext cx="23134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Lower </a:t>
            </a:r>
            <a:r>
              <a:rPr lang="en-GB" sz="3600" dirty="0">
                <a:solidFill>
                  <a:schemeClr val="tx1"/>
                </a:solidFill>
              </a:rPr>
              <a:t>1x1</a:t>
            </a:r>
          </a:p>
        </p:txBody>
      </p:sp>
      <p:grpSp>
        <p:nvGrpSpPr>
          <p:cNvPr id="85003" name="Group 18"/>
          <p:cNvGrpSpPr>
            <a:grpSpLocks/>
          </p:cNvGrpSpPr>
          <p:nvPr/>
        </p:nvGrpSpPr>
        <p:grpSpPr bwMode="auto">
          <a:xfrm>
            <a:off x="2987105" y="4581128"/>
            <a:ext cx="1512887" cy="762000"/>
            <a:chOff x="2256" y="1104"/>
            <a:chExt cx="624" cy="480"/>
          </a:xfrm>
        </p:grpSpPr>
        <p:sp>
          <p:nvSpPr>
            <p:cNvPr id="85004" name="AutoShape 19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85005" name="Text Box 20"/>
            <p:cNvSpPr txBox="1">
              <a:spLocks noChangeArrowheads="1"/>
            </p:cNvSpPr>
            <p:nvPr/>
          </p:nvSpPr>
          <p:spPr bwMode="auto">
            <a:xfrm>
              <a:off x="2400" y="1152"/>
              <a:ext cx="336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b="1" dirty="0">
                  <a:solidFill>
                    <a:schemeClr val="tx1"/>
                  </a:solidFill>
                </a:rPr>
                <a:t>a</a:t>
              </a:r>
              <a:r>
                <a:rPr lang="en-GB" sz="3600" b="1" baseline="30000" dirty="0">
                  <a:solidFill>
                    <a:schemeClr val="tx1"/>
                  </a:solidFill>
                </a:rPr>
                <a:t>2</a:t>
              </a:r>
              <a:r>
                <a:rPr lang="en-GB" sz="3600" b="1" baseline="-250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51520" y="4772992"/>
            <a:ext cx="25813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200" dirty="0">
                <a:solidFill>
                  <a:schemeClr val="tx1"/>
                </a:solidFill>
              </a:rPr>
              <a:t>a</a:t>
            </a:r>
            <a:r>
              <a:rPr lang="en-GB" sz="3200" dirty="0" smtClean="0">
                <a:solidFill>
                  <a:schemeClr val="tx1"/>
                </a:solidFill>
              </a:rPr>
              <a:t>l%*%t(al) </a:t>
            </a:r>
            <a:r>
              <a:rPr lang="en-GB" sz="3200" dirty="0">
                <a:solidFill>
                  <a:schemeClr val="tx1"/>
                </a:solidFill>
              </a:rPr>
              <a:t>=  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6516216" y="4768011"/>
            <a:ext cx="23134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3600" dirty="0" smtClean="0">
                <a:solidFill>
                  <a:schemeClr val="tx1"/>
                </a:solidFill>
              </a:rPr>
              <a:t>Lower </a:t>
            </a:r>
            <a:r>
              <a:rPr lang="en-GB" sz="3600" dirty="0">
                <a:solidFill>
                  <a:schemeClr val="tx1"/>
                </a:solidFill>
              </a:rPr>
              <a:t>1x1</a:t>
            </a:r>
          </a:p>
        </p:txBody>
      </p:sp>
      <p:sp>
        <p:nvSpPr>
          <p:cNvPr id="2" name="Oval 1"/>
          <p:cNvSpPr/>
          <p:nvPr/>
        </p:nvSpPr>
        <p:spPr>
          <a:xfrm>
            <a:off x="107504" y="773688"/>
            <a:ext cx="2088232" cy="639088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80975" y="188913"/>
            <a:ext cx="88201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dirty="0" err="1">
                <a:solidFill>
                  <a:schemeClr val="tx1"/>
                </a:solidFill>
              </a:rPr>
              <a:t>CovarLP</a:t>
            </a:r>
            <a:r>
              <a:rPr lang="en-GB" sz="2800" dirty="0">
                <a:solidFill>
                  <a:schemeClr val="tx1"/>
                </a:solidFill>
              </a:rPr>
              <a:t>= variance of the </a:t>
            </a:r>
            <a:r>
              <a:rPr lang="en-GB" sz="2800" dirty="0" smtClean="0">
                <a:solidFill>
                  <a:schemeClr val="tx1"/>
                </a:solidFill>
              </a:rPr>
              <a:t>Latent factor:</a:t>
            </a:r>
            <a:endParaRPr lang="en-GB" sz="28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AU" sz="2800" u="sng" dirty="0" smtClean="0">
                <a:solidFill>
                  <a:schemeClr val="tx1"/>
                </a:solidFill>
              </a:rPr>
              <a:t>al </a:t>
            </a:r>
            <a:r>
              <a:rPr lang="en-AU" sz="2800" u="sng" dirty="0">
                <a:solidFill>
                  <a:schemeClr val="tx1"/>
                </a:solidFill>
              </a:rPr>
              <a:t>%*% t(al) </a:t>
            </a:r>
            <a:r>
              <a:rPr lang="en-AU" sz="2800" dirty="0">
                <a:solidFill>
                  <a:schemeClr val="tx1"/>
                </a:solidFill>
              </a:rPr>
              <a:t>+ </a:t>
            </a:r>
            <a:r>
              <a:rPr lang="en-AU" sz="2800" u="sng" dirty="0" err="1">
                <a:solidFill>
                  <a:schemeClr val="tx1"/>
                </a:solidFill>
              </a:rPr>
              <a:t>cl</a:t>
            </a:r>
            <a:r>
              <a:rPr lang="en-AU" sz="2800" u="sng" dirty="0">
                <a:solidFill>
                  <a:schemeClr val="tx1"/>
                </a:solidFill>
              </a:rPr>
              <a:t> %*% t(</a:t>
            </a:r>
            <a:r>
              <a:rPr lang="en-AU" sz="2800" u="sng" dirty="0" err="1">
                <a:solidFill>
                  <a:schemeClr val="tx1"/>
                </a:solidFill>
              </a:rPr>
              <a:t>cl</a:t>
            </a:r>
            <a:r>
              <a:rPr lang="en-AU" sz="2800" u="sng" dirty="0">
                <a:solidFill>
                  <a:schemeClr val="tx1"/>
                </a:solidFill>
              </a:rPr>
              <a:t>) </a:t>
            </a:r>
            <a:r>
              <a:rPr lang="en-AU" sz="2800" dirty="0">
                <a:solidFill>
                  <a:schemeClr val="tx1"/>
                </a:solidFill>
              </a:rPr>
              <a:t>+ </a:t>
            </a:r>
            <a:r>
              <a:rPr lang="en-AU" sz="2800" u="sng" dirty="0">
                <a:solidFill>
                  <a:schemeClr val="tx1"/>
                </a:solidFill>
              </a:rPr>
              <a:t>el %*% t(el)</a:t>
            </a:r>
            <a:endParaRPr lang="en-GB" sz="2800" u="sng" dirty="0">
              <a:solidFill>
                <a:schemeClr val="tx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979712" y="1628800"/>
            <a:ext cx="5169222" cy="792088"/>
            <a:chOff x="1979712" y="1628800"/>
            <a:chExt cx="5169222" cy="792088"/>
          </a:xfrm>
        </p:grpSpPr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6228184" y="1779538"/>
              <a:ext cx="9207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3600" dirty="0">
                  <a:solidFill>
                    <a:schemeClr val="tx1"/>
                  </a:solidFill>
                </a:rPr>
                <a:t>1x1</a:t>
              </a:r>
            </a:p>
          </p:txBody>
        </p:sp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1979712" y="1772816"/>
              <a:ext cx="896789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dirty="0" smtClean="0">
                  <a:solidFill>
                    <a:schemeClr val="tx1"/>
                  </a:solidFill>
                </a:rPr>
                <a:t>=  </a:t>
              </a:r>
              <a:endParaRPr lang="en-GB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Group 18"/>
            <p:cNvGrpSpPr>
              <a:grpSpLocks/>
            </p:cNvGrpSpPr>
            <p:nvPr/>
          </p:nvGrpSpPr>
          <p:grpSpPr bwMode="auto">
            <a:xfrm>
              <a:off x="2915816" y="1628800"/>
              <a:ext cx="2786063" cy="762000"/>
              <a:chOff x="2256" y="1104"/>
              <a:chExt cx="624" cy="480"/>
            </a:xfrm>
          </p:grpSpPr>
          <p:sp>
            <p:nvSpPr>
              <p:cNvPr id="21" name="AutoShape 19"/>
              <p:cNvSpPr>
                <a:spLocks noChangeArrowheads="1"/>
              </p:cNvSpPr>
              <p:nvPr/>
            </p:nvSpPr>
            <p:spPr bwMode="auto">
              <a:xfrm>
                <a:off x="2256" y="1104"/>
                <a:ext cx="624" cy="480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Text Box 20"/>
              <p:cNvSpPr txBox="1">
                <a:spLocks noChangeArrowheads="1"/>
              </p:cNvSpPr>
              <p:nvPr/>
            </p:nvSpPr>
            <p:spPr bwMode="auto">
              <a:xfrm>
                <a:off x="2310" y="1152"/>
                <a:ext cx="554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3600" b="1">
                    <a:solidFill>
                      <a:schemeClr val="tx1"/>
                    </a:solidFill>
                  </a:rPr>
                  <a:t>a</a:t>
                </a:r>
                <a:r>
                  <a:rPr lang="en-GB" sz="3600" b="1" baseline="3000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>
                    <a:solidFill>
                      <a:schemeClr val="tx1"/>
                    </a:solidFill>
                  </a:rPr>
                  <a:t>l</a:t>
                </a:r>
                <a:r>
                  <a:rPr lang="en-GB" sz="3600" b="1">
                    <a:solidFill>
                      <a:schemeClr val="tx1"/>
                    </a:solidFill>
                  </a:rPr>
                  <a:t>+c</a:t>
                </a:r>
                <a:r>
                  <a:rPr lang="en-GB" sz="3600" b="1" baseline="3000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>
                    <a:solidFill>
                      <a:schemeClr val="tx1"/>
                    </a:solidFill>
                  </a:rPr>
                  <a:t>l</a:t>
                </a:r>
                <a:r>
                  <a:rPr lang="en-GB" sz="3600" b="1">
                    <a:solidFill>
                      <a:schemeClr val="tx1"/>
                    </a:solidFill>
                  </a:rPr>
                  <a:t>+e</a:t>
                </a:r>
                <a:r>
                  <a:rPr lang="en-GB" sz="3600" b="1" baseline="3000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>
                    <a:solidFill>
                      <a:schemeClr val="tx1"/>
                    </a:solidFill>
                  </a:rPr>
                  <a:t>l</a:t>
                </a:r>
                <a:endParaRPr lang="en-GB" sz="3600" b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-108520" y="2852936"/>
            <a:ext cx="8286750" cy="1482080"/>
            <a:chOff x="35496" y="2852936"/>
            <a:chExt cx="8286750" cy="1482080"/>
          </a:xfrm>
        </p:grpSpPr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5496" y="2852936"/>
              <a:ext cx="8286750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AU" sz="2800" dirty="0" err="1" smtClean="0">
                  <a:solidFill>
                    <a:schemeClr val="tx1"/>
                  </a:solidFill>
                </a:rPr>
                <a:t>mxAlgebra</a:t>
              </a:r>
              <a:r>
                <a:rPr lang="en-AU" sz="2800" dirty="0" smtClean="0">
                  <a:solidFill>
                    <a:schemeClr val="tx1"/>
                  </a:solidFill>
                </a:rPr>
                <a:t> (diag2vec(</a:t>
              </a:r>
              <a:r>
                <a:rPr lang="en-AU" sz="2800" dirty="0" err="1" smtClean="0">
                  <a:solidFill>
                    <a:schemeClr val="tx1"/>
                  </a:solidFill>
                </a:rPr>
                <a:t>CovarLP</a:t>
              </a:r>
              <a:r>
                <a:rPr lang="en-AU" sz="2800" dirty="0">
                  <a:solidFill>
                    <a:schemeClr val="tx1"/>
                  </a:solidFill>
                </a:rPr>
                <a:t>), name="</a:t>
              </a:r>
              <a:r>
                <a:rPr lang="en-AU" sz="2800" dirty="0" err="1">
                  <a:solidFill>
                    <a:schemeClr val="tx1"/>
                  </a:solidFill>
                </a:rPr>
                <a:t>VarLP</a:t>
              </a:r>
              <a:r>
                <a:rPr lang="en-AU" sz="2800" dirty="0" smtClean="0">
                  <a:solidFill>
                    <a:schemeClr val="tx1"/>
                  </a:solidFill>
                </a:rPr>
                <a:t>")</a:t>
              </a:r>
              <a:endParaRPr lang="en-AU" sz="28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15"/>
            <p:cNvSpPr>
              <a:spLocks noChangeArrowheads="1"/>
            </p:cNvSpPr>
            <p:nvPr/>
          </p:nvSpPr>
          <p:spPr bwMode="auto">
            <a:xfrm>
              <a:off x="6372200" y="3681809"/>
              <a:ext cx="92075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3600" dirty="0">
                  <a:solidFill>
                    <a:schemeClr val="tx1"/>
                  </a:solidFill>
                </a:rPr>
                <a:t>1x1</a:t>
              </a:r>
            </a:p>
          </p:txBody>
        </p:sp>
        <p:sp>
          <p:nvSpPr>
            <p:cNvPr id="24" name="Text Box 17"/>
            <p:cNvSpPr txBox="1">
              <a:spLocks noChangeArrowheads="1"/>
            </p:cNvSpPr>
            <p:nvPr/>
          </p:nvSpPr>
          <p:spPr bwMode="auto">
            <a:xfrm>
              <a:off x="251520" y="3681809"/>
              <a:ext cx="278606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dirty="0" err="1">
                  <a:solidFill>
                    <a:schemeClr val="tx1"/>
                  </a:solidFill>
                </a:rPr>
                <a:t>VarLP</a:t>
              </a:r>
              <a:r>
                <a:rPr lang="en-GB" sz="3600" dirty="0">
                  <a:solidFill>
                    <a:schemeClr val="tx1"/>
                  </a:solidFill>
                </a:rPr>
                <a:t> </a:t>
              </a:r>
              <a:r>
                <a:rPr lang="en-GB" sz="3600" dirty="0" smtClean="0">
                  <a:solidFill>
                    <a:schemeClr val="tx1"/>
                  </a:solidFill>
                </a:rPr>
                <a:t>   =  </a:t>
              </a:r>
              <a:endParaRPr lang="en-GB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25" name="Group 23"/>
            <p:cNvGrpSpPr>
              <a:grpSpLocks/>
            </p:cNvGrpSpPr>
            <p:nvPr/>
          </p:nvGrpSpPr>
          <p:grpSpPr bwMode="auto">
            <a:xfrm>
              <a:off x="2987824" y="3573016"/>
              <a:ext cx="2786063" cy="762000"/>
              <a:chOff x="2256" y="1104"/>
              <a:chExt cx="624" cy="480"/>
            </a:xfrm>
          </p:grpSpPr>
          <p:sp>
            <p:nvSpPr>
              <p:cNvPr id="26" name="AutoShape 19"/>
              <p:cNvSpPr>
                <a:spLocks noChangeArrowheads="1"/>
              </p:cNvSpPr>
              <p:nvPr/>
            </p:nvSpPr>
            <p:spPr bwMode="auto">
              <a:xfrm>
                <a:off x="2256" y="1104"/>
                <a:ext cx="624" cy="480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Text Box 20"/>
              <p:cNvSpPr txBox="1">
                <a:spLocks noChangeArrowheads="1"/>
              </p:cNvSpPr>
              <p:nvPr/>
            </p:nvSpPr>
            <p:spPr bwMode="auto">
              <a:xfrm>
                <a:off x="2310" y="1152"/>
                <a:ext cx="554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36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36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 dirty="0">
                    <a:solidFill>
                      <a:schemeClr val="tx1"/>
                    </a:solidFill>
                  </a:rPr>
                  <a:t>l</a:t>
                </a:r>
                <a:r>
                  <a:rPr lang="en-GB" sz="3600" b="1" dirty="0">
                    <a:solidFill>
                      <a:schemeClr val="tx1"/>
                    </a:solidFill>
                  </a:rPr>
                  <a:t>+c</a:t>
                </a:r>
                <a:r>
                  <a:rPr lang="en-GB" sz="36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 dirty="0">
                    <a:solidFill>
                      <a:schemeClr val="tx1"/>
                    </a:solidFill>
                  </a:rPr>
                  <a:t>l</a:t>
                </a:r>
                <a:r>
                  <a:rPr lang="en-GB" sz="3600" b="1" dirty="0">
                    <a:solidFill>
                      <a:schemeClr val="tx1"/>
                    </a:solidFill>
                  </a:rPr>
                  <a:t>+e</a:t>
                </a:r>
                <a:r>
                  <a:rPr lang="en-GB" sz="36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3600" b="1" baseline="-25000" dirty="0">
                    <a:solidFill>
                      <a:schemeClr val="tx1"/>
                    </a:solidFill>
                  </a:rPr>
                  <a:t>l</a:t>
                </a:r>
                <a:endParaRPr lang="en-GB" sz="3600" b="1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-541387" y="5269035"/>
            <a:ext cx="8713787" cy="1370237"/>
            <a:chOff x="-469379" y="5269035"/>
            <a:chExt cx="8713787" cy="1370237"/>
          </a:xfrm>
        </p:grpSpPr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-469379" y="5269035"/>
              <a:ext cx="8713787" cy="1040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AU" sz="2800" dirty="0" err="1">
                  <a:solidFill>
                    <a:srgbClr val="666699"/>
                  </a:solidFill>
                </a:rPr>
                <a:t>mxConstraint</a:t>
              </a:r>
              <a:r>
                <a:rPr lang="en-AU" sz="2800" dirty="0">
                  <a:solidFill>
                    <a:schemeClr val="tx1"/>
                  </a:solidFill>
                </a:rPr>
                <a:t> </a:t>
              </a:r>
              <a:r>
                <a:rPr lang="en-AU" sz="2800" dirty="0" smtClean="0">
                  <a:solidFill>
                    <a:schemeClr val="tx1"/>
                  </a:solidFill>
                </a:rPr>
                <a:t>(</a:t>
              </a:r>
              <a:r>
                <a:rPr lang="en-AU" sz="2800" dirty="0" err="1" smtClean="0">
                  <a:solidFill>
                    <a:schemeClr val="tx1"/>
                  </a:solidFill>
                </a:rPr>
                <a:t>VarLP</a:t>
              </a:r>
              <a:r>
                <a:rPr lang="en-AU" sz="2800" dirty="0" smtClean="0">
                  <a:solidFill>
                    <a:schemeClr val="tx1"/>
                  </a:solidFill>
                </a:rPr>
                <a:t> = Unit), </a:t>
              </a:r>
              <a:r>
                <a:rPr lang="en-AU" sz="2800" dirty="0">
                  <a:solidFill>
                    <a:schemeClr val="tx1"/>
                  </a:solidFill>
                </a:rPr>
                <a:t>name="</a:t>
              </a:r>
              <a:r>
                <a:rPr lang="en-AU" sz="2800" dirty="0" smtClean="0">
                  <a:solidFill>
                    <a:schemeClr val="tx1"/>
                  </a:solidFill>
                </a:rPr>
                <a:t>varLP1</a:t>
              </a:r>
              <a:r>
                <a:rPr lang="en-AU" sz="2800" dirty="0">
                  <a:solidFill>
                    <a:schemeClr val="tx1"/>
                  </a:solidFill>
                </a:rPr>
                <a:t>"</a:t>
              </a:r>
              <a:r>
                <a:rPr lang="en-AU" sz="2800" dirty="0" smtClean="0">
                  <a:solidFill>
                    <a:schemeClr val="tx1"/>
                  </a:solidFill>
                </a:rPr>
                <a:t>)</a:t>
              </a:r>
              <a:endParaRPr lang="en-AU" sz="2800" dirty="0">
                <a:solidFill>
                  <a:schemeClr val="tx1"/>
                </a:solidFill>
              </a:endParaRPr>
            </a:p>
            <a:p>
              <a:pPr algn="ctr">
                <a:spcBef>
                  <a:spcPct val="20000"/>
                </a:spcBef>
              </a:pPr>
              <a:endParaRPr lang="en-AU" sz="2800" dirty="0">
                <a:solidFill>
                  <a:schemeClr val="tx1"/>
                </a:solidFill>
              </a:endParaRPr>
            </a:p>
          </p:txBody>
        </p:sp>
        <p:sp>
          <p:nvSpPr>
            <p:cNvPr id="29" name="Text Box 17"/>
            <p:cNvSpPr txBox="1">
              <a:spLocks noChangeArrowheads="1"/>
            </p:cNvSpPr>
            <p:nvPr/>
          </p:nvSpPr>
          <p:spPr bwMode="auto">
            <a:xfrm>
              <a:off x="395536" y="5993160"/>
              <a:ext cx="2786062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dirty="0">
                  <a:solidFill>
                    <a:schemeClr val="tx1"/>
                  </a:solidFill>
                </a:rPr>
                <a:t>v</a:t>
              </a:r>
              <a:r>
                <a:rPr lang="en-GB" sz="3600" dirty="0" smtClean="0">
                  <a:solidFill>
                    <a:schemeClr val="tx1"/>
                  </a:solidFill>
                </a:rPr>
                <a:t>arLP1 </a:t>
              </a:r>
              <a:r>
                <a:rPr lang="en-GB" sz="3600" dirty="0">
                  <a:solidFill>
                    <a:schemeClr val="tx1"/>
                  </a:solidFill>
                </a:rPr>
                <a:t>=  </a:t>
              </a:r>
            </a:p>
          </p:txBody>
        </p:sp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3208388" y="5953473"/>
              <a:ext cx="2473523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b="1">
                  <a:solidFill>
                    <a:schemeClr val="tx1"/>
                  </a:solidFill>
                </a:rPr>
                <a:t>a</a:t>
              </a:r>
              <a:r>
                <a:rPr lang="en-GB" sz="3600" b="1" baseline="30000">
                  <a:solidFill>
                    <a:schemeClr val="tx1"/>
                  </a:solidFill>
                </a:rPr>
                <a:t>2</a:t>
              </a:r>
              <a:r>
                <a:rPr lang="en-GB" sz="3600" b="1" baseline="-25000">
                  <a:solidFill>
                    <a:schemeClr val="tx1"/>
                  </a:solidFill>
                </a:rPr>
                <a:t>l</a:t>
              </a:r>
              <a:r>
                <a:rPr lang="en-GB" sz="3600" b="1">
                  <a:solidFill>
                    <a:schemeClr val="tx1"/>
                  </a:solidFill>
                </a:rPr>
                <a:t>+c</a:t>
              </a:r>
              <a:r>
                <a:rPr lang="en-GB" sz="3600" b="1" baseline="30000">
                  <a:solidFill>
                    <a:schemeClr val="tx1"/>
                  </a:solidFill>
                </a:rPr>
                <a:t>2</a:t>
              </a:r>
              <a:r>
                <a:rPr lang="en-GB" sz="3600" b="1" baseline="-25000">
                  <a:solidFill>
                    <a:schemeClr val="tx1"/>
                  </a:solidFill>
                </a:rPr>
                <a:t>l</a:t>
              </a:r>
              <a:r>
                <a:rPr lang="en-GB" sz="3600" b="1">
                  <a:solidFill>
                    <a:schemeClr val="tx1"/>
                  </a:solidFill>
                </a:rPr>
                <a:t>+e</a:t>
              </a:r>
              <a:r>
                <a:rPr lang="en-GB" sz="3600" b="1" baseline="30000">
                  <a:solidFill>
                    <a:schemeClr val="tx1"/>
                  </a:solidFill>
                </a:rPr>
                <a:t>2</a:t>
              </a:r>
              <a:r>
                <a:rPr lang="en-GB" sz="3600" b="1" baseline="-25000">
                  <a:solidFill>
                    <a:schemeClr val="tx1"/>
                  </a:solidFill>
                </a:rPr>
                <a:t>l</a:t>
              </a:r>
              <a:endParaRPr lang="en-GB" sz="3600" b="1">
                <a:solidFill>
                  <a:schemeClr val="tx1"/>
                </a:solidFill>
              </a:endParaRPr>
            </a:p>
          </p:txBody>
        </p:sp>
        <p:sp>
          <p:nvSpPr>
            <p:cNvPr id="33" name="Text Box 17"/>
            <p:cNvSpPr txBox="1">
              <a:spLocks noChangeArrowheads="1"/>
            </p:cNvSpPr>
            <p:nvPr/>
          </p:nvSpPr>
          <p:spPr bwMode="auto">
            <a:xfrm>
              <a:off x="5436096" y="5949280"/>
              <a:ext cx="2786062" cy="64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3600" dirty="0">
                  <a:solidFill>
                    <a:schemeClr val="tx1"/>
                  </a:solidFill>
                </a:rPr>
                <a:t>= 1  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452320" y="4869160"/>
            <a:ext cx="1749070" cy="1124001"/>
            <a:chOff x="7452320" y="4869160"/>
            <a:chExt cx="1749070" cy="1124001"/>
          </a:xfrm>
        </p:grpSpPr>
        <p:sp>
          <p:nvSpPr>
            <p:cNvPr id="35" name="Right Brace 34"/>
            <p:cNvSpPr/>
            <p:nvPr/>
          </p:nvSpPr>
          <p:spPr>
            <a:xfrm>
              <a:off x="7452320" y="4941169"/>
              <a:ext cx="129939" cy="1051992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7524328" y="4869160"/>
              <a:ext cx="167706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 smtClean="0">
                  <a:solidFill>
                    <a:srgbClr val="FF0000"/>
                  </a:solidFill>
                </a:rPr>
                <a:t>Variance of </a:t>
              </a:r>
            </a:p>
            <a:p>
              <a:r>
                <a:rPr lang="en-GB" sz="2000" dirty="0" smtClean="0">
                  <a:solidFill>
                    <a:srgbClr val="FF0000"/>
                  </a:solidFill>
                </a:rPr>
                <a:t>Latent factor </a:t>
              </a:r>
            </a:p>
            <a:p>
              <a:r>
                <a:rPr lang="en-GB" sz="2000" dirty="0" smtClean="0">
                  <a:solidFill>
                    <a:srgbClr val="FF0000"/>
                  </a:solidFill>
                </a:rPr>
                <a:t>=1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848364" y="2465601"/>
            <a:ext cx="1275319" cy="1323439"/>
            <a:chOff x="7848364" y="2465601"/>
            <a:chExt cx="1275319" cy="1323439"/>
          </a:xfrm>
        </p:grpSpPr>
        <p:sp>
          <p:nvSpPr>
            <p:cNvPr id="4" name="Right Brace 3"/>
            <p:cNvSpPr/>
            <p:nvPr/>
          </p:nvSpPr>
          <p:spPr>
            <a:xfrm>
              <a:off x="7848364" y="2490663"/>
              <a:ext cx="108012" cy="1298377"/>
            </a:xfrm>
            <a:prstGeom prst="rightBrac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956376" y="2465601"/>
              <a:ext cx="116730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 smtClean="0">
                  <a:solidFill>
                    <a:srgbClr val="FF0000"/>
                  </a:solidFill>
                </a:rPr>
                <a:t>Only </a:t>
              </a:r>
            </a:p>
            <a:p>
              <a:r>
                <a:rPr lang="en-GB" sz="2000" dirty="0" smtClean="0">
                  <a:solidFill>
                    <a:srgbClr val="FF0000"/>
                  </a:solidFill>
                </a:rPr>
                <a:t>relevant </a:t>
              </a:r>
            </a:p>
            <a:p>
              <a:r>
                <a:rPr lang="en-GB" sz="2000" dirty="0" smtClean="0">
                  <a:solidFill>
                    <a:srgbClr val="FF0000"/>
                  </a:solidFill>
                </a:rPr>
                <a:t>when </a:t>
              </a:r>
            </a:p>
            <a:p>
              <a:r>
                <a:rPr lang="en-GB" sz="2000" dirty="0" err="1" smtClean="0">
                  <a:solidFill>
                    <a:srgbClr val="FF0000"/>
                  </a:solidFill>
                </a:rPr>
                <a:t>nf</a:t>
              </a:r>
              <a:r>
                <a:rPr lang="en-GB" sz="2000" dirty="0" smtClean="0">
                  <a:solidFill>
                    <a:srgbClr val="FF0000"/>
                  </a:solidFill>
                </a:rPr>
                <a:t> &gt;1</a:t>
              </a:r>
              <a:endParaRPr lang="en-US" sz="2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99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395" y="1346845"/>
            <a:ext cx="727730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083149"/>
            <a:ext cx="7773987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666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Rectangle 88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107505" y="115888"/>
            <a:ext cx="889520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ts val="1200"/>
              </a:spcBef>
            </a:pPr>
            <a:r>
              <a:rPr lang="en-GB" sz="2000" dirty="0">
                <a:solidFill>
                  <a:schemeClr val="tx1"/>
                </a:solidFill>
              </a:rPr>
              <a:t># Matrix f for the factor loadings on </a:t>
            </a:r>
            <a:r>
              <a:rPr lang="en-GB" sz="2000" dirty="0" smtClean="0">
                <a:solidFill>
                  <a:schemeClr val="tx1"/>
                </a:solidFill>
              </a:rPr>
              <a:t>Latent Factor</a:t>
            </a:r>
          </a:p>
          <a:p>
            <a:pPr eaLnBrk="0" hangingPunct="0">
              <a:spcBef>
                <a:spcPts val="1200"/>
              </a:spcBef>
            </a:pPr>
            <a:r>
              <a:rPr lang="en-GB" sz="2000" dirty="0" err="1">
                <a:solidFill>
                  <a:schemeClr val="tx1"/>
                </a:solidFill>
              </a:rPr>
              <a:t>FLabs</a:t>
            </a:r>
            <a:r>
              <a:rPr lang="en-GB" sz="2000" dirty="0">
                <a:solidFill>
                  <a:schemeClr val="tx1"/>
                </a:solidFill>
              </a:rPr>
              <a:t>	</a:t>
            </a:r>
            <a:r>
              <a:rPr lang="en-GB" sz="2000" dirty="0" smtClean="0">
                <a:solidFill>
                  <a:schemeClr val="tx1"/>
                </a:solidFill>
              </a:rPr>
              <a:t>&lt;- </a:t>
            </a:r>
            <a:r>
              <a:rPr lang="en-GB" sz="2000" dirty="0">
                <a:solidFill>
                  <a:schemeClr val="tx1"/>
                </a:solidFill>
              </a:rPr>
              <a:t>paste("f",1:nv)</a:t>
            </a:r>
            <a:endParaRPr lang="en-GB" sz="2000" dirty="0" smtClean="0">
              <a:solidFill>
                <a:schemeClr val="tx1"/>
              </a:solidFill>
            </a:endParaRPr>
          </a:p>
          <a:p>
            <a:pPr eaLnBrk="0" hangingPunct="0">
              <a:spcBef>
                <a:spcPts val="1200"/>
              </a:spcBef>
            </a:pPr>
            <a:r>
              <a:rPr lang="en-GB" sz="2000" dirty="0" err="1" smtClean="0">
                <a:solidFill>
                  <a:schemeClr val="tx1"/>
                </a:solidFill>
              </a:rPr>
              <a:t>pathF</a:t>
            </a:r>
            <a:r>
              <a:rPr lang="en-GB" sz="2000" dirty="0">
                <a:solidFill>
                  <a:schemeClr val="tx1"/>
                </a:solidFill>
              </a:rPr>
              <a:t>	</a:t>
            </a:r>
            <a:r>
              <a:rPr lang="en-GB" sz="2000" dirty="0" smtClean="0">
                <a:solidFill>
                  <a:schemeClr val="tx1"/>
                </a:solidFill>
              </a:rPr>
              <a:t>&lt;- </a:t>
            </a:r>
            <a:r>
              <a:rPr lang="en-GB" sz="2000" dirty="0" err="1">
                <a:solidFill>
                  <a:schemeClr val="tx1"/>
                </a:solidFill>
              </a:rPr>
              <a:t>mxMatrix</a:t>
            </a:r>
            <a:r>
              <a:rPr lang="en-GB" sz="2000" dirty="0">
                <a:solidFill>
                  <a:schemeClr val="tx1"/>
                </a:solidFill>
              </a:rPr>
              <a:t>( type="Full", </a:t>
            </a:r>
            <a:r>
              <a:rPr lang="en-GB" sz="2000" dirty="0" err="1">
                <a:solidFill>
                  <a:schemeClr val="tx1"/>
                </a:solidFill>
              </a:rPr>
              <a:t>nrow</a:t>
            </a:r>
            <a:r>
              <a:rPr lang="en-GB" sz="2000" dirty="0">
                <a:solidFill>
                  <a:schemeClr val="tx1"/>
                </a:solidFill>
              </a:rPr>
              <a:t>=</a:t>
            </a:r>
            <a:r>
              <a:rPr lang="en-GB" sz="2000" dirty="0" err="1">
                <a:solidFill>
                  <a:schemeClr val="tx1"/>
                </a:solidFill>
              </a:rPr>
              <a:t>nv</a:t>
            </a:r>
            <a:r>
              <a:rPr lang="en-GB" sz="2000" dirty="0">
                <a:solidFill>
                  <a:schemeClr val="tx1"/>
                </a:solidFill>
              </a:rPr>
              <a:t>, </a:t>
            </a:r>
            <a:r>
              <a:rPr lang="en-GB" sz="2000" dirty="0" err="1">
                <a:solidFill>
                  <a:schemeClr val="tx1"/>
                </a:solidFill>
              </a:rPr>
              <a:t>ncol</a:t>
            </a:r>
            <a:r>
              <a:rPr lang="en-GB" sz="2000" dirty="0">
                <a:solidFill>
                  <a:schemeClr val="tx1"/>
                </a:solidFill>
              </a:rPr>
              <a:t>=</a:t>
            </a:r>
            <a:r>
              <a:rPr lang="en-GB" sz="2000" dirty="0" err="1">
                <a:solidFill>
                  <a:schemeClr val="tx1"/>
                </a:solidFill>
              </a:rPr>
              <a:t>nf</a:t>
            </a:r>
            <a:r>
              <a:rPr lang="en-GB" sz="2000" dirty="0">
                <a:solidFill>
                  <a:schemeClr val="tx1"/>
                </a:solidFill>
              </a:rPr>
              <a:t>, free=TRUE, values=.</a:t>
            </a:r>
            <a:r>
              <a:rPr lang="en-GB" sz="2000" dirty="0" smtClean="0">
                <a:solidFill>
                  <a:schemeClr val="tx1"/>
                </a:solidFill>
              </a:rPr>
              <a:t>5, labels=</a:t>
            </a:r>
            <a:r>
              <a:rPr lang="en-GB" sz="2000" dirty="0" err="1" smtClean="0">
                <a:solidFill>
                  <a:schemeClr val="tx1"/>
                </a:solidFill>
              </a:rPr>
              <a:t>FLabs</a:t>
            </a:r>
            <a:r>
              <a:rPr lang="en-GB" sz="2000" dirty="0">
                <a:solidFill>
                  <a:schemeClr val="tx1"/>
                </a:solidFill>
              </a:rPr>
              <a:t>, name="f" </a:t>
            </a:r>
            <a:r>
              <a:rPr lang="en-GB" sz="2000" dirty="0" smtClean="0">
                <a:solidFill>
                  <a:schemeClr val="tx1"/>
                </a:solidFill>
              </a:rPr>
              <a:t>)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92163" name="Rectangle 10"/>
          <p:cNvSpPr>
            <a:spLocks noChangeArrowheads="1"/>
          </p:cNvSpPr>
          <p:nvPr/>
        </p:nvSpPr>
        <p:spPr bwMode="auto">
          <a:xfrm>
            <a:off x="179388" y="5240522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64" name="Rectangle 11"/>
          <p:cNvSpPr>
            <a:spLocks noChangeArrowheads="1"/>
          </p:cNvSpPr>
          <p:nvPr/>
        </p:nvSpPr>
        <p:spPr bwMode="auto">
          <a:xfrm>
            <a:off x="1243013" y="5238934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65" name="Rectangle 12"/>
          <p:cNvSpPr>
            <a:spLocks noChangeArrowheads="1"/>
          </p:cNvSpPr>
          <p:nvPr/>
        </p:nvSpPr>
        <p:spPr bwMode="auto">
          <a:xfrm>
            <a:off x="2322513" y="5238934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 dirty="0">
                <a:solidFill>
                  <a:schemeClr val="tx1"/>
                </a:solidFill>
              </a:rPr>
              <a:t> V3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92166" name="Rectangle 13"/>
          <p:cNvSpPr>
            <a:spLocks noChangeArrowheads="1"/>
          </p:cNvSpPr>
          <p:nvPr/>
        </p:nvSpPr>
        <p:spPr bwMode="auto">
          <a:xfrm>
            <a:off x="3387725" y="5238934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68" name="Rectangle 57"/>
          <p:cNvSpPr>
            <a:spLocks noChangeArrowheads="1"/>
          </p:cNvSpPr>
          <p:nvPr/>
        </p:nvSpPr>
        <p:spPr bwMode="auto">
          <a:xfrm>
            <a:off x="4803775" y="5238934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V1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69" name="Rectangle 58"/>
          <p:cNvSpPr>
            <a:spLocks noChangeArrowheads="1"/>
          </p:cNvSpPr>
          <p:nvPr/>
        </p:nvSpPr>
        <p:spPr bwMode="auto">
          <a:xfrm>
            <a:off x="5867400" y="5237347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V2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70" name="Rectangle 59"/>
          <p:cNvSpPr>
            <a:spLocks noChangeArrowheads="1"/>
          </p:cNvSpPr>
          <p:nvPr/>
        </p:nvSpPr>
        <p:spPr bwMode="auto">
          <a:xfrm>
            <a:off x="6946900" y="5237347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V3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71" name="Rectangle 60"/>
          <p:cNvSpPr>
            <a:spLocks noChangeArrowheads="1"/>
          </p:cNvSpPr>
          <p:nvPr/>
        </p:nvSpPr>
        <p:spPr bwMode="auto">
          <a:xfrm>
            <a:off x="8012113" y="5237347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600" b="1">
                <a:solidFill>
                  <a:schemeClr val="tx1"/>
                </a:solidFill>
              </a:rPr>
              <a:t> V4</a:t>
            </a:r>
            <a:endParaRPr lang="en-GB" sz="2400">
              <a:solidFill>
                <a:schemeClr val="tx1"/>
              </a:solidFill>
            </a:endParaRPr>
          </a:p>
        </p:txBody>
      </p:sp>
      <p:sp>
        <p:nvSpPr>
          <p:cNvPr id="92172" name="Text Box 61"/>
          <p:cNvSpPr txBox="1">
            <a:spLocks noChangeArrowheads="1"/>
          </p:cNvSpPr>
          <p:nvPr/>
        </p:nvSpPr>
        <p:spPr bwMode="auto">
          <a:xfrm>
            <a:off x="1273621" y="4725144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92173" name="Line 62"/>
          <p:cNvSpPr>
            <a:spLocks noChangeShapeType="1"/>
          </p:cNvSpPr>
          <p:nvPr/>
        </p:nvSpPr>
        <p:spPr bwMode="auto">
          <a:xfrm flipV="1">
            <a:off x="719138" y="4553134"/>
            <a:ext cx="9906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74" name="Line 63"/>
          <p:cNvSpPr>
            <a:spLocks noChangeShapeType="1"/>
          </p:cNvSpPr>
          <p:nvPr/>
        </p:nvSpPr>
        <p:spPr bwMode="auto">
          <a:xfrm flipH="1" flipV="1">
            <a:off x="2700338" y="4705534"/>
            <a:ext cx="381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75" name="Text Box 64"/>
          <p:cNvSpPr txBox="1">
            <a:spLocks noChangeArrowheads="1"/>
          </p:cNvSpPr>
          <p:nvPr/>
        </p:nvSpPr>
        <p:spPr bwMode="auto">
          <a:xfrm>
            <a:off x="1965126" y="4765214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92176" name="Line 65"/>
          <p:cNvSpPr>
            <a:spLocks noChangeShapeType="1"/>
          </p:cNvSpPr>
          <p:nvPr/>
        </p:nvSpPr>
        <p:spPr bwMode="auto">
          <a:xfrm flipV="1">
            <a:off x="1709738" y="4705534"/>
            <a:ext cx="381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77" name="Text Box 66"/>
          <p:cNvSpPr txBox="1">
            <a:spLocks noChangeArrowheads="1"/>
          </p:cNvSpPr>
          <p:nvPr/>
        </p:nvSpPr>
        <p:spPr bwMode="auto">
          <a:xfrm>
            <a:off x="2469182" y="4765214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92178" name="Text Box 67"/>
          <p:cNvSpPr txBox="1">
            <a:spLocks noChangeArrowheads="1"/>
          </p:cNvSpPr>
          <p:nvPr/>
        </p:nvSpPr>
        <p:spPr bwMode="auto">
          <a:xfrm>
            <a:off x="3131840" y="4725144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92179" name="Line 68"/>
          <p:cNvSpPr>
            <a:spLocks noChangeShapeType="1"/>
          </p:cNvSpPr>
          <p:nvPr/>
        </p:nvSpPr>
        <p:spPr bwMode="auto">
          <a:xfrm flipH="1" flipV="1">
            <a:off x="3157538" y="4553134"/>
            <a:ext cx="7620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81" name="Line 70"/>
          <p:cNvSpPr>
            <a:spLocks noChangeShapeType="1"/>
          </p:cNvSpPr>
          <p:nvPr/>
        </p:nvSpPr>
        <p:spPr bwMode="auto">
          <a:xfrm flipV="1">
            <a:off x="5260975" y="4557897"/>
            <a:ext cx="9906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82" name="Line 71"/>
          <p:cNvSpPr>
            <a:spLocks noChangeShapeType="1"/>
          </p:cNvSpPr>
          <p:nvPr/>
        </p:nvSpPr>
        <p:spPr bwMode="auto">
          <a:xfrm flipH="1" flipV="1">
            <a:off x="7242175" y="4710297"/>
            <a:ext cx="381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84" name="Line 73"/>
          <p:cNvSpPr>
            <a:spLocks noChangeShapeType="1"/>
          </p:cNvSpPr>
          <p:nvPr/>
        </p:nvSpPr>
        <p:spPr bwMode="auto">
          <a:xfrm flipV="1">
            <a:off x="6251575" y="4710297"/>
            <a:ext cx="381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87" name="Line 76"/>
          <p:cNvSpPr>
            <a:spLocks noChangeShapeType="1"/>
          </p:cNvSpPr>
          <p:nvPr/>
        </p:nvSpPr>
        <p:spPr bwMode="auto">
          <a:xfrm flipH="1" flipV="1">
            <a:off x="7699375" y="4557897"/>
            <a:ext cx="762000" cy="685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190" name="Text Box 81"/>
          <p:cNvSpPr txBox="1">
            <a:spLocks noChangeArrowheads="1"/>
          </p:cNvSpPr>
          <p:nvPr/>
        </p:nvSpPr>
        <p:spPr bwMode="auto">
          <a:xfrm>
            <a:off x="7502847" y="2755776"/>
            <a:ext cx="131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Full 4x1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843808" y="1700808"/>
            <a:ext cx="5078288" cy="2232248"/>
            <a:chOff x="3094112" y="1700808"/>
            <a:chExt cx="5078288" cy="2232248"/>
          </a:xfrm>
        </p:grpSpPr>
        <p:sp>
          <p:nvSpPr>
            <p:cNvPr id="92188" name="Text Box 77"/>
            <p:cNvSpPr txBox="1">
              <a:spLocks noChangeArrowheads="1"/>
            </p:cNvSpPr>
            <p:nvPr/>
          </p:nvSpPr>
          <p:spPr bwMode="auto">
            <a:xfrm>
              <a:off x="3094112" y="2755776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f =  </a:t>
              </a:r>
            </a:p>
          </p:txBody>
        </p:sp>
        <p:grpSp>
          <p:nvGrpSpPr>
            <p:cNvPr id="92189" name="Group 78"/>
            <p:cNvGrpSpPr>
              <a:grpSpLocks/>
            </p:cNvGrpSpPr>
            <p:nvPr/>
          </p:nvGrpSpPr>
          <p:grpSpPr bwMode="auto">
            <a:xfrm>
              <a:off x="3792364" y="2043931"/>
              <a:ext cx="1316037" cy="1889125"/>
              <a:chOff x="2016" y="1632"/>
              <a:chExt cx="1056" cy="1502"/>
            </a:xfrm>
          </p:grpSpPr>
          <p:sp>
            <p:nvSpPr>
              <p:cNvPr id="92200" name="AutoShape 79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1056" cy="1488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92201" name="Text Box 80"/>
              <p:cNvSpPr txBox="1">
                <a:spLocks noChangeArrowheads="1"/>
              </p:cNvSpPr>
              <p:nvPr/>
            </p:nvSpPr>
            <p:spPr bwMode="auto">
              <a:xfrm>
                <a:off x="2352" y="1728"/>
                <a:ext cx="481" cy="14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0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000" b="1" baseline="-25000" dirty="0" smtClean="0">
                    <a:solidFill>
                      <a:schemeClr val="tx1"/>
                    </a:solidFill>
                  </a:rPr>
                  <a:t>1</a:t>
                </a:r>
                <a:endParaRPr lang="en-GB" sz="20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0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000" b="1" baseline="-25000" dirty="0" smtClean="0">
                    <a:solidFill>
                      <a:schemeClr val="tx1"/>
                    </a:solidFill>
                  </a:rPr>
                  <a:t>2</a:t>
                </a:r>
                <a:endParaRPr lang="en-GB" sz="20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0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000" b="1" baseline="-25000" dirty="0" smtClean="0">
                    <a:solidFill>
                      <a:schemeClr val="tx1"/>
                    </a:solidFill>
                  </a:rPr>
                  <a:t>3</a:t>
                </a:r>
                <a:endParaRPr lang="en-GB" sz="20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0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0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000" b="1" baseline="-25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2191" name="Text Box 82"/>
            <p:cNvSpPr txBox="1">
              <a:spLocks noChangeArrowheads="1"/>
            </p:cNvSpPr>
            <p:nvPr/>
          </p:nvSpPr>
          <p:spPr bwMode="auto">
            <a:xfrm>
              <a:off x="5181550" y="2178749"/>
              <a:ext cx="29718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>
                  <a:solidFill>
                    <a:schemeClr val="tx1"/>
                  </a:solidFill>
                </a:rPr>
                <a:t>Variable 1</a:t>
              </a:r>
            </a:p>
          </p:txBody>
        </p:sp>
        <p:sp>
          <p:nvSpPr>
            <p:cNvPr id="92192" name="Text Box 83"/>
            <p:cNvSpPr txBox="1">
              <a:spLocks noChangeArrowheads="1"/>
            </p:cNvSpPr>
            <p:nvPr/>
          </p:nvSpPr>
          <p:spPr bwMode="auto">
            <a:xfrm>
              <a:off x="5200600" y="2578859"/>
              <a:ext cx="29718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>
                  <a:solidFill>
                    <a:schemeClr val="tx1"/>
                  </a:solidFill>
                </a:rPr>
                <a:t>Variable 2</a:t>
              </a:r>
            </a:p>
          </p:txBody>
        </p:sp>
        <p:sp>
          <p:nvSpPr>
            <p:cNvPr id="92193" name="Text Box 84"/>
            <p:cNvSpPr txBox="1">
              <a:spLocks noChangeArrowheads="1"/>
            </p:cNvSpPr>
            <p:nvPr/>
          </p:nvSpPr>
          <p:spPr bwMode="auto">
            <a:xfrm>
              <a:off x="5200600" y="3032884"/>
              <a:ext cx="29718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>
                  <a:solidFill>
                    <a:schemeClr val="tx1"/>
                  </a:solidFill>
                </a:rPr>
                <a:t>Variable 3</a:t>
              </a:r>
            </a:p>
          </p:txBody>
        </p:sp>
        <p:sp>
          <p:nvSpPr>
            <p:cNvPr id="92194" name="Text Box 85"/>
            <p:cNvSpPr txBox="1">
              <a:spLocks noChangeArrowheads="1"/>
            </p:cNvSpPr>
            <p:nvPr/>
          </p:nvSpPr>
          <p:spPr bwMode="auto">
            <a:xfrm>
              <a:off x="5197425" y="3501008"/>
              <a:ext cx="297180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dirty="0">
                  <a:solidFill>
                    <a:schemeClr val="tx1"/>
                  </a:solidFill>
                </a:rPr>
                <a:t>Variable 4</a:t>
              </a:r>
            </a:p>
          </p:txBody>
        </p:sp>
        <p:sp>
          <p:nvSpPr>
            <p:cNvPr id="92195" name="Text Box 86"/>
            <p:cNvSpPr txBox="1">
              <a:spLocks noChangeArrowheads="1"/>
            </p:cNvSpPr>
            <p:nvPr/>
          </p:nvSpPr>
          <p:spPr bwMode="auto">
            <a:xfrm>
              <a:off x="4185434" y="1700808"/>
              <a:ext cx="60259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LF</a:t>
              </a:r>
              <a:endParaRPr lang="en-GB" sz="2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07504" y="5701319"/>
            <a:ext cx="8829154" cy="1049962"/>
            <a:chOff x="107504" y="4352404"/>
            <a:chExt cx="8829154" cy="1618085"/>
          </a:xfrm>
        </p:grpSpPr>
        <p:sp>
          <p:nvSpPr>
            <p:cNvPr id="91" name="Oval 203"/>
            <p:cNvSpPr>
              <a:spLocks noChangeArrowheads="1"/>
            </p:cNvSpPr>
            <p:nvPr/>
          </p:nvSpPr>
          <p:spPr bwMode="auto">
            <a:xfrm>
              <a:off x="420936" y="5218686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2" name="Oval 206"/>
            <p:cNvSpPr>
              <a:spLocks noChangeArrowheads="1"/>
            </p:cNvSpPr>
            <p:nvPr/>
          </p:nvSpPr>
          <p:spPr bwMode="auto">
            <a:xfrm>
              <a:off x="748555" y="4797153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3" name="Line 208"/>
            <p:cNvSpPr>
              <a:spLocks noChangeShapeType="1"/>
            </p:cNvSpPr>
            <p:nvPr/>
          </p:nvSpPr>
          <p:spPr bwMode="auto">
            <a:xfrm flipV="1">
              <a:off x="631236" y="4365627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4" name="Line 211"/>
            <p:cNvSpPr>
              <a:spLocks noChangeShapeType="1"/>
            </p:cNvSpPr>
            <p:nvPr/>
          </p:nvSpPr>
          <p:spPr bwMode="auto">
            <a:xfrm flipH="1" flipV="1">
              <a:off x="949416" y="4365627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5" name="Oval 203"/>
            <p:cNvSpPr>
              <a:spLocks noChangeArrowheads="1"/>
            </p:cNvSpPr>
            <p:nvPr/>
          </p:nvSpPr>
          <p:spPr bwMode="auto">
            <a:xfrm>
              <a:off x="107504" y="5623289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96" name="Line 208"/>
            <p:cNvSpPr>
              <a:spLocks noChangeShapeType="1"/>
            </p:cNvSpPr>
            <p:nvPr/>
          </p:nvSpPr>
          <p:spPr bwMode="auto">
            <a:xfrm flipV="1">
              <a:off x="317804" y="4365103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97" name="Oval 203"/>
            <p:cNvSpPr>
              <a:spLocks noChangeArrowheads="1"/>
            </p:cNvSpPr>
            <p:nvPr/>
          </p:nvSpPr>
          <p:spPr bwMode="auto">
            <a:xfrm>
              <a:off x="1429048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8" name="Oval 206"/>
            <p:cNvSpPr>
              <a:spLocks noChangeArrowheads="1"/>
            </p:cNvSpPr>
            <p:nvPr/>
          </p:nvSpPr>
          <p:spPr bwMode="auto">
            <a:xfrm>
              <a:off x="1756667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9" name="Line 208"/>
            <p:cNvSpPr>
              <a:spLocks noChangeShapeType="1"/>
            </p:cNvSpPr>
            <p:nvPr/>
          </p:nvSpPr>
          <p:spPr bwMode="auto">
            <a:xfrm flipV="1">
              <a:off x="1639348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0" name="Line 211"/>
            <p:cNvSpPr>
              <a:spLocks noChangeShapeType="1"/>
            </p:cNvSpPr>
            <p:nvPr/>
          </p:nvSpPr>
          <p:spPr bwMode="auto">
            <a:xfrm flipH="1" flipV="1">
              <a:off x="1957528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1" name="Oval 203"/>
            <p:cNvSpPr>
              <a:spLocks noChangeArrowheads="1"/>
            </p:cNvSpPr>
            <p:nvPr/>
          </p:nvSpPr>
          <p:spPr bwMode="auto">
            <a:xfrm>
              <a:off x="1115616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02" name="Line 208"/>
            <p:cNvSpPr>
              <a:spLocks noChangeShapeType="1"/>
            </p:cNvSpPr>
            <p:nvPr/>
          </p:nvSpPr>
          <p:spPr bwMode="auto">
            <a:xfrm flipV="1">
              <a:off x="1325916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3" name="Oval 203"/>
            <p:cNvSpPr>
              <a:spLocks noChangeArrowheads="1"/>
            </p:cNvSpPr>
            <p:nvPr/>
          </p:nvSpPr>
          <p:spPr bwMode="auto">
            <a:xfrm>
              <a:off x="250963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04" name="Oval 206"/>
            <p:cNvSpPr>
              <a:spLocks noChangeArrowheads="1"/>
            </p:cNvSpPr>
            <p:nvPr/>
          </p:nvSpPr>
          <p:spPr bwMode="auto">
            <a:xfrm>
              <a:off x="283725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05" name="Line 208"/>
            <p:cNvSpPr>
              <a:spLocks noChangeShapeType="1"/>
            </p:cNvSpPr>
            <p:nvPr/>
          </p:nvSpPr>
          <p:spPr bwMode="auto">
            <a:xfrm flipV="1">
              <a:off x="271993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6" name="Line 211"/>
            <p:cNvSpPr>
              <a:spLocks noChangeShapeType="1"/>
            </p:cNvSpPr>
            <p:nvPr/>
          </p:nvSpPr>
          <p:spPr bwMode="auto">
            <a:xfrm flipH="1" flipV="1">
              <a:off x="303811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7" name="Oval 203"/>
            <p:cNvSpPr>
              <a:spLocks noChangeArrowheads="1"/>
            </p:cNvSpPr>
            <p:nvPr/>
          </p:nvSpPr>
          <p:spPr bwMode="auto">
            <a:xfrm>
              <a:off x="219620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08" name="Line 208"/>
            <p:cNvSpPr>
              <a:spLocks noChangeShapeType="1"/>
            </p:cNvSpPr>
            <p:nvPr/>
          </p:nvSpPr>
          <p:spPr bwMode="auto">
            <a:xfrm flipV="1">
              <a:off x="240650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09" name="Oval 203"/>
            <p:cNvSpPr>
              <a:spLocks noChangeArrowheads="1"/>
            </p:cNvSpPr>
            <p:nvPr/>
          </p:nvSpPr>
          <p:spPr bwMode="auto">
            <a:xfrm>
              <a:off x="3589759" y="5218687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0" name="Oval 206"/>
            <p:cNvSpPr>
              <a:spLocks noChangeArrowheads="1"/>
            </p:cNvSpPr>
            <p:nvPr/>
          </p:nvSpPr>
          <p:spPr bwMode="auto">
            <a:xfrm>
              <a:off x="3917378" y="4797154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1" name="Line 208"/>
            <p:cNvSpPr>
              <a:spLocks noChangeShapeType="1"/>
            </p:cNvSpPr>
            <p:nvPr/>
          </p:nvSpPr>
          <p:spPr bwMode="auto">
            <a:xfrm flipV="1">
              <a:off x="3800059" y="4365628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2" name="Line 211"/>
            <p:cNvSpPr>
              <a:spLocks noChangeShapeType="1"/>
            </p:cNvSpPr>
            <p:nvPr/>
          </p:nvSpPr>
          <p:spPr bwMode="auto">
            <a:xfrm flipH="1" flipV="1">
              <a:off x="4118239" y="4365628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3" name="Oval 203"/>
            <p:cNvSpPr>
              <a:spLocks noChangeArrowheads="1"/>
            </p:cNvSpPr>
            <p:nvPr/>
          </p:nvSpPr>
          <p:spPr bwMode="auto">
            <a:xfrm>
              <a:off x="3276327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14" name="Line 208"/>
            <p:cNvSpPr>
              <a:spLocks noChangeShapeType="1"/>
            </p:cNvSpPr>
            <p:nvPr/>
          </p:nvSpPr>
          <p:spPr bwMode="auto">
            <a:xfrm flipV="1">
              <a:off x="3486627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5" name="Oval 206"/>
            <p:cNvSpPr>
              <a:spLocks noChangeArrowheads="1"/>
            </p:cNvSpPr>
            <p:nvPr/>
          </p:nvSpPr>
          <p:spPr bwMode="auto">
            <a:xfrm>
              <a:off x="465015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16" name="Line 211"/>
            <p:cNvSpPr>
              <a:spLocks noChangeShapeType="1"/>
            </p:cNvSpPr>
            <p:nvPr/>
          </p:nvSpPr>
          <p:spPr bwMode="auto">
            <a:xfrm flipH="1" flipV="1">
              <a:off x="482561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7" name="Oval 203"/>
            <p:cNvSpPr>
              <a:spLocks noChangeArrowheads="1"/>
            </p:cNvSpPr>
            <p:nvPr/>
          </p:nvSpPr>
          <p:spPr bwMode="auto">
            <a:xfrm>
              <a:off x="529208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18" name="Line 208"/>
            <p:cNvSpPr>
              <a:spLocks noChangeShapeType="1"/>
            </p:cNvSpPr>
            <p:nvPr/>
          </p:nvSpPr>
          <p:spPr bwMode="auto">
            <a:xfrm flipV="1">
              <a:off x="5502380" y="43524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19" name="Oval 203"/>
            <p:cNvSpPr>
              <a:spLocks noChangeArrowheads="1"/>
            </p:cNvSpPr>
            <p:nvPr/>
          </p:nvSpPr>
          <p:spPr bwMode="auto">
            <a:xfrm>
              <a:off x="495372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20" name="Line 208"/>
            <p:cNvSpPr>
              <a:spLocks noChangeShapeType="1"/>
            </p:cNvSpPr>
            <p:nvPr/>
          </p:nvSpPr>
          <p:spPr bwMode="auto">
            <a:xfrm flipV="1">
              <a:off x="516402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1" name="Oval 206"/>
            <p:cNvSpPr>
              <a:spLocks noChangeArrowheads="1"/>
            </p:cNvSpPr>
            <p:nvPr/>
          </p:nvSpPr>
          <p:spPr bwMode="auto">
            <a:xfrm>
              <a:off x="5724128" y="4818360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22" name="Line 211"/>
            <p:cNvSpPr>
              <a:spLocks noChangeShapeType="1"/>
            </p:cNvSpPr>
            <p:nvPr/>
          </p:nvSpPr>
          <p:spPr bwMode="auto">
            <a:xfrm flipH="1" flipV="1">
              <a:off x="5899589" y="4408044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3" name="Oval 203"/>
            <p:cNvSpPr>
              <a:spLocks noChangeArrowheads="1"/>
            </p:cNvSpPr>
            <p:nvPr/>
          </p:nvSpPr>
          <p:spPr bwMode="auto">
            <a:xfrm>
              <a:off x="6366050" y="5644498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4" name="Line 208"/>
            <p:cNvSpPr>
              <a:spLocks noChangeShapeType="1"/>
            </p:cNvSpPr>
            <p:nvPr/>
          </p:nvSpPr>
          <p:spPr bwMode="auto">
            <a:xfrm flipV="1">
              <a:off x="6576350" y="4386312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5" name="Oval 203"/>
            <p:cNvSpPr>
              <a:spLocks noChangeArrowheads="1"/>
            </p:cNvSpPr>
            <p:nvPr/>
          </p:nvSpPr>
          <p:spPr bwMode="auto">
            <a:xfrm>
              <a:off x="6027690" y="5239371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26" name="Line 208"/>
            <p:cNvSpPr>
              <a:spLocks noChangeShapeType="1"/>
            </p:cNvSpPr>
            <p:nvPr/>
          </p:nvSpPr>
          <p:spPr bwMode="auto">
            <a:xfrm flipV="1">
              <a:off x="6237990" y="4386312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7" name="Oval 206"/>
            <p:cNvSpPr>
              <a:spLocks noChangeArrowheads="1"/>
            </p:cNvSpPr>
            <p:nvPr/>
          </p:nvSpPr>
          <p:spPr bwMode="auto">
            <a:xfrm>
              <a:off x="683207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28" name="Line 211"/>
            <p:cNvSpPr>
              <a:spLocks noChangeShapeType="1"/>
            </p:cNvSpPr>
            <p:nvPr/>
          </p:nvSpPr>
          <p:spPr bwMode="auto">
            <a:xfrm flipH="1" flipV="1">
              <a:off x="700753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29" name="Oval 203"/>
            <p:cNvSpPr>
              <a:spLocks noChangeArrowheads="1"/>
            </p:cNvSpPr>
            <p:nvPr/>
          </p:nvSpPr>
          <p:spPr bwMode="auto">
            <a:xfrm>
              <a:off x="747400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0" name="Line 208"/>
            <p:cNvSpPr>
              <a:spLocks noChangeShapeType="1"/>
            </p:cNvSpPr>
            <p:nvPr/>
          </p:nvSpPr>
          <p:spPr bwMode="auto">
            <a:xfrm flipV="1">
              <a:off x="768430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1" name="Oval 203"/>
            <p:cNvSpPr>
              <a:spLocks noChangeArrowheads="1"/>
            </p:cNvSpPr>
            <p:nvPr/>
          </p:nvSpPr>
          <p:spPr bwMode="auto">
            <a:xfrm>
              <a:off x="713564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32" name="Line 208"/>
            <p:cNvSpPr>
              <a:spLocks noChangeShapeType="1"/>
            </p:cNvSpPr>
            <p:nvPr/>
          </p:nvSpPr>
          <p:spPr bwMode="auto">
            <a:xfrm flipV="1">
              <a:off x="734594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3" name="Oval 206"/>
            <p:cNvSpPr>
              <a:spLocks noChangeArrowheads="1"/>
            </p:cNvSpPr>
            <p:nvPr/>
          </p:nvSpPr>
          <p:spPr bwMode="auto">
            <a:xfrm>
              <a:off x="7884368" y="4797152"/>
              <a:ext cx="366590" cy="32598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E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34" name="Line 211"/>
            <p:cNvSpPr>
              <a:spLocks noChangeShapeType="1"/>
            </p:cNvSpPr>
            <p:nvPr/>
          </p:nvSpPr>
          <p:spPr bwMode="auto">
            <a:xfrm flipH="1" flipV="1">
              <a:off x="8059829" y="4386836"/>
              <a:ext cx="7847" cy="431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5" name="Oval 203"/>
            <p:cNvSpPr>
              <a:spLocks noChangeArrowheads="1"/>
            </p:cNvSpPr>
            <p:nvPr/>
          </p:nvSpPr>
          <p:spPr bwMode="auto">
            <a:xfrm>
              <a:off x="8526290" y="5623290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36" name="Line 208"/>
            <p:cNvSpPr>
              <a:spLocks noChangeShapeType="1"/>
            </p:cNvSpPr>
            <p:nvPr/>
          </p:nvSpPr>
          <p:spPr bwMode="auto">
            <a:xfrm flipV="1">
              <a:off x="8736590" y="4365104"/>
              <a:ext cx="0" cy="1258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37" name="Oval 203"/>
            <p:cNvSpPr>
              <a:spLocks noChangeArrowheads="1"/>
            </p:cNvSpPr>
            <p:nvPr/>
          </p:nvSpPr>
          <p:spPr bwMode="auto">
            <a:xfrm>
              <a:off x="8187930" y="5218163"/>
              <a:ext cx="410368" cy="32599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r>
                <a:rPr lang="sv-SE" sz="1800" b="1" dirty="0" smtClean="0">
                  <a:solidFill>
                    <a:schemeClr val="tx1"/>
                  </a:solidFill>
                </a:rPr>
                <a:t>C</a:t>
              </a:r>
              <a:endParaRPr lang="sv-SE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138" name="Line 208"/>
            <p:cNvSpPr>
              <a:spLocks noChangeShapeType="1"/>
            </p:cNvSpPr>
            <p:nvPr/>
          </p:nvSpPr>
          <p:spPr bwMode="auto">
            <a:xfrm flipV="1">
              <a:off x="8398230" y="4365104"/>
              <a:ext cx="0" cy="849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800"/>
            </a:p>
          </p:txBody>
        </p:sp>
      </p:grpSp>
      <p:sp>
        <p:nvSpPr>
          <p:cNvPr id="147" name="Text Box 61"/>
          <p:cNvSpPr txBox="1">
            <a:spLocks noChangeArrowheads="1"/>
          </p:cNvSpPr>
          <p:nvPr/>
        </p:nvSpPr>
        <p:spPr bwMode="auto">
          <a:xfrm>
            <a:off x="5867547" y="4736639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48" name="Text Box 64"/>
          <p:cNvSpPr txBox="1">
            <a:spLocks noChangeArrowheads="1"/>
          </p:cNvSpPr>
          <p:nvPr/>
        </p:nvSpPr>
        <p:spPr bwMode="auto">
          <a:xfrm>
            <a:off x="6559052" y="4776709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49" name="Text Box 66"/>
          <p:cNvSpPr txBox="1">
            <a:spLocks noChangeArrowheads="1"/>
          </p:cNvSpPr>
          <p:nvPr/>
        </p:nvSpPr>
        <p:spPr bwMode="auto">
          <a:xfrm>
            <a:off x="7063108" y="4776709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50" name="Text Box 67"/>
          <p:cNvSpPr txBox="1">
            <a:spLocks noChangeArrowheads="1"/>
          </p:cNvSpPr>
          <p:nvPr/>
        </p:nvSpPr>
        <p:spPr bwMode="auto">
          <a:xfrm>
            <a:off x="7725766" y="4736639"/>
            <a:ext cx="7346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 smtClean="0">
                <a:solidFill>
                  <a:schemeClr val="tx1"/>
                </a:solidFill>
              </a:rPr>
              <a:t>f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39" name="Oval 7"/>
          <p:cNvSpPr>
            <a:spLocks noChangeArrowheads="1"/>
          </p:cNvSpPr>
          <p:nvPr/>
        </p:nvSpPr>
        <p:spPr bwMode="auto">
          <a:xfrm>
            <a:off x="1457325" y="3886944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  <p:sp>
        <p:nvSpPr>
          <p:cNvPr id="140" name="Oval 7"/>
          <p:cNvSpPr>
            <a:spLocks noChangeArrowheads="1"/>
          </p:cNvSpPr>
          <p:nvPr/>
        </p:nvSpPr>
        <p:spPr bwMode="auto">
          <a:xfrm>
            <a:off x="6059760" y="3880098"/>
            <a:ext cx="1752600" cy="838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Latent </a:t>
            </a:r>
          </a:p>
          <a:p>
            <a:pPr algn="ctr">
              <a:spcBef>
                <a:spcPct val="20000"/>
              </a:spcBef>
            </a:pPr>
            <a:r>
              <a:rPr lang="sv-SE" sz="2000" dirty="0" smtClean="0">
                <a:solidFill>
                  <a:schemeClr val="tx1"/>
                </a:solidFill>
              </a:rPr>
              <a:t>Factor</a:t>
            </a:r>
            <a:endParaRPr lang="sv-SE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301624" y="620688"/>
            <a:ext cx="8734871" cy="5148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# Matrices </a:t>
            </a:r>
            <a:r>
              <a:rPr lang="en-AU" sz="2400" dirty="0" smtClean="0">
                <a:latin typeface="Arial" charset="0"/>
                <a:cs typeface="Arial" charset="0"/>
              </a:rPr>
              <a:t>for overall A</a:t>
            </a:r>
            <a:r>
              <a:rPr lang="en-AU" sz="2400" dirty="0">
                <a:latin typeface="Arial" charset="0"/>
                <a:cs typeface="Arial" charset="0"/>
              </a:rPr>
              <a:t>, C, and E </a:t>
            </a:r>
            <a:r>
              <a:rPr lang="en-AU" sz="2400" dirty="0" smtClean="0">
                <a:latin typeface="Arial" charset="0"/>
                <a:cs typeface="Arial" charset="0"/>
              </a:rPr>
              <a:t>variance components</a:t>
            </a:r>
          </a:p>
          <a:p>
            <a:pPr>
              <a:buNone/>
            </a:pP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covA</a:t>
            </a:r>
            <a:r>
              <a:rPr lang="en-AU" sz="2400" dirty="0" smtClean="0">
                <a:latin typeface="Arial" charset="0"/>
                <a:cs typeface="Arial" charset="0"/>
              </a:rPr>
              <a:t>		&lt;- </a:t>
            </a:r>
            <a:r>
              <a:rPr lang="en-AU" sz="2400" dirty="0" err="1">
                <a:latin typeface="Arial" charset="0"/>
                <a:cs typeface="Arial" charset="0"/>
              </a:rPr>
              <a:t>mxAlgebra</a:t>
            </a:r>
            <a:r>
              <a:rPr lang="en-AU" sz="2400" dirty="0">
                <a:latin typeface="Arial" charset="0"/>
                <a:cs typeface="Arial" charset="0"/>
              </a:rPr>
              <a:t>( expression</a:t>
            </a:r>
            <a:r>
              <a:rPr lang="en-AU" sz="2400" dirty="0" smtClean="0">
                <a:latin typeface="Arial" charset="0"/>
                <a:cs typeface="Arial" charset="0"/>
              </a:rPr>
              <a:t>= f </a:t>
            </a:r>
            <a:r>
              <a:rPr lang="en-AU" sz="2400" dirty="0">
                <a:latin typeface="Arial" charset="0"/>
                <a:cs typeface="Arial" charset="0"/>
              </a:rPr>
              <a:t>%&amp;% (al %*% t(al)) </a:t>
            </a: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</a:t>
            </a: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+ </a:t>
            </a:r>
            <a:r>
              <a:rPr lang="en-AU" sz="2400" dirty="0">
                <a:latin typeface="Arial" charset="0"/>
                <a:cs typeface="Arial" charset="0"/>
              </a:rPr>
              <a:t>as %*% t(as), name="A" 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400" dirty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covC</a:t>
            </a: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mxAlgebra</a:t>
            </a:r>
            <a:r>
              <a:rPr lang="en-AU" sz="2400" dirty="0">
                <a:latin typeface="Arial" charset="0"/>
                <a:cs typeface="Arial" charset="0"/>
              </a:rPr>
              <a:t>( expression=f %&amp;% (cl %*% t(cl)) </a:t>
            </a: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+ </a:t>
            </a:r>
            <a:r>
              <a:rPr lang="en-AU" sz="2400" dirty="0" err="1">
                <a:latin typeface="Arial" charset="0"/>
                <a:cs typeface="Arial" charset="0"/>
              </a:rPr>
              <a:t>cs</a:t>
            </a:r>
            <a:r>
              <a:rPr lang="en-AU" sz="2400" dirty="0">
                <a:latin typeface="Arial" charset="0"/>
                <a:cs typeface="Arial" charset="0"/>
              </a:rPr>
              <a:t> %*% t(</a:t>
            </a:r>
            <a:r>
              <a:rPr lang="en-AU" sz="2400" dirty="0" err="1">
                <a:latin typeface="Arial" charset="0"/>
                <a:cs typeface="Arial" charset="0"/>
              </a:rPr>
              <a:t>cs</a:t>
            </a:r>
            <a:r>
              <a:rPr lang="en-AU" sz="2400" dirty="0">
                <a:latin typeface="Arial" charset="0"/>
                <a:cs typeface="Arial" charset="0"/>
              </a:rPr>
              <a:t>), name="C" )</a:t>
            </a:r>
          </a:p>
          <a:p>
            <a:pPr>
              <a:buNone/>
            </a:pP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 err="1" smtClean="0">
                <a:latin typeface="Arial" charset="0"/>
                <a:cs typeface="Arial" charset="0"/>
              </a:rPr>
              <a:t>covE</a:t>
            </a: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&lt;- </a:t>
            </a:r>
            <a:r>
              <a:rPr lang="en-AU" sz="2400" dirty="0" err="1">
                <a:latin typeface="Arial" charset="0"/>
                <a:cs typeface="Arial" charset="0"/>
              </a:rPr>
              <a:t>mxAlgebra</a:t>
            </a:r>
            <a:r>
              <a:rPr lang="en-AU" sz="2400" dirty="0">
                <a:latin typeface="Arial" charset="0"/>
                <a:cs typeface="Arial" charset="0"/>
              </a:rPr>
              <a:t>( expression=f %&amp;% (el %*% t(el)) </a:t>
            </a:r>
            <a:endParaRPr lang="en-AU" sz="24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400" dirty="0">
                <a:latin typeface="Arial" charset="0"/>
                <a:cs typeface="Arial" charset="0"/>
              </a:rPr>
              <a:t>	</a:t>
            </a:r>
            <a:r>
              <a:rPr lang="en-AU" sz="2400" dirty="0" smtClean="0">
                <a:latin typeface="Arial" charset="0"/>
                <a:cs typeface="Arial" charset="0"/>
              </a:rPr>
              <a:t>		+ </a:t>
            </a:r>
            <a:r>
              <a:rPr lang="en-AU" sz="2400" dirty="0" err="1">
                <a:latin typeface="Arial" charset="0"/>
                <a:cs typeface="Arial" charset="0"/>
              </a:rPr>
              <a:t>es</a:t>
            </a:r>
            <a:r>
              <a:rPr lang="en-AU" sz="2400" dirty="0">
                <a:latin typeface="Arial" charset="0"/>
                <a:cs typeface="Arial" charset="0"/>
              </a:rPr>
              <a:t> %*% t(</a:t>
            </a:r>
            <a:r>
              <a:rPr lang="en-AU" sz="2400" dirty="0" err="1">
                <a:latin typeface="Arial" charset="0"/>
                <a:cs typeface="Arial" charset="0"/>
              </a:rPr>
              <a:t>es</a:t>
            </a:r>
            <a:r>
              <a:rPr lang="en-AU" sz="2400" dirty="0">
                <a:latin typeface="Arial" charset="0"/>
                <a:cs typeface="Arial" charset="0"/>
              </a:rPr>
              <a:t>), name="E" )</a:t>
            </a: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4ACE_CP.R</a:t>
            </a:r>
            <a:endParaRPr lang="en-GB" sz="2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051720" y="2276872"/>
            <a:ext cx="3628662" cy="1800200"/>
            <a:chOff x="2123728" y="2420888"/>
            <a:chExt cx="3628662" cy="1800200"/>
          </a:xfrm>
        </p:grpSpPr>
        <p:sp>
          <p:nvSpPr>
            <p:cNvPr id="4" name="Oval 3"/>
            <p:cNvSpPr/>
            <p:nvPr/>
          </p:nvSpPr>
          <p:spPr>
            <a:xfrm>
              <a:off x="2123728" y="2420888"/>
              <a:ext cx="2232248" cy="648072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 flipH="1" flipV="1">
              <a:off x="3995936" y="2998693"/>
              <a:ext cx="559633" cy="64633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823657" y="3574757"/>
              <a:ext cx="19287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rgbClr val="FF0000"/>
                  </a:solidFill>
                </a:rPr>
                <a:t>Specific </a:t>
              </a:r>
              <a:endParaRPr lang="en-US" sz="36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868144" y="1340768"/>
            <a:ext cx="3193326" cy="1798459"/>
            <a:chOff x="5868144" y="1484784"/>
            <a:chExt cx="3193326" cy="1798459"/>
          </a:xfrm>
        </p:grpSpPr>
        <p:sp>
          <p:nvSpPr>
            <p:cNvPr id="11" name="Oval 10"/>
            <p:cNvSpPr/>
            <p:nvPr/>
          </p:nvSpPr>
          <p:spPr>
            <a:xfrm>
              <a:off x="5868144" y="1484784"/>
              <a:ext cx="2952328" cy="720080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>
              <a:stCxn id="13" idx="0"/>
            </p:cNvCxnSpPr>
            <p:nvPr/>
          </p:nvCxnSpPr>
          <p:spPr>
            <a:xfrm flipH="1" flipV="1">
              <a:off x="7128287" y="2204866"/>
              <a:ext cx="840576" cy="43204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6876256" y="2636912"/>
              <a:ext cx="21852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dirty="0" smtClean="0">
                  <a:solidFill>
                    <a:srgbClr val="FF0000"/>
                  </a:solidFill>
                </a:rPr>
                <a:t>Common </a:t>
              </a:r>
              <a:endParaRPr lang="en-US" sz="3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294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79512" y="260350"/>
            <a:ext cx="88201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smtClean="0">
                <a:solidFill>
                  <a:schemeClr val="tx1"/>
                </a:solidFill>
              </a:rPr>
              <a:t>A = A variance of </a:t>
            </a:r>
            <a:r>
              <a:rPr lang="en-GB" sz="2400" dirty="0">
                <a:solidFill>
                  <a:schemeClr val="tx1"/>
                </a:solidFill>
              </a:rPr>
              <a:t>the common </a:t>
            </a:r>
            <a:r>
              <a:rPr lang="en-GB" sz="2400" dirty="0" smtClean="0">
                <a:solidFill>
                  <a:schemeClr val="tx1"/>
                </a:solidFill>
              </a:rPr>
              <a:t>and </a:t>
            </a:r>
            <a:r>
              <a:rPr lang="en-GB" sz="2400" dirty="0">
                <a:solidFill>
                  <a:schemeClr val="tx1"/>
                </a:solidFill>
              </a:rPr>
              <a:t>specific </a:t>
            </a:r>
            <a:r>
              <a:rPr lang="en-GB" sz="2400" dirty="0" smtClean="0">
                <a:solidFill>
                  <a:schemeClr val="tx1"/>
                </a:solidFill>
              </a:rPr>
              <a:t>factors</a:t>
            </a:r>
            <a:endParaRPr lang="en-GB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de-DE" sz="2400" u="sng" dirty="0">
                <a:solidFill>
                  <a:schemeClr val="tx1"/>
                </a:solidFill>
              </a:rPr>
              <a:t> f %&amp;% (al %*% t(al)) </a:t>
            </a:r>
            <a:r>
              <a:rPr lang="de-DE" sz="2400" u="sng" dirty="0" smtClean="0">
                <a:solidFill>
                  <a:schemeClr val="tx1"/>
                </a:solidFill>
              </a:rPr>
              <a:t> </a:t>
            </a:r>
            <a:r>
              <a:rPr lang="de-DE" sz="2400" dirty="0" smtClean="0">
                <a:solidFill>
                  <a:schemeClr val="tx1"/>
                </a:solidFill>
              </a:rPr>
              <a:t>+ </a:t>
            </a:r>
            <a:r>
              <a:rPr lang="de-DE" sz="2400" dirty="0">
                <a:solidFill>
                  <a:schemeClr val="tx1"/>
                </a:solidFill>
              </a:rPr>
              <a:t>as %*% t(as)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94211" name="Text Box 77"/>
          <p:cNvSpPr txBox="1">
            <a:spLocks noChangeArrowheads="1"/>
          </p:cNvSpPr>
          <p:nvPr/>
        </p:nvSpPr>
        <p:spPr bwMode="auto">
          <a:xfrm>
            <a:off x="467544" y="280608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f =  </a:t>
            </a:r>
          </a:p>
        </p:txBody>
      </p:sp>
      <p:grpSp>
        <p:nvGrpSpPr>
          <p:cNvPr id="94212" name="Group 78"/>
          <p:cNvGrpSpPr>
            <a:grpSpLocks/>
          </p:cNvGrpSpPr>
          <p:nvPr/>
        </p:nvGrpSpPr>
        <p:grpSpPr bwMode="auto">
          <a:xfrm>
            <a:off x="1214438" y="1941984"/>
            <a:ext cx="1316037" cy="2243807"/>
            <a:chOff x="2016" y="1632"/>
            <a:chExt cx="1056" cy="1784"/>
          </a:xfrm>
        </p:grpSpPr>
        <p:sp>
          <p:nvSpPr>
            <p:cNvPr id="94238" name="AutoShape 79"/>
            <p:cNvSpPr>
              <a:spLocks noChangeArrowheads="1"/>
            </p:cNvSpPr>
            <p:nvPr/>
          </p:nvSpPr>
          <p:spPr bwMode="auto">
            <a:xfrm>
              <a:off x="2016" y="1632"/>
              <a:ext cx="1056" cy="1784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94239" name="Text Box 80"/>
            <p:cNvSpPr txBox="1">
              <a:spLocks noChangeArrowheads="1"/>
            </p:cNvSpPr>
            <p:nvPr/>
          </p:nvSpPr>
          <p:spPr bwMode="auto">
            <a:xfrm>
              <a:off x="2352" y="1728"/>
              <a:ext cx="481" cy="1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94213" name="Text Box 81"/>
          <p:cNvSpPr txBox="1">
            <a:spLocks noChangeArrowheads="1"/>
          </p:cNvSpPr>
          <p:nvPr/>
        </p:nvSpPr>
        <p:spPr bwMode="auto">
          <a:xfrm>
            <a:off x="2771800" y="2806080"/>
            <a:ext cx="131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chemeClr val="tx1"/>
                </a:solidFill>
              </a:rPr>
              <a:t>Full 4x1</a:t>
            </a:r>
          </a:p>
        </p:txBody>
      </p:sp>
      <p:sp>
        <p:nvSpPr>
          <p:cNvPr id="94214" name="Text Box 86"/>
          <p:cNvSpPr txBox="1">
            <a:spLocks noChangeArrowheads="1"/>
          </p:cNvSpPr>
          <p:nvPr/>
        </p:nvSpPr>
        <p:spPr bwMode="auto">
          <a:xfrm>
            <a:off x="1619672" y="1484784"/>
            <a:ext cx="68543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LF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94215" name="Text Box 5"/>
          <p:cNvSpPr txBox="1">
            <a:spLocks noChangeArrowheads="1"/>
          </p:cNvSpPr>
          <p:nvPr/>
        </p:nvSpPr>
        <p:spPr bwMode="auto">
          <a:xfrm>
            <a:off x="5331023" y="2757686"/>
            <a:ext cx="111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>
                <a:solidFill>
                  <a:schemeClr val="tx1"/>
                </a:solidFill>
              </a:rPr>
              <a:t>al =  </a:t>
            </a:r>
          </a:p>
        </p:txBody>
      </p:sp>
      <p:grpSp>
        <p:nvGrpSpPr>
          <p:cNvPr id="94216" name="Group 6"/>
          <p:cNvGrpSpPr>
            <a:grpSpLocks/>
          </p:cNvGrpSpPr>
          <p:nvPr/>
        </p:nvGrpSpPr>
        <p:grpSpPr bwMode="auto">
          <a:xfrm>
            <a:off x="6126360" y="2595761"/>
            <a:ext cx="928688" cy="714375"/>
            <a:chOff x="2256" y="1104"/>
            <a:chExt cx="624" cy="480"/>
          </a:xfrm>
        </p:grpSpPr>
        <p:sp>
          <p:nvSpPr>
            <p:cNvPr id="94236" name="AutoShape 7"/>
            <p:cNvSpPr>
              <a:spLocks noChangeArrowheads="1"/>
            </p:cNvSpPr>
            <p:nvPr/>
          </p:nvSpPr>
          <p:spPr bwMode="auto">
            <a:xfrm>
              <a:off x="2256" y="1104"/>
              <a:ext cx="624" cy="480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 sz="3200"/>
            </a:p>
          </p:txBody>
        </p:sp>
        <p:sp>
          <p:nvSpPr>
            <p:cNvPr id="94237" name="Text Box 8"/>
            <p:cNvSpPr txBox="1">
              <a:spLocks noChangeArrowheads="1"/>
            </p:cNvSpPr>
            <p:nvPr/>
          </p:nvSpPr>
          <p:spPr bwMode="auto">
            <a:xfrm>
              <a:off x="2400" y="1152"/>
              <a:ext cx="336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94217" name="Text Box 10"/>
          <p:cNvSpPr txBox="1">
            <a:spLocks noChangeArrowheads="1"/>
          </p:cNvSpPr>
          <p:nvPr/>
        </p:nvSpPr>
        <p:spPr bwMode="auto">
          <a:xfrm>
            <a:off x="7557963" y="2738636"/>
            <a:ext cx="1406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Full 1x1</a:t>
            </a:r>
          </a:p>
        </p:txBody>
      </p:sp>
      <p:sp>
        <p:nvSpPr>
          <p:cNvPr id="94218" name="Text Box 9"/>
          <p:cNvSpPr txBox="1">
            <a:spLocks noChangeArrowheads="1"/>
          </p:cNvSpPr>
          <p:nvPr/>
        </p:nvSpPr>
        <p:spPr bwMode="auto">
          <a:xfrm>
            <a:off x="6372200" y="2128094"/>
            <a:ext cx="475259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endParaRPr lang="en-GB" sz="2400" b="1" dirty="0">
              <a:solidFill>
                <a:schemeClr val="tx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62471" y="4468813"/>
            <a:ext cx="7639001" cy="2243808"/>
            <a:chOff x="762471" y="4468813"/>
            <a:chExt cx="7639001" cy="2243808"/>
          </a:xfrm>
        </p:grpSpPr>
        <p:sp>
          <p:nvSpPr>
            <p:cNvPr id="94219" name="Text Box 77"/>
            <p:cNvSpPr txBox="1">
              <a:spLocks noChangeArrowheads="1"/>
            </p:cNvSpPr>
            <p:nvPr/>
          </p:nvSpPr>
          <p:spPr bwMode="auto">
            <a:xfrm>
              <a:off x="762471" y="5257800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>
                  <a:solidFill>
                    <a:schemeClr val="tx1"/>
                  </a:solidFill>
                </a:rPr>
                <a:t> =  </a:t>
              </a:r>
            </a:p>
          </p:txBody>
        </p:sp>
        <p:grpSp>
          <p:nvGrpSpPr>
            <p:cNvPr id="94220" name="Group 78"/>
            <p:cNvGrpSpPr>
              <a:grpSpLocks/>
            </p:cNvGrpSpPr>
            <p:nvPr/>
          </p:nvGrpSpPr>
          <p:grpSpPr bwMode="auto">
            <a:xfrm>
              <a:off x="1333971" y="4468813"/>
              <a:ext cx="971184" cy="2243808"/>
              <a:chOff x="2016" y="1632"/>
              <a:chExt cx="1011" cy="1784"/>
            </a:xfrm>
          </p:grpSpPr>
          <p:sp>
            <p:nvSpPr>
              <p:cNvPr id="94234" name="AutoShape 79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1011" cy="1784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94235" name="Text Box 80"/>
              <p:cNvSpPr txBox="1">
                <a:spLocks noChangeArrowheads="1"/>
              </p:cNvSpPr>
              <p:nvPr/>
            </p:nvSpPr>
            <p:spPr bwMode="auto">
              <a:xfrm>
                <a:off x="2352" y="1728"/>
                <a:ext cx="481" cy="1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4221" name="Text Box 77"/>
            <p:cNvSpPr txBox="1">
              <a:spLocks noChangeArrowheads="1"/>
            </p:cNvSpPr>
            <p:nvPr/>
          </p:nvSpPr>
          <p:spPr bwMode="auto">
            <a:xfrm>
              <a:off x="2590056" y="5276056"/>
              <a:ext cx="685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800" b="1" dirty="0">
                  <a:solidFill>
                    <a:schemeClr val="tx1"/>
                  </a:solidFill>
                </a:rPr>
                <a:t> *  </a:t>
              </a:r>
            </a:p>
          </p:txBody>
        </p:sp>
        <p:sp>
          <p:nvSpPr>
            <p:cNvPr id="94223" name="Text Box 77"/>
            <p:cNvSpPr txBox="1">
              <a:spLocks noChangeArrowheads="1"/>
            </p:cNvSpPr>
            <p:nvPr/>
          </p:nvSpPr>
          <p:spPr bwMode="auto">
            <a:xfrm>
              <a:off x="5542384" y="5301208"/>
              <a:ext cx="685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800" b="1" dirty="0">
                  <a:solidFill>
                    <a:schemeClr val="tx1"/>
                  </a:solidFill>
                </a:rPr>
                <a:t> *  </a:t>
              </a:r>
            </a:p>
          </p:txBody>
        </p:sp>
        <p:grpSp>
          <p:nvGrpSpPr>
            <p:cNvPr id="94224" name="Group 78"/>
            <p:cNvGrpSpPr>
              <a:grpSpLocks/>
            </p:cNvGrpSpPr>
            <p:nvPr/>
          </p:nvGrpSpPr>
          <p:grpSpPr bwMode="auto">
            <a:xfrm>
              <a:off x="6012160" y="5072063"/>
              <a:ext cx="2389312" cy="708025"/>
              <a:chOff x="2022" y="1632"/>
              <a:chExt cx="1056" cy="1488"/>
            </a:xfrm>
          </p:grpSpPr>
          <p:sp>
            <p:nvSpPr>
              <p:cNvPr id="94230" name="AutoShape 79"/>
              <p:cNvSpPr>
                <a:spLocks noChangeArrowheads="1"/>
              </p:cNvSpPr>
              <p:nvPr/>
            </p:nvSpPr>
            <p:spPr bwMode="auto">
              <a:xfrm>
                <a:off x="2022" y="1632"/>
                <a:ext cx="1056" cy="1488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800"/>
              </a:p>
            </p:txBody>
          </p:sp>
          <p:sp>
            <p:nvSpPr>
              <p:cNvPr id="94231" name="Text Box 80"/>
              <p:cNvSpPr txBox="1">
                <a:spLocks noChangeArrowheads="1"/>
              </p:cNvSpPr>
              <p:nvPr/>
            </p:nvSpPr>
            <p:spPr bwMode="auto">
              <a:xfrm>
                <a:off x="2057" y="1932"/>
                <a:ext cx="982" cy="11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800" b="1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3294112" y="4929188"/>
              <a:ext cx="2286000" cy="1000125"/>
              <a:chOff x="2555776" y="4929188"/>
              <a:chExt cx="2286000" cy="1000125"/>
            </a:xfrm>
          </p:grpSpPr>
          <p:sp>
            <p:nvSpPr>
              <p:cNvPr id="94232" name="AutoShape 7"/>
              <p:cNvSpPr>
                <a:spLocks noChangeArrowheads="1"/>
              </p:cNvSpPr>
              <p:nvPr/>
            </p:nvSpPr>
            <p:spPr bwMode="auto">
              <a:xfrm>
                <a:off x="2634133" y="5072063"/>
                <a:ext cx="928688" cy="714375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233" name="Text Box 8"/>
              <p:cNvSpPr txBox="1">
                <a:spLocks noChangeArrowheads="1"/>
              </p:cNvSpPr>
              <p:nvPr/>
            </p:nvSpPr>
            <p:spPr bwMode="auto">
              <a:xfrm>
                <a:off x="2848446" y="5143501"/>
                <a:ext cx="50006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800" b="1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94228" name="AutoShape 7"/>
              <p:cNvSpPr>
                <a:spLocks noChangeArrowheads="1"/>
              </p:cNvSpPr>
              <p:nvPr/>
            </p:nvSpPr>
            <p:spPr bwMode="auto">
              <a:xfrm>
                <a:off x="3834283" y="5072063"/>
                <a:ext cx="928688" cy="714375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94229" name="Text Box 8"/>
              <p:cNvSpPr txBox="1">
                <a:spLocks noChangeArrowheads="1"/>
              </p:cNvSpPr>
              <p:nvPr/>
            </p:nvSpPr>
            <p:spPr bwMode="auto">
              <a:xfrm>
                <a:off x="4048596" y="5170290"/>
                <a:ext cx="500063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94226" name="Text Box 77"/>
              <p:cNvSpPr txBox="1">
                <a:spLocks noChangeArrowheads="1"/>
              </p:cNvSpPr>
              <p:nvPr/>
            </p:nvSpPr>
            <p:spPr bwMode="auto">
              <a:xfrm>
                <a:off x="3415183" y="5257800"/>
                <a:ext cx="685800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>
                    <a:solidFill>
                      <a:schemeClr val="tx1"/>
                    </a:solidFill>
                  </a:rPr>
                  <a:t> *  </a:t>
                </a:r>
              </a:p>
            </p:txBody>
          </p:sp>
          <p:sp>
            <p:nvSpPr>
              <p:cNvPr id="94227" name="AutoShape 7"/>
              <p:cNvSpPr>
                <a:spLocks noChangeArrowheads="1"/>
              </p:cNvSpPr>
              <p:nvPr/>
            </p:nvSpPr>
            <p:spPr bwMode="auto">
              <a:xfrm>
                <a:off x="2555776" y="4929188"/>
                <a:ext cx="2286000" cy="1000125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r>
                  <a:rPr lang="sv-SE" sz="2800" dirty="0" smtClean="0">
                    <a:solidFill>
                      <a:schemeClr val="tx1"/>
                    </a:solidFill>
                  </a:rPr>
                  <a:t> </a:t>
                </a:r>
                <a:endParaRPr lang="sv-SE" sz="28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" name="Oval 31"/>
          <p:cNvSpPr/>
          <p:nvPr/>
        </p:nvSpPr>
        <p:spPr>
          <a:xfrm>
            <a:off x="35495" y="764704"/>
            <a:ext cx="3193479" cy="576064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39552" y="4095452"/>
            <a:ext cx="7743825" cy="2501900"/>
            <a:chOff x="539552" y="4095452"/>
            <a:chExt cx="7743825" cy="2501900"/>
          </a:xfrm>
        </p:grpSpPr>
        <p:sp>
          <p:nvSpPr>
            <p:cNvPr id="95244" name="Text Box 77"/>
            <p:cNvSpPr txBox="1">
              <a:spLocks noChangeArrowheads="1"/>
            </p:cNvSpPr>
            <p:nvPr/>
          </p:nvSpPr>
          <p:spPr bwMode="auto">
            <a:xfrm>
              <a:off x="539552" y="5046935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>
                  <a:solidFill>
                    <a:schemeClr val="tx1"/>
                  </a:solidFill>
                </a:rPr>
                <a:t> =  </a:t>
              </a:r>
            </a:p>
          </p:txBody>
        </p:sp>
        <p:grpSp>
          <p:nvGrpSpPr>
            <p:cNvPr id="95245" name="Group 78"/>
            <p:cNvGrpSpPr>
              <a:grpSpLocks/>
            </p:cNvGrpSpPr>
            <p:nvPr/>
          </p:nvGrpSpPr>
          <p:grpSpPr bwMode="auto">
            <a:xfrm>
              <a:off x="1111052" y="4095452"/>
              <a:ext cx="7172325" cy="2501900"/>
              <a:chOff x="2016" y="1632"/>
              <a:chExt cx="1056" cy="1579"/>
            </a:xfrm>
          </p:grpSpPr>
          <p:sp>
            <p:nvSpPr>
              <p:cNvPr id="95246" name="AutoShape 79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1056" cy="1488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>
                  <a:solidFill>
                    <a:schemeClr val="tx1"/>
                  </a:solidFill>
                </a:endParaRPr>
              </a:p>
            </p:txBody>
          </p:sp>
          <p:sp>
            <p:nvSpPr>
              <p:cNvPr id="95247" name="Text Box 80"/>
              <p:cNvSpPr txBox="1">
                <a:spLocks noChangeArrowheads="1"/>
              </p:cNvSpPr>
              <p:nvPr/>
            </p:nvSpPr>
            <p:spPr bwMode="auto">
              <a:xfrm>
                <a:off x="2057" y="1657"/>
                <a:ext cx="970" cy="1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endParaRPr lang="en-GB" sz="2800" b="1" baseline="30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    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endParaRPr lang="en-GB" sz="28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      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endParaRPr lang="en-GB" sz="2800" b="1" baseline="-25000" dirty="0">
                  <a:solidFill>
                    <a:schemeClr val="tx1"/>
                  </a:solidFill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        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      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      f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800" b="1" dirty="0" smtClean="0">
                    <a:solidFill>
                      <a:schemeClr val="tx1"/>
                    </a:solidFill>
                  </a:rPr>
                  <a:t>a</a:t>
                </a:r>
                <a:r>
                  <a:rPr lang="en-GB" sz="2800" b="1" baseline="-25000" dirty="0" smtClean="0">
                    <a:solidFill>
                      <a:schemeClr val="tx1"/>
                    </a:solidFill>
                  </a:rPr>
                  <a:t>l</a:t>
                </a:r>
                <a:r>
                  <a:rPr lang="en-GB" sz="2800" b="1" baseline="30000" dirty="0" smtClean="0">
                    <a:solidFill>
                      <a:schemeClr val="tx1"/>
                    </a:solidFill>
                  </a:rPr>
                  <a:t>2 </a:t>
                </a:r>
                <a:endParaRPr lang="en-GB" sz="2800" b="1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5" name="Text Box 77"/>
          <p:cNvSpPr txBox="1">
            <a:spLocks noChangeArrowheads="1"/>
          </p:cNvSpPr>
          <p:nvPr/>
        </p:nvSpPr>
        <p:spPr bwMode="auto">
          <a:xfrm>
            <a:off x="179512" y="1038075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=  </a:t>
            </a:r>
          </a:p>
        </p:txBody>
      </p:sp>
      <p:grpSp>
        <p:nvGrpSpPr>
          <p:cNvPr id="26" name="Group 78"/>
          <p:cNvGrpSpPr>
            <a:grpSpLocks/>
          </p:cNvGrpSpPr>
          <p:nvPr/>
        </p:nvGrpSpPr>
        <p:grpSpPr bwMode="auto">
          <a:xfrm>
            <a:off x="751011" y="249088"/>
            <a:ext cx="538906" cy="2206076"/>
            <a:chOff x="2016" y="1632"/>
            <a:chExt cx="561" cy="1754"/>
          </a:xfrm>
        </p:grpSpPr>
        <p:sp>
          <p:nvSpPr>
            <p:cNvPr id="39" name="AutoShape 79"/>
            <p:cNvSpPr>
              <a:spLocks noChangeArrowheads="1"/>
            </p:cNvSpPr>
            <p:nvPr/>
          </p:nvSpPr>
          <p:spPr bwMode="auto">
            <a:xfrm>
              <a:off x="2016" y="1632"/>
              <a:ext cx="561" cy="1669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 sz="2400">
                <a:solidFill>
                  <a:schemeClr val="tx1"/>
                </a:solidFill>
              </a:endParaRPr>
            </a:p>
          </p:txBody>
        </p:sp>
        <p:sp>
          <p:nvSpPr>
            <p:cNvPr id="40" name="Text Box 80"/>
            <p:cNvSpPr txBox="1">
              <a:spLocks noChangeArrowheads="1"/>
            </p:cNvSpPr>
            <p:nvPr/>
          </p:nvSpPr>
          <p:spPr bwMode="auto">
            <a:xfrm>
              <a:off x="2096" y="1698"/>
              <a:ext cx="481" cy="16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4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 Box 77"/>
          <p:cNvSpPr txBox="1">
            <a:spLocks noChangeArrowheads="1"/>
          </p:cNvSpPr>
          <p:nvPr/>
        </p:nvSpPr>
        <p:spPr bwMode="auto">
          <a:xfrm>
            <a:off x="1292399" y="1056331"/>
            <a:ext cx="68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800" b="1" dirty="0">
                <a:solidFill>
                  <a:schemeClr val="tx1"/>
                </a:solidFill>
              </a:rPr>
              <a:t> *  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801416" y="914425"/>
            <a:ext cx="928688" cy="714375"/>
            <a:chOff x="2634133" y="5072063"/>
            <a:chExt cx="928688" cy="714375"/>
          </a:xfrm>
        </p:grpSpPr>
        <p:sp>
          <p:nvSpPr>
            <p:cNvPr id="31" name="AutoShape 7"/>
            <p:cNvSpPr>
              <a:spLocks noChangeArrowheads="1"/>
            </p:cNvSpPr>
            <p:nvPr/>
          </p:nvSpPr>
          <p:spPr bwMode="auto">
            <a:xfrm>
              <a:off x="2634133" y="5072063"/>
              <a:ext cx="928688" cy="714375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 sz="2800">
                <a:solidFill>
                  <a:schemeClr val="tx1"/>
                </a:solidFill>
              </a:endParaRPr>
            </a:p>
          </p:txBody>
        </p: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2848446" y="5143501"/>
              <a:ext cx="714375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8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8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800" b="1" baseline="-25000" dirty="0" smtClean="0">
                  <a:solidFill>
                    <a:schemeClr val="tx1"/>
                  </a:solidFill>
                </a:rPr>
                <a:t>l</a:t>
              </a:r>
              <a:endParaRPr lang="en-GB" sz="2800" b="1" baseline="-25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771800" y="260648"/>
            <a:ext cx="1348439" cy="2194756"/>
            <a:chOff x="2771800" y="260648"/>
            <a:chExt cx="1348439" cy="2194756"/>
          </a:xfrm>
        </p:grpSpPr>
        <p:sp>
          <p:nvSpPr>
            <p:cNvPr id="41" name="Text Box 77"/>
            <p:cNvSpPr txBox="1">
              <a:spLocks noChangeArrowheads="1"/>
            </p:cNvSpPr>
            <p:nvPr/>
          </p:nvSpPr>
          <p:spPr bwMode="auto">
            <a:xfrm>
              <a:off x="2771800" y="1049635"/>
              <a:ext cx="685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>
                  <a:solidFill>
                    <a:schemeClr val="tx1"/>
                  </a:solidFill>
                </a:rPr>
                <a:t> =  </a:t>
              </a:r>
            </a:p>
          </p:txBody>
        </p:sp>
        <p:grpSp>
          <p:nvGrpSpPr>
            <p:cNvPr id="42" name="Group 78"/>
            <p:cNvGrpSpPr>
              <a:grpSpLocks/>
            </p:cNvGrpSpPr>
            <p:nvPr/>
          </p:nvGrpSpPr>
          <p:grpSpPr bwMode="auto">
            <a:xfrm>
              <a:off x="3199285" y="260648"/>
              <a:ext cx="920954" cy="2194756"/>
              <a:chOff x="2016" y="1632"/>
              <a:chExt cx="853" cy="1745"/>
            </a:xfrm>
          </p:grpSpPr>
          <p:sp>
            <p:nvSpPr>
              <p:cNvPr id="43" name="AutoShape 79"/>
              <p:cNvSpPr>
                <a:spLocks noChangeArrowheads="1"/>
              </p:cNvSpPr>
              <p:nvPr/>
            </p:nvSpPr>
            <p:spPr bwMode="auto">
              <a:xfrm>
                <a:off x="2016" y="1632"/>
                <a:ext cx="853" cy="1745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Text Box 80"/>
              <p:cNvSpPr txBox="1">
                <a:spLocks noChangeArrowheads="1"/>
              </p:cNvSpPr>
              <p:nvPr/>
            </p:nvSpPr>
            <p:spPr bwMode="auto">
              <a:xfrm>
                <a:off x="2076" y="1689"/>
                <a:ext cx="793" cy="16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24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l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24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l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24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l</a:t>
                </a: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n-GB" sz="2400" b="1" dirty="0">
                    <a:solidFill>
                      <a:schemeClr val="tx1"/>
                    </a:solidFill>
                  </a:rPr>
                  <a:t>a</a:t>
                </a:r>
                <a:r>
                  <a:rPr lang="en-GB" sz="2400" b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en-GB" sz="2400" b="1" baseline="-250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</p:grpSp>
      </p:grpSp>
      <p:grpSp>
        <p:nvGrpSpPr>
          <p:cNvPr id="18" name="Group 17"/>
          <p:cNvGrpSpPr/>
          <p:nvPr/>
        </p:nvGrpSpPr>
        <p:grpSpPr>
          <a:xfrm>
            <a:off x="6084168" y="908720"/>
            <a:ext cx="2476475" cy="690135"/>
            <a:chOff x="6084168" y="908720"/>
            <a:chExt cx="2476475" cy="690135"/>
          </a:xfrm>
        </p:grpSpPr>
        <p:grpSp>
          <p:nvGrpSpPr>
            <p:cNvPr id="29" name="Group 78"/>
            <p:cNvGrpSpPr>
              <a:grpSpLocks/>
            </p:cNvGrpSpPr>
            <p:nvPr/>
          </p:nvGrpSpPr>
          <p:grpSpPr bwMode="auto">
            <a:xfrm>
              <a:off x="6603489" y="908720"/>
              <a:ext cx="1957154" cy="604296"/>
              <a:chOff x="2022" y="1632"/>
              <a:chExt cx="865" cy="1270"/>
            </a:xfrm>
          </p:grpSpPr>
          <p:sp>
            <p:nvSpPr>
              <p:cNvPr id="37" name="AutoShape 79"/>
              <p:cNvSpPr>
                <a:spLocks noChangeArrowheads="1"/>
              </p:cNvSpPr>
              <p:nvPr/>
            </p:nvSpPr>
            <p:spPr bwMode="auto">
              <a:xfrm>
                <a:off x="2022" y="1632"/>
                <a:ext cx="865" cy="1270"/>
              </a:xfrm>
              <a:prstGeom prst="bracketPair">
                <a:avLst>
                  <a:gd name="adj" fmla="val 16667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20000"/>
                  </a:spcBef>
                </a:pPr>
                <a:endParaRPr lang="sv-SE" sz="2400"/>
              </a:p>
            </p:txBody>
          </p:sp>
          <p:sp>
            <p:nvSpPr>
              <p:cNvPr id="38" name="Text Box 80"/>
              <p:cNvSpPr txBox="1">
                <a:spLocks noChangeArrowheads="1"/>
              </p:cNvSpPr>
              <p:nvPr/>
            </p:nvSpPr>
            <p:spPr bwMode="auto">
              <a:xfrm>
                <a:off x="2057" y="1932"/>
                <a:ext cx="830" cy="9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1 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2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3    </a:t>
                </a:r>
                <a:r>
                  <a:rPr lang="en-GB" sz="2400" b="1" dirty="0" smtClean="0">
                    <a:solidFill>
                      <a:schemeClr val="tx1"/>
                    </a:solidFill>
                  </a:rPr>
                  <a:t>f</a:t>
                </a:r>
                <a:r>
                  <a:rPr lang="en-GB" sz="2400" b="1" baseline="-25000" dirty="0" smtClean="0">
                    <a:solidFill>
                      <a:schemeClr val="tx1"/>
                    </a:solidFill>
                  </a:rPr>
                  <a:t>4</a:t>
                </a:r>
                <a:endParaRPr lang="en-GB" sz="2400" b="1" baseline="-25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Text Box 77"/>
            <p:cNvSpPr txBox="1">
              <a:spLocks noChangeArrowheads="1"/>
            </p:cNvSpPr>
            <p:nvPr/>
          </p:nvSpPr>
          <p:spPr bwMode="auto">
            <a:xfrm>
              <a:off x="6084168" y="1075635"/>
              <a:ext cx="6858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800" b="1" dirty="0">
                  <a:solidFill>
                    <a:schemeClr val="tx1"/>
                  </a:solidFill>
                </a:rPr>
                <a:t> *  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771800" y="2996952"/>
            <a:ext cx="6045681" cy="3024336"/>
            <a:chOff x="2771800" y="2996952"/>
            <a:chExt cx="6045681" cy="3024336"/>
          </a:xfrm>
        </p:grpSpPr>
        <p:sp>
          <p:nvSpPr>
            <p:cNvPr id="9" name="Oval 8"/>
            <p:cNvSpPr/>
            <p:nvPr/>
          </p:nvSpPr>
          <p:spPr>
            <a:xfrm>
              <a:off x="2771800" y="4077072"/>
              <a:ext cx="1327685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4252427" y="4077072"/>
              <a:ext cx="1327685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5692587" y="4077072"/>
              <a:ext cx="1327685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5724128" y="4743524"/>
              <a:ext cx="1327685" cy="532011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4252427" y="4743524"/>
              <a:ext cx="1327685" cy="62268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5796136" y="5445224"/>
              <a:ext cx="1255677" cy="576064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>
              <a:stCxn id="14" idx="1"/>
              <a:endCxn id="54" idx="0"/>
            </p:cNvCxnSpPr>
            <p:nvPr/>
          </p:nvCxnSpPr>
          <p:spPr>
            <a:xfrm flipH="1">
              <a:off x="4916270" y="3412451"/>
              <a:ext cx="776317" cy="664621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692587" y="2996952"/>
              <a:ext cx="31248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smtClean="0">
                  <a:solidFill>
                    <a:srgbClr val="FF0000"/>
                  </a:solidFill>
                </a:rPr>
                <a:t>Covariance between </a:t>
              </a:r>
            </a:p>
            <a:p>
              <a:r>
                <a:rPr lang="en-GB" sz="2400" dirty="0" smtClean="0">
                  <a:solidFill>
                    <a:srgbClr val="FF0000"/>
                  </a:solidFill>
                </a:rPr>
                <a:t>Traits due to A effects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79512" y="44624"/>
            <a:ext cx="88201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smtClean="0">
                <a:solidFill>
                  <a:schemeClr val="tx1"/>
                </a:solidFill>
              </a:rPr>
              <a:t>A = A variance of </a:t>
            </a:r>
            <a:r>
              <a:rPr lang="en-GB" sz="2400" dirty="0">
                <a:solidFill>
                  <a:schemeClr val="tx1"/>
                </a:solidFill>
              </a:rPr>
              <a:t>the common </a:t>
            </a:r>
            <a:r>
              <a:rPr lang="en-GB" sz="2400" dirty="0" smtClean="0">
                <a:solidFill>
                  <a:schemeClr val="tx1"/>
                </a:solidFill>
              </a:rPr>
              <a:t>and </a:t>
            </a:r>
            <a:r>
              <a:rPr lang="en-GB" sz="2400" dirty="0">
                <a:solidFill>
                  <a:schemeClr val="tx1"/>
                </a:solidFill>
              </a:rPr>
              <a:t>specific </a:t>
            </a:r>
            <a:r>
              <a:rPr lang="en-GB" sz="2400" dirty="0" smtClean="0">
                <a:solidFill>
                  <a:schemeClr val="tx1"/>
                </a:solidFill>
              </a:rPr>
              <a:t>factors</a:t>
            </a:r>
            <a:endParaRPr lang="en-GB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de-DE" sz="2400" dirty="0">
                <a:solidFill>
                  <a:schemeClr val="tx1"/>
                </a:solidFill>
              </a:rPr>
              <a:t> f %&amp;% (al %*% t(al)) </a:t>
            </a:r>
            <a:r>
              <a:rPr lang="de-DE" sz="2400" dirty="0" smtClean="0">
                <a:solidFill>
                  <a:schemeClr val="tx1"/>
                </a:solidFill>
              </a:rPr>
              <a:t> +   </a:t>
            </a:r>
            <a:r>
              <a:rPr lang="de-DE" sz="2400" u="sng" dirty="0" smtClean="0">
                <a:solidFill>
                  <a:schemeClr val="tx1"/>
                </a:solidFill>
              </a:rPr>
              <a:t>as </a:t>
            </a:r>
            <a:r>
              <a:rPr lang="de-DE" sz="2400" u="sng" dirty="0">
                <a:solidFill>
                  <a:schemeClr val="tx1"/>
                </a:solidFill>
              </a:rPr>
              <a:t>%*% t(as)</a:t>
            </a:r>
            <a:endParaRPr lang="en-GB" sz="2400" u="sng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563888" y="548978"/>
            <a:ext cx="2198738" cy="576064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95536" y="2550914"/>
            <a:ext cx="100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as =  </a:t>
            </a:r>
          </a:p>
        </p:txBody>
      </p:sp>
      <p:grpSp>
        <p:nvGrpSpPr>
          <p:cNvPr id="21" name="Group 4"/>
          <p:cNvGrpSpPr>
            <a:grpSpLocks/>
          </p:cNvGrpSpPr>
          <p:nvPr/>
        </p:nvGrpSpPr>
        <p:grpSpPr bwMode="auto">
          <a:xfrm>
            <a:off x="1548061" y="1912739"/>
            <a:ext cx="2547938" cy="2092325"/>
            <a:chOff x="1104" y="1680"/>
            <a:chExt cx="2208" cy="1602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1104" y="1680"/>
              <a:ext cx="2208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1171" y="1680"/>
              <a:ext cx="2016" cy="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  </a:t>
              </a:r>
              <a:r>
                <a:rPr lang="en-GB" sz="2000" b="1" dirty="0">
                  <a:solidFill>
                    <a:schemeClr val="tx1"/>
                  </a:solidFill>
                </a:rPr>
                <a:t>0     0      0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      </a:t>
              </a:r>
              <a:r>
                <a:rPr lang="en-GB" sz="2000" b="1" dirty="0">
                  <a:solidFill>
                    <a:schemeClr val="tx1"/>
                  </a:solidFill>
                </a:rPr>
                <a:t>0      0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      </a:t>
              </a:r>
              <a:r>
                <a:rPr lang="en-GB" sz="2000" b="1" dirty="0">
                  <a:solidFill>
                    <a:schemeClr val="tx1"/>
                  </a:solidFill>
                </a:rPr>
                <a:t>0</a:t>
              </a: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0     0      0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as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999486" y="2706093"/>
            <a:ext cx="1604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 dirty="0" err="1">
                <a:solidFill>
                  <a:schemeClr val="tx1"/>
                </a:solidFill>
              </a:rPr>
              <a:t>Diag</a:t>
            </a:r>
            <a:r>
              <a:rPr lang="en-GB" sz="2400" b="1" dirty="0">
                <a:solidFill>
                  <a:schemeClr val="tx1"/>
                </a:solidFill>
              </a:rPr>
              <a:t> 4x4</a:t>
            </a: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1644899" y="1474589"/>
            <a:ext cx="3084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>
                <a:solidFill>
                  <a:schemeClr val="tx1"/>
                </a:solidFill>
              </a:rPr>
              <a:t>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  </a:t>
            </a:r>
            <a:r>
              <a:rPr lang="en-GB" sz="2400" b="1" dirty="0" smtClean="0">
                <a:solidFill>
                  <a:schemeClr val="tx1"/>
                </a:solidFill>
              </a:rPr>
              <a:t>A</a:t>
            </a:r>
            <a:r>
              <a:rPr lang="en-GB" sz="2400" b="1" baseline="-25000" dirty="0">
                <a:solidFill>
                  <a:schemeClr val="tx1"/>
                </a:solidFill>
              </a:rPr>
              <a:t>s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4349999" y="2050852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>
                <a:solidFill>
                  <a:schemeClr val="tx1"/>
                </a:solidFill>
              </a:rPr>
              <a:t>Variable 1</a:t>
            </a: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4369049" y="2444552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2</a:t>
            </a: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4366123" y="2869804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3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4369049" y="3266877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Variable 4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auto">
          <a:xfrm>
            <a:off x="1621086" y="4124151"/>
            <a:ext cx="3703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 b="1">
                <a:solidFill>
                  <a:schemeClr val="tx1"/>
                </a:solidFill>
              </a:rPr>
              <a:t>as %*% t(as) = 4x4 * 4x4</a:t>
            </a: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1462336" y="4659138"/>
            <a:ext cx="2887663" cy="1997075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1538536" y="4887738"/>
            <a:ext cx="2962275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1 </a:t>
            </a:r>
            <a:r>
              <a:rPr lang="en-GB" sz="2000" b="1" dirty="0" smtClean="0">
                <a:solidFill>
                  <a:schemeClr val="tx1"/>
                </a:solidFill>
              </a:rPr>
              <a:t>  </a:t>
            </a:r>
            <a:r>
              <a:rPr lang="en-GB" sz="2000" b="1" dirty="0">
                <a:solidFill>
                  <a:schemeClr val="tx1"/>
                </a:solidFill>
              </a:rPr>
              <a:t>0     0    0    0</a:t>
            </a:r>
            <a:endParaRPr lang="en-GB" sz="20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000" b="1" baseline="-25000" dirty="0">
                <a:solidFill>
                  <a:schemeClr val="tx1"/>
                </a:solidFill>
              </a:rPr>
              <a:t>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2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</a:t>
            </a:r>
            <a:r>
              <a:rPr lang="en-GB" sz="2000" b="1" dirty="0">
                <a:solidFill>
                  <a:schemeClr val="tx1"/>
                </a:solidFill>
              </a:rPr>
              <a:t>0    0</a:t>
            </a:r>
            <a:r>
              <a:rPr lang="en-GB" sz="2000" b="1" baseline="-25000" dirty="0">
                <a:solidFill>
                  <a:schemeClr val="tx1"/>
                </a:solidFill>
              </a:rPr>
              <a:t>    </a:t>
            </a:r>
          </a:p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 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3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</a:t>
            </a:r>
          </a:p>
          <a:p>
            <a:pPr eaLnBrk="0" hangingPunct="0">
              <a:spcBef>
                <a:spcPct val="50000"/>
              </a:spcBef>
            </a:pPr>
            <a:r>
              <a:rPr lang="en-GB" sz="2000" b="1" dirty="0">
                <a:solidFill>
                  <a:schemeClr val="tx1"/>
                </a:solidFill>
              </a:rPr>
              <a:t>  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>
                <a:solidFill>
                  <a:schemeClr val="tx1"/>
                </a:solidFill>
              </a:rPr>
              <a:t>0</a:t>
            </a:r>
            <a:r>
              <a:rPr lang="en-GB" sz="2000" b="1" baseline="-25000" dirty="0">
                <a:solidFill>
                  <a:schemeClr val="tx1"/>
                </a:solidFill>
              </a:rPr>
              <a:t>          </a:t>
            </a:r>
            <a:r>
              <a:rPr lang="en-GB" sz="2000" b="1" dirty="0" smtClean="0">
                <a:solidFill>
                  <a:schemeClr val="tx1"/>
                </a:solidFill>
              </a:rPr>
              <a:t>as</a:t>
            </a:r>
            <a:r>
              <a:rPr lang="en-GB" sz="20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0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 </a:t>
            </a:r>
            <a:endParaRPr lang="en-GB" sz="2400" b="1" baseline="-25000" dirty="0">
              <a:solidFill>
                <a:schemeClr val="tx1"/>
              </a:solidFill>
            </a:endParaRP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700336" y="5268738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7019875" y="5446538"/>
            <a:ext cx="15845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2400" b="1" dirty="0" err="1" smtClean="0">
                <a:solidFill>
                  <a:schemeClr val="tx1"/>
                </a:solidFill>
              </a:rPr>
              <a:t>Diag</a:t>
            </a:r>
            <a:r>
              <a:rPr lang="en-GB" sz="2400" b="1" dirty="0" smtClean="0">
                <a:solidFill>
                  <a:schemeClr val="tx1"/>
                </a:solidFill>
              </a:rPr>
              <a:t> 4x4  </a:t>
            </a:r>
            <a:endParaRPr lang="en-GB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97283" name="Text Box 77"/>
          <p:cNvSpPr txBox="1">
            <a:spLocks noChangeArrowheads="1"/>
          </p:cNvSpPr>
          <p:nvPr/>
        </p:nvSpPr>
        <p:spPr bwMode="auto">
          <a:xfrm>
            <a:off x="34925" y="383063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grpSp>
        <p:nvGrpSpPr>
          <p:cNvPr id="97284" name="Group 78"/>
          <p:cNvGrpSpPr>
            <a:grpSpLocks/>
          </p:cNvGrpSpPr>
          <p:nvPr/>
        </p:nvGrpSpPr>
        <p:grpSpPr bwMode="auto">
          <a:xfrm>
            <a:off x="611188" y="2708275"/>
            <a:ext cx="7889875" cy="2592388"/>
            <a:chOff x="2016" y="1632"/>
            <a:chExt cx="1056" cy="1488"/>
          </a:xfrm>
        </p:grpSpPr>
        <p:sp>
          <p:nvSpPr>
            <p:cNvPr id="97285" name="AutoShape 79"/>
            <p:cNvSpPr>
              <a:spLocks noChangeArrowheads="1"/>
            </p:cNvSpPr>
            <p:nvPr/>
          </p:nvSpPr>
          <p:spPr bwMode="auto">
            <a:xfrm>
              <a:off x="2016" y="1632"/>
              <a:ext cx="1056" cy="1488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>
                <a:solidFill>
                  <a:schemeClr val="tx1"/>
                </a:solidFill>
              </a:endParaRPr>
            </a:p>
          </p:txBody>
        </p:sp>
        <p:sp>
          <p:nvSpPr>
            <p:cNvPr id="97286" name="Text Box 80"/>
            <p:cNvSpPr txBox="1">
              <a:spLocks noChangeArrowheads="1"/>
            </p:cNvSpPr>
            <p:nvPr/>
          </p:nvSpPr>
          <p:spPr bwMode="auto">
            <a:xfrm>
              <a:off x="2057" y="1836"/>
              <a:ext cx="1010" cy="1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+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as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1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 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30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           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+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as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 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 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             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+</a:t>
              </a:r>
              <a:r>
                <a:rPr lang="en-GB" sz="2400" b="1" dirty="0" smtClean="0">
                  <a:solidFill>
                    <a:srgbClr val="666699"/>
                  </a:solidFill>
                </a:rPr>
                <a:t>as</a:t>
              </a:r>
              <a:r>
                <a:rPr lang="en-GB" sz="2400" b="1" baseline="-25000" dirty="0" smtClean="0">
                  <a:solidFill>
                    <a:srgbClr val="666699"/>
                  </a:solidFill>
                </a:rPr>
                <a:t>3</a:t>
              </a:r>
              <a:r>
                <a:rPr lang="en-GB" sz="2400" b="1" baseline="30000" dirty="0" smtClean="0">
                  <a:solidFill>
                    <a:srgbClr val="666699"/>
                  </a:solidFill>
                </a:rPr>
                <a:t>2 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endParaRPr lang="en-GB" sz="24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                   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              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              f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4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</a:t>
              </a:r>
              <a:r>
                <a:rPr lang="en-GB" sz="2400" b="1" dirty="0" smtClean="0">
                  <a:solidFill>
                    <a:schemeClr val="tx1"/>
                  </a:solidFill>
                </a:rPr>
                <a:t>a</a:t>
              </a:r>
              <a:r>
                <a:rPr lang="en-GB" sz="2400" b="1" baseline="-25000" dirty="0" smtClean="0">
                  <a:solidFill>
                    <a:schemeClr val="tx1"/>
                  </a:solidFill>
                </a:rPr>
                <a:t>l</a:t>
              </a:r>
              <a:r>
                <a:rPr lang="en-GB" sz="2400" b="1" baseline="30000" dirty="0" smtClean="0">
                  <a:solidFill>
                    <a:schemeClr val="tx1"/>
                  </a:solidFill>
                </a:rPr>
                <a:t>2 </a:t>
              </a:r>
              <a:r>
                <a:rPr lang="en-GB" sz="2400" b="1" dirty="0">
                  <a:solidFill>
                    <a:schemeClr val="tx1"/>
                  </a:solidFill>
                </a:rPr>
                <a:t>+</a:t>
              </a:r>
              <a:r>
                <a:rPr lang="en-GB" sz="2400" b="1" dirty="0">
                  <a:solidFill>
                    <a:srgbClr val="666699"/>
                  </a:solidFill>
                </a:rPr>
                <a:t>as</a:t>
              </a:r>
              <a:r>
                <a:rPr lang="en-GB" sz="2400" b="1" baseline="-25000" dirty="0">
                  <a:solidFill>
                    <a:srgbClr val="666699"/>
                  </a:solidFill>
                </a:rPr>
                <a:t>4</a:t>
              </a:r>
              <a:r>
                <a:rPr lang="en-GB" sz="2400" b="1" baseline="30000" dirty="0">
                  <a:solidFill>
                    <a:srgbClr val="666699"/>
                  </a:solidFill>
                </a:rPr>
                <a:t>2</a:t>
              </a:r>
              <a:endParaRPr lang="en-GB" sz="2400" b="1" baseline="-25000" dirty="0">
                <a:solidFill>
                  <a:srgbClr val="666699"/>
                </a:solidFill>
              </a:endParaRP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9512" y="44624"/>
            <a:ext cx="88201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Matrix </a:t>
            </a:r>
            <a:r>
              <a:rPr lang="en-GB" sz="2400" dirty="0" smtClean="0">
                <a:solidFill>
                  <a:schemeClr val="tx1"/>
                </a:solidFill>
              </a:rPr>
              <a:t>A = A variance of </a:t>
            </a:r>
            <a:r>
              <a:rPr lang="en-GB" sz="2400" dirty="0">
                <a:solidFill>
                  <a:schemeClr val="tx1"/>
                </a:solidFill>
              </a:rPr>
              <a:t>the common </a:t>
            </a:r>
            <a:r>
              <a:rPr lang="en-GB" sz="2400" dirty="0" smtClean="0">
                <a:solidFill>
                  <a:schemeClr val="tx1"/>
                </a:solidFill>
              </a:rPr>
              <a:t>and </a:t>
            </a:r>
            <a:r>
              <a:rPr lang="en-GB" sz="2400" dirty="0">
                <a:solidFill>
                  <a:schemeClr val="tx1"/>
                </a:solidFill>
              </a:rPr>
              <a:t>specific </a:t>
            </a:r>
            <a:r>
              <a:rPr lang="en-GB" sz="2400" dirty="0" smtClean="0">
                <a:solidFill>
                  <a:schemeClr val="tx1"/>
                </a:solidFill>
              </a:rPr>
              <a:t>factors</a:t>
            </a:r>
            <a:endParaRPr lang="en-GB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de-DE" sz="2400" dirty="0">
                <a:solidFill>
                  <a:schemeClr val="tx1"/>
                </a:solidFill>
              </a:rPr>
              <a:t> f %&amp;% (al %*% t(al)) </a:t>
            </a:r>
            <a:r>
              <a:rPr lang="de-DE" sz="2400" dirty="0" smtClean="0">
                <a:solidFill>
                  <a:schemeClr val="tx1"/>
                </a:solidFill>
              </a:rPr>
              <a:t> +   as </a:t>
            </a:r>
            <a:r>
              <a:rPr lang="de-DE" sz="2400" dirty="0">
                <a:solidFill>
                  <a:schemeClr val="tx1"/>
                </a:solidFill>
              </a:rPr>
              <a:t>%*% t(as)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98307" name="Text Box 77"/>
          <p:cNvSpPr txBox="1">
            <a:spLocks noChangeArrowheads="1"/>
          </p:cNvSpPr>
          <p:nvPr/>
        </p:nvSpPr>
        <p:spPr bwMode="auto">
          <a:xfrm>
            <a:off x="34925" y="383063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sp>
        <p:nvSpPr>
          <p:cNvPr id="98309" name="AutoShape 79"/>
          <p:cNvSpPr>
            <a:spLocks noChangeArrowheads="1"/>
          </p:cNvSpPr>
          <p:nvPr/>
        </p:nvSpPr>
        <p:spPr bwMode="auto">
          <a:xfrm>
            <a:off x="611188" y="2708275"/>
            <a:ext cx="7889875" cy="2592388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>
              <a:solidFill>
                <a:schemeClr val="tx1"/>
              </a:solidFill>
            </a:endParaRPr>
          </a:p>
        </p:txBody>
      </p:sp>
      <p:sp>
        <p:nvSpPr>
          <p:cNvPr id="7" name="Text Box 80"/>
          <p:cNvSpPr txBox="1">
            <a:spLocks noChangeArrowheads="1"/>
          </p:cNvSpPr>
          <p:nvPr/>
        </p:nvSpPr>
        <p:spPr bwMode="auto">
          <a:xfrm>
            <a:off x="917518" y="2852936"/>
            <a:ext cx="75461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cs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1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30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</a:t>
            </a:r>
            <a:r>
              <a:rPr lang="en-GB" sz="2400" b="1" dirty="0" smtClean="0">
                <a:solidFill>
                  <a:schemeClr val="tx1"/>
                </a:solidFill>
              </a:rPr>
              <a:t>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cs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cs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3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 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>
                <a:solidFill>
                  <a:schemeClr val="tx1"/>
                </a:solidFill>
              </a:rPr>
              <a:t>c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cs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4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endParaRPr lang="en-GB" sz="2400" b="1" baseline="-25000" dirty="0">
              <a:solidFill>
                <a:srgbClr val="666699"/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9512" y="181089"/>
            <a:ext cx="88201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 smtClean="0">
                <a:solidFill>
                  <a:schemeClr val="tx1"/>
                </a:solidFill>
              </a:rPr>
              <a:t>In the same way we construct Matrix C: C variance of </a:t>
            </a:r>
            <a:r>
              <a:rPr lang="en-GB" sz="2400" dirty="0">
                <a:solidFill>
                  <a:schemeClr val="tx1"/>
                </a:solidFill>
              </a:rPr>
              <a:t>the common </a:t>
            </a:r>
            <a:r>
              <a:rPr lang="en-GB" sz="2400" dirty="0" smtClean="0">
                <a:solidFill>
                  <a:schemeClr val="tx1"/>
                </a:solidFill>
              </a:rPr>
              <a:t>and </a:t>
            </a:r>
            <a:r>
              <a:rPr lang="en-GB" sz="2400" dirty="0">
                <a:solidFill>
                  <a:schemeClr val="tx1"/>
                </a:solidFill>
              </a:rPr>
              <a:t>specific </a:t>
            </a:r>
            <a:r>
              <a:rPr lang="en-GB" sz="2400" dirty="0" smtClean="0">
                <a:solidFill>
                  <a:schemeClr val="tx1"/>
                </a:solidFill>
              </a:rPr>
              <a:t>factors:</a:t>
            </a:r>
            <a:endParaRPr lang="en-GB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de-DE" sz="2400" dirty="0">
                <a:solidFill>
                  <a:schemeClr val="tx1"/>
                </a:solidFill>
              </a:rPr>
              <a:t> f %&amp;% </a:t>
            </a:r>
            <a:r>
              <a:rPr lang="de-DE" sz="2400" dirty="0" smtClean="0">
                <a:solidFill>
                  <a:schemeClr val="tx1"/>
                </a:solidFill>
              </a:rPr>
              <a:t>(cl </a:t>
            </a:r>
            <a:r>
              <a:rPr lang="de-DE" sz="2400" dirty="0">
                <a:solidFill>
                  <a:schemeClr val="tx1"/>
                </a:solidFill>
              </a:rPr>
              <a:t>%*% </a:t>
            </a:r>
            <a:r>
              <a:rPr lang="de-DE" sz="2400" dirty="0" smtClean="0">
                <a:solidFill>
                  <a:schemeClr val="tx1"/>
                </a:solidFill>
              </a:rPr>
              <a:t>t(cl</a:t>
            </a:r>
            <a:r>
              <a:rPr lang="de-DE" sz="2400" dirty="0">
                <a:solidFill>
                  <a:schemeClr val="tx1"/>
                </a:solidFill>
              </a:rPr>
              <a:t>)) </a:t>
            </a:r>
            <a:r>
              <a:rPr lang="de-DE" sz="2400" dirty="0" smtClean="0">
                <a:solidFill>
                  <a:schemeClr val="tx1"/>
                </a:solidFill>
              </a:rPr>
              <a:t> +   cs </a:t>
            </a:r>
            <a:r>
              <a:rPr lang="de-DE" sz="2400" dirty="0">
                <a:solidFill>
                  <a:schemeClr val="tx1"/>
                </a:solidFill>
              </a:rPr>
              <a:t>%*% </a:t>
            </a:r>
            <a:r>
              <a:rPr lang="de-DE" sz="2400" dirty="0" smtClean="0">
                <a:solidFill>
                  <a:schemeClr val="tx1"/>
                </a:solidFill>
              </a:rPr>
              <a:t>t(cs</a:t>
            </a:r>
            <a:r>
              <a:rPr lang="de-DE" sz="2400" dirty="0">
                <a:solidFill>
                  <a:schemeClr val="tx1"/>
                </a:solidFill>
              </a:rPr>
              <a:t>)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99331" name="Text Box 77"/>
          <p:cNvSpPr txBox="1">
            <a:spLocks noChangeArrowheads="1"/>
          </p:cNvSpPr>
          <p:nvPr/>
        </p:nvSpPr>
        <p:spPr bwMode="auto">
          <a:xfrm>
            <a:off x="107950" y="3903663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 =  </a:t>
            </a:r>
          </a:p>
        </p:txBody>
      </p:sp>
      <p:sp>
        <p:nvSpPr>
          <p:cNvPr id="7" name="AutoShape 79"/>
          <p:cNvSpPr>
            <a:spLocks noChangeArrowheads="1"/>
          </p:cNvSpPr>
          <p:nvPr/>
        </p:nvSpPr>
        <p:spPr bwMode="auto">
          <a:xfrm>
            <a:off x="611188" y="2708275"/>
            <a:ext cx="7889875" cy="2592388"/>
          </a:xfrm>
          <a:prstGeom prst="bracketPair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sv-SE"/>
          </a:p>
        </p:txBody>
      </p:sp>
      <p:sp>
        <p:nvSpPr>
          <p:cNvPr id="8" name="Text Box 80"/>
          <p:cNvSpPr txBox="1">
            <a:spLocks noChangeArrowheads="1"/>
          </p:cNvSpPr>
          <p:nvPr/>
        </p:nvSpPr>
        <p:spPr bwMode="auto">
          <a:xfrm>
            <a:off x="917518" y="2852936"/>
            <a:ext cx="754618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es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1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 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30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</a:t>
            </a:r>
            <a:r>
              <a:rPr lang="en-GB" sz="2400" b="1" dirty="0" smtClean="0">
                <a:solidFill>
                  <a:schemeClr val="tx1"/>
                </a:solidFill>
              </a:rPr>
              <a:t>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es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es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3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endParaRPr lang="en-GB" sz="2400" b="1" baseline="-250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1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                  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dirty="0" smtClean="0">
                <a:solidFill>
                  <a:schemeClr val="tx1"/>
                </a:solidFill>
              </a:rPr>
              <a:t>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3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              f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4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</a:t>
            </a:r>
            <a:r>
              <a:rPr lang="en-GB" sz="2400" b="1" dirty="0" smtClean="0">
                <a:solidFill>
                  <a:schemeClr val="tx1"/>
                </a:solidFill>
              </a:rPr>
              <a:t>e</a:t>
            </a:r>
            <a:r>
              <a:rPr lang="en-GB" sz="2400" b="1" baseline="-25000" dirty="0" smtClean="0">
                <a:solidFill>
                  <a:schemeClr val="tx1"/>
                </a:solidFill>
              </a:rPr>
              <a:t>l</a:t>
            </a:r>
            <a:r>
              <a:rPr lang="en-GB" sz="2400" b="1" baseline="30000" dirty="0" smtClean="0">
                <a:solidFill>
                  <a:schemeClr val="tx1"/>
                </a:solidFill>
              </a:rPr>
              <a:t>2 </a:t>
            </a:r>
            <a:r>
              <a:rPr lang="en-GB" sz="2400" b="1" dirty="0" smtClean="0">
                <a:solidFill>
                  <a:schemeClr val="tx1"/>
                </a:solidFill>
              </a:rPr>
              <a:t>+</a:t>
            </a:r>
            <a:r>
              <a:rPr lang="en-GB" sz="2400" b="1" dirty="0" smtClean="0">
                <a:solidFill>
                  <a:srgbClr val="666699"/>
                </a:solidFill>
              </a:rPr>
              <a:t>es</a:t>
            </a:r>
            <a:r>
              <a:rPr lang="en-GB" sz="2400" b="1" baseline="-25000" dirty="0" smtClean="0">
                <a:solidFill>
                  <a:srgbClr val="666699"/>
                </a:solidFill>
              </a:rPr>
              <a:t>4</a:t>
            </a:r>
            <a:r>
              <a:rPr lang="en-GB" sz="2400" b="1" baseline="30000" dirty="0" smtClean="0">
                <a:solidFill>
                  <a:srgbClr val="666699"/>
                </a:solidFill>
              </a:rPr>
              <a:t>2</a:t>
            </a:r>
            <a:endParaRPr lang="en-GB" sz="2400" b="1" baseline="-25000" dirty="0">
              <a:solidFill>
                <a:srgbClr val="666699"/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9512" y="181089"/>
            <a:ext cx="88201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dirty="0">
                <a:solidFill>
                  <a:schemeClr val="tx1"/>
                </a:solidFill>
              </a:rPr>
              <a:t>In the same way we construct </a:t>
            </a:r>
            <a:r>
              <a:rPr lang="en-GB" sz="2400" dirty="0" smtClean="0">
                <a:solidFill>
                  <a:schemeClr val="tx1"/>
                </a:solidFill>
              </a:rPr>
              <a:t>Matrix E: E </a:t>
            </a:r>
            <a:r>
              <a:rPr lang="en-GB" sz="2400" dirty="0">
                <a:solidFill>
                  <a:schemeClr val="tx1"/>
                </a:solidFill>
              </a:rPr>
              <a:t>variance of the common and specific </a:t>
            </a:r>
            <a:r>
              <a:rPr lang="en-GB" sz="2400" dirty="0" smtClean="0">
                <a:solidFill>
                  <a:schemeClr val="tx1"/>
                </a:solidFill>
              </a:rPr>
              <a:t>factors:</a:t>
            </a:r>
            <a:endParaRPr lang="en-GB" sz="2400" dirty="0">
              <a:solidFill>
                <a:schemeClr val="tx1"/>
              </a:solidFill>
            </a:endParaRPr>
          </a:p>
          <a:p>
            <a:pPr eaLnBrk="0" hangingPunct="0">
              <a:spcBef>
                <a:spcPct val="50000"/>
              </a:spcBef>
            </a:pPr>
            <a:r>
              <a:rPr lang="de-DE" sz="2400" dirty="0">
                <a:solidFill>
                  <a:schemeClr val="tx1"/>
                </a:solidFill>
              </a:rPr>
              <a:t> f %&amp;% </a:t>
            </a:r>
            <a:r>
              <a:rPr lang="de-DE" sz="2400" dirty="0" smtClean="0">
                <a:solidFill>
                  <a:schemeClr val="tx1"/>
                </a:solidFill>
              </a:rPr>
              <a:t>(el </a:t>
            </a:r>
            <a:r>
              <a:rPr lang="de-DE" sz="2400" dirty="0">
                <a:solidFill>
                  <a:schemeClr val="tx1"/>
                </a:solidFill>
              </a:rPr>
              <a:t>%*% </a:t>
            </a:r>
            <a:r>
              <a:rPr lang="de-DE" sz="2400" dirty="0" smtClean="0">
                <a:solidFill>
                  <a:schemeClr val="tx1"/>
                </a:solidFill>
              </a:rPr>
              <a:t>t(el</a:t>
            </a:r>
            <a:r>
              <a:rPr lang="de-DE" sz="2400" dirty="0">
                <a:solidFill>
                  <a:schemeClr val="tx1"/>
                </a:solidFill>
              </a:rPr>
              <a:t>)) </a:t>
            </a:r>
            <a:r>
              <a:rPr lang="de-DE" sz="2400" dirty="0" smtClean="0">
                <a:solidFill>
                  <a:schemeClr val="tx1"/>
                </a:solidFill>
              </a:rPr>
              <a:t> +   es </a:t>
            </a:r>
            <a:r>
              <a:rPr lang="de-DE" sz="2400" dirty="0">
                <a:solidFill>
                  <a:schemeClr val="tx1"/>
                </a:solidFill>
              </a:rPr>
              <a:t>%*% </a:t>
            </a:r>
            <a:r>
              <a:rPr lang="de-DE" sz="2400" dirty="0" smtClean="0">
                <a:solidFill>
                  <a:schemeClr val="tx1"/>
                </a:solidFill>
              </a:rPr>
              <a:t>t(es</a:t>
            </a:r>
            <a:r>
              <a:rPr lang="de-DE" sz="2400" dirty="0">
                <a:solidFill>
                  <a:schemeClr val="tx1"/>
                </a:solidFill>
              </a:rPr>
              <a:t>)</a:t>
            </a:r>
            <a:endParaRPr lang="en-GB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-27384"/>
            <a:ext cx="9144000" cy="688538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53250" name="Content Placeholder 5"/>
          <p:cNvSpPr>
            <a:spLocks noGrp="1"/>
          </p:cNvSpPr>
          <p:nvPr>
            <p:ph idx="1"/>
          </p:nvPr>
        </p:nvSpPr>
        <p:spPr>
          <a:xfrm>
            <a:off x="72008" y="1124744"/>
            <a:ext cx="9108504" cy="51480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covMZ</a:t>
            </a:r>
            <a:r>
              <a:rPr lang="en-AU" sz="2800" dirty="0" smtClean="0">
                <a:latin typeface="Arial" charset="0"/>
                <a:cs typeface="Arial" charset="0"/>
              </a:rPr>
              <a:t> &lt;- </a:t>
            </a:r>
            <a:r>
              <a:rPr lang="en-AU" sz="2800" dirty="0" err="1">
                <a:latin typeface="Arial" charset="0"/>
                <a:cs typeface="Arial" charset="0"/>
              </a:rPr>
              <a:t>mxAlgebra</a:t>
            </a:r>
            <a:r>
              <a:rPr lang="en-AU" sz="2800" dirty="0">
                <a:latin typeface="Arial" charset="0"/>
                <a:cs typeface="Arial" charset="0"/>
              </a:rPr>
              <a:t>( expression= </a:t>
            </a: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</a:t>
            </a:r>
            <a:r>
              <a:rPr lang="en-AU" sz="2800" dirty="0" err="1" smtClean="0">
                <a:latin typeface="Arial" charset="0"/>
                <a:cs typeface="Arial" charset="0"/>
              </a:rPr>
              <a:t>rbind</a:t>
            </a:r>
            <a:r>
              <a:rPr lang="en-AU" sz="2800" dirty="0">
                <a:latin typeface="Arial" charset="0"/>
                <a:cs typeface="Arial" charset="0"/>
              </a:rPr>
              <a:t>( 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(A+C+E,	A+C</a:t>
            </a:r>
            <a:r>
              <a:rPr lang="en-AU" sz="2800" dirty="0">
                <a:latin typeface="Arial" charset="0"/>
                <a:cs typeface="Arial" charset="0"/>
              </a:rPr>
              <a:t>),</a:t>
            </a:r>
          </a:p>
          <a:p>
            <a:pPr>
              <a:buNone/>
            </a:pPr>
            <a:r>
              <a:rPr lang="en-AU" sz="2800" dirty="0" smtClean="0">
                <a:latin typeface="Arial" charset="0"/>
                <a:cs typeface="Arial" charset="0"/>
              </a:rPr>
              <a:t>				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(A+C,		A+C+E</a:t>
            </a:r>
            <a:r>
              <a:rPr lang="en-AU" sz="2800" dirty="0">
                <a:latin typeface="Arial" charset="0"/>
                <a:cs typeface="Arial" charset="0"/>
              </a:rPr>
              <a:t>)), </a:t>
            </a:r>
            <a:r>
              <a:rPr lang="en-AU" sz="2800" dirty="0" smtClean="0">
                <a:latin typeface="Arial" charset="0"/>
                <a:cs typeface="Arial" charset="0"/>
              </a:rPr>
              <a:t>					name= 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b="1" dirty="0" err="1">
                <a:latin typeface="Arial" charset="0"/>
                <a:cs typeface="Arial" charset="0"/>
              </a:rPr>
              <a:t>expCovMZ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dirty="0" smtClean="0">
                <a:latin typeface="Arial" charset="0"/>
                <a:cs typeface="Arial" charset="0"/>
              </a:rPr>
              <a:t>)</a:t>
            </a:r>
            <a:endParaRPr lang="en-AU" sz="2800" dirty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endParaRPr lang="en-AU" sz="2800" dirty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covDZ</a:t>
            </a:r>
            <a:r>
              <a:rPr lang="en-AU" sz="2800" dirty="0" smtClean="0">
                <a:latin typeface="Arial" charset="0"/>
                <a:cs typeface="Arial" charset="0"/>
              </a:rPr>
              <a:t> &lt;- </a:t>
            </a:r>
            <a:r>
              <a:rPr lang="en-AU" sz="2800" dirty="0" err="1">
                <a:latin typeface="Arial" charset="0"/>
                <a:cs typeface="Arial" charset="0"/>
              </a:rPr>
              <a:t>mxAlgebra</a:t>
            </a:r>
            <a:r>
              <a:rPr lang="en-AU" sz="2800" dirty="0">
                <a:latin typeface="Arial" charset="0"/>
                <a:cs typeface="Arial" charset="0"/>
              </a:rPr>
              <a:t>( expression= </a:t>
            </a:r>
            <a:endParaRPr lang="en-AU" sz="2800" dirty="0" smtClean="0">
              <a:latin typeface="Arial" charset="0"/>
              <a:cs typeface="Arial" charset="0"/>
            </a:endParaRP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</a:t>
            </a:r>
            <a:r>
              <a:rPr lang="en-AU" sz="2800" dirty="0" err="1" smtClean="0">
                <a:latin typeface="Arial" charset="0"/>
                <a:cs typeface="Arial" charset="0"/>
              </a:rPr>
              <a:t>rbind</a:t>
            </a:r>
            <a:r>
              <a:rPr lang="en-AU" sz="2800" dirty="0">
                <a:latin typeface="Arial" charset="0"/>
                <a:cs typeface="Arial" charset="0"/>
              </a:rPr>
              <a:t>( 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(A+C+E,		</a:t>
            </a:r>
            <a:r>
              <a:rPr lang="en-AU" sz="2000" b="1" dirty="0" smtClean="0">
                <a:latin typeface="Arial" charset="0"/>
                <a:cs typeface="Arial" charset="0"/>
              </a:rPr>
              <a:t>0.5%x%</a:t>
            </a:r>
            <a:r>
              <a:rPr lang="en-AU" sz="2800" dirty="0" smtClean="0">
                <a:latin typeface="Arial" charset="0"/>
                <a:cs typeface="Arial" charset="0"/>
              </a:rPr>
              <a:t>A+C),</a:t>
            </a:r>
          </a:p>
          <a:p>
            <a:pPr>
              <a:buNone/>
            </a:pPr>
            <a:r>
              <a:rPr lang="en-AU" sz="2800" dirty="0">
                <a:latin typeface="Arial" charset="0"/>
                <a:cs typeface="Arial" charset="0"/>
              </a:rPr>
              <a:t>	</a:t>
            </a:r>
            <a:r>
              <a:rPr lang="en-AU" sz="2800" dirty="0" smtClean="0">
                <a:latin typeface="Arial" charset="0"/>
                <a:cs typeface="Arial" charset="0"/>
              </a:rPr>
              <a:t>			</a:t>
            </a:r>
            <a:r>
              <a:rPr lang="en-AU" sz="2800" dirty="0" err="1" smtClean="0">
                <a:latin typeface="Arial" charset="0"/>
                <a:cs typeface="Arial" charset="0"/>
              </a:rPr>
              <a:t>cbind</a:t>
            </a:r>
            <a:r>
              <a:rPr lang="en-AU" sz="2800" dirty="0" smtClean="0">
                <a:latin typeface="Arial" charset="0"/>
                <a:cs typeface="Arial" charset="0"/>
              </a:rPr>
              <a:t>(</a:t>
            </a:r>
            <a:r>
              <a:rPr lang="en-AU" sz="2000" b="1" dirty="0" smtClean="0">
                <a:latin typeface="Arial" charset="0"/>
                <a:cs typeface="Arial" charset="0"/>
              </a:rPr>
              <a:t>0.5%x%</a:t>
            </a:r>
            <a:r>
              <a:rPr lang="en-AU" sz="2800" dirty="0" smtClean="0">
                <a:latin typeface="Arial" charset="0"/>
                <a:cs typeface="Arial" charset="0"/>
              </a:rPr>
              <a:t>A+C,		A+C+E</a:t>
            </a:r>
            <a:r>
              <a:rPr lang="en-AU" sz="2800" dirty="0">
                <a:latin typeface="Arial" charset="0"/>
                <a:cs typeface="Arial" charset="0"/>
              </a:rPr>
              <a:t>)), </a:t>
            </a:r>
            <a:r>
              <a:rPr lang="en-AU" sz="2800" dirty="0" smtClean="0">
                <a:latin typeface="Arial" charset="0"/>
                <a:cs typeface="Arial" charset="0"/>
              </a:rPr>
              <a:t>				name= 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b="1" dirty="0" err="1">
                <a:latin typeface="Arial" charset="0"/>
                <a:cs typeface="Arial" charset="0"/>
              </a:rPr>
              <a:t>expCovDZ</a:t>
            </a:r>
            <a:r>
              <a:rPr lang="en-AU" sz="2800" b="1" dirty="0" smtClean="0">
                <a:latin typeface="Arial" charset="0"/>
                <a:cs typeface="Arial" charset="0"/>
              </a:rPr>
              <a:t>"</a:t>
            </a:r>
            <a:r>
              <a:rPr lang="en-AU" sz="2800" dirty="0" smtClean="0">
                <a:latin typeface="Arial" charset="0"/>
                <a:cs typeface="Arial" charset="0"/>
              </a:rPr>
              <a:t>)</a:t>
            </a:r>
            <a:endParaRPr lang="en-AU" sz="2800" dirty="0">
              <a:latin typeface="Arial" charset="0"/>
              <a:cs typeface="Arial" charset="0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179512" y="74613"/>
            <a:ext cx="75608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 dirty="0" smtClean="0">
                <a:solidFill>
                  <a:schemeClr val="tx1"/>
                </a:solidFill>
              </a:rPr>
              <a:t>Script: 4ACE_CP.R</a:t>
            </a:r>
            <a:r>
              <a:rPr lang="en-GB" sz="2400" b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GB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6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332656"/>
            <a:ext cx="8534400" cy="758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7200" b="1" dirty="0" smtClean="0">
                <a:solidFill>
                  <a:schemeClr val="accent1">
                    <a:lumMod val="50000"/>
                  </a:schemeClr>
                </a:solidFill>
              </a:rPr>
              <a:t>Practical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15616" y="1988840"/>
            <a:ext cx="679668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b="1" dirty="0" smtClean="0"/>
              <a:t>R Scripts:</a:t>
            </a:r>
            <a:r>
              <a:rPr lang="en-US" dirty="0" smtClean="0"/>
              <a:t>	</a:t>
            </a:r>
          </a:p>
          <a:p>
            <a:pPr eaLnBrk="1" hangingPunct="1">
              <a:defRPr/>
            </a:pPr>
            <a:r>
              <a:rPr lang="en-US" dirty="0" smtClean="0"/>
              <a:t>1Saturated.R</a:t>
            </a:r>
          </a:p>
          <a:p>
            <a:pPr eaLnBrk="1" hangingPunct="1">
              <a:defRPr/>
            </a:pPr>
            <a:r>
              <a:rPr lang="en-US" dirty="0" smtClean="0"/>
              <a:t>2ACE_Chol.R </a:t>
            </a:r>
          </a:p>
          <a:p>
            <a:pPr eaLnBrk="1" hangingPunct="1">
              <a:defRPr/>
            </a:pPr>
            <a:r>
              <a:rPr lang="en-US" dirty="0" smtClean="0"/>
              <a:t>3ACE_IP.R</a:t>
            </a:r>
          </a:p>
          <a:p>
            <a:pPr eaLnBrk="1" hangingPunct="1">
              <a:defRPr/>
            </a:pPr>
            <a:r>
              <a:rPr lang="en-US" dirty="0" smtClean="0"/>
              <a:t>4ACE_CP.R</a:t>
            </a:r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r>
              <a:rPr lang="en-US" b="1" dirty="0" smtClean="0"/>
              <a:t>Data File:</a:t>
            </a:r>
            <a:r>
              <a:rPr lang="en-US" dirty="0" smtClean="0"/>
              <a:t>	MVasb.dat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9458" name="Text Box 1032"/>
          <p:cNvSpPr txBox="1">
            <a:spLocks noChangeArrowheads="1"/>
          </p:cNvSpPr>
          <p:nvPr/>
        </p:nvSpPr>
        <p:spPr bwMode="auto">
          <a:xfrm>
            <a:off x="1752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19459" name="Rectangle 1042"/>
          <p:cNvSpPr>
            <a:spLocks noChangeArrowheads="1"/>
          </p:cNvSpPr>
          <p:nvPr/>
        </p:nvSpPr>
        <p:spPr bwMode="auto">
          <a:xfrm>
            <a:off x="182562" y="42687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19460" name="Rectangle 1043"/>
          <p:cNvSpPr>
            <a:spLocks noChangeArrowheads="1"/>
          </p:cNvSpPr>
          <p:nvPr/>
        </p:nvSpPr>
        <p:spPr bwMode="auto">
          <a:xfrm>
            <a:off x="1246187" y="4267200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9461" name="Rectangle 1044"/>
          <p:cNvSpPr>
            <a:spLocks noChangeArrowheads="1"/>
          </p:cNvSpPr>
          <p:nvPr/>
        </p:nvSpPr>
        <p:spPr bwMode="auto">
          <a:xfrm>
            <a:off x="2325687" y="4267200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9462" name="Rectangle 1045"/>
          <p:cNvSpPr>
            <a:spLocks noChangeArrowheads="1"/>
          </p:cNvSpPr>
          <p:nvPr/>
        </p:nvSpPr>
        <p:spPr bwMode="auto">
          <a:xfrm>
            <a:off x="3390900" y="4267200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grpSp>
        <p:nvGrpSpPr>
          <p:cNvPr id="2" name="Group 1177"/>
          <p:cNvGrpSpPr>
            <a:grpSpLocks/>
          </p:cNvGrpSpPr>
          <p:nvPr/>
        </p:nvGrpSpPr>
        <p:grpSpPr bwMode="auto">
          <a:xfrm>
            <a:off x="182563" y="2997200"/>
            <a:ext cx="3668712" cy="431800"/>
            <a:chOff x="115" y="1888"/>
            <a:chExt cx="2311" cy="272"/>
          </a:xfrm>
        </p:grpSpPr>
        <p:sp>
          <p:nvSpPr>
            <p:cNvPr id="19494" name="Oval 1173"/>
            <p:cNvSpPr>
              <a:spLocks noChangeArrowheads="1"/>
            </p:cNvSpPr>
            <p:nvPr/>
          </p:nvSpPr>
          <p:spPr bwMode="auto">
            <a:xfrm>
              <a:off x="115" y="1897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95" name="Oval 1179"/>
            <p:cNvSpPr>
              <a:spLocks noChangeArrowheads="1"/>
            </p:cNvSpPr>
            <p:nvPr/>
          </p:nvSpPr>
          <p:spPr bwMode="auto">
            <a:xfrm>
              <a:off x="796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96" name="Oval 1185"/>
            <p:cNvSpPr>
              <a:spLocks noChangeArrowheads="1"/>
            </p:cNvSpPr>
            <p:nvPr/>
          </p:nvSpPr>
          <p:spPr bwMode="auto">
            <a:xfrm>
              <a:off x="1476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97" name="Oval 1191"/>
            <p:cNvSpPr>
              <a:spLocks noChangeArrowheads="1"/>
            </p:cNvSpPr>
            <p:nvPr/>
          </p:nvSpPr>
          <p:spPr bwMode="auto">
            <a:xfrm>
              <a:off x="2156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</p:grpSp>
      <p:grpSp>
        <p:nvGrpSpPr>
          <p:cNvPr id="3" name="Group 1178"/>
          <p:cNvGrpSpPr>
            <a:grpSpLocks/>
          </p:cNvGrpSpPr>
          <p:nvPr/>
        </p:nvGrpSpPr>
        <p:grpSpPr bwMode="auto">
          <a:xfrm>
            <a:off x="398463" y="5316538"/>
            <a:ext cx="3671887" cy="417512"/>
            <a:chOff x="251" y="3349"/>
            <a:chExt cx="2313" cy="263"/>
          </a:xfrm>
        </p:grpSpPr>
        <p:sp>
          <p:nvSpPr>
            <p:cNvPr id="19490" name="Oval 1174"/>
            <p:cNvSpPr>
              <a:spLocks noChangeArrowheads="1"/>
            </p:cNvSpPr>
            <p:nvPr/>
          </p:nvSpPr>
          <p:spPr bwMode="auto">
            <a:xfrm>
              <a:off x="251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91" name="Oval 1180"/>
            <p:cNvSpPr>
              <a:spLocks noChangeArrowheads="1"/>
            </p:cNvSpPr>
            <p:nvPr/>
          </p:nvSpPr>
          <p:spPr bwMode="auto">
            <a:xfrm>
              <a:off x="932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92" name="Oval 1186"/>
            <p:cNvSpPr>
              <a:spLocks noChangeArrowheads="1"/>
            </p:cNvSpPr>
            <p:nvPr/>
          </p:nvSpPr>
          <p:spPr bwMode="auto">
            <a:xfrm>
              <a:off x="1612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93" name="Oval 1192"/>
            <p:cNvSpPr>
              <a:spLocks noChangeArrowheads="1"/>
            </p:cNvSpPr>
            <p:nvPr/>
          </p:nvSpPr>
          <p:spPr bwMode="auto">
            <a:xfrm>
              <a:off x="2294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</p:grpSp>
      <p:grpSp>
        <p:nvGrpSpPr>
          <p:cNvPr id="4" name="Group 1179"/>
          <p:cNvGrpSpPr>
            <a:grpSpLocks/>
          </p:cNvGrpSpPr>
          <p:nvPr/>
        </p:nvGrpSpPr>
        <p:grpSpPr bwMode="auto">
          <a:xfrm>
            <a:off x="684213" y="2997200"/>
            <a:ext cx="3668712" cy="431800"/>
            <a:chOff x="431" y="1888"/>
            <a:chExt cx="2311" cy="272"/>
          </a:xfrm>
        </p:grpSpPr>
        <p:sp>
          <p:nvSpPr>
            <p:cNvPr id="19486" name="Oval 1175"/>
            <p:cNvSpPr>
              <a:spLocks noChangeArrowheads="1"/>
            </p:cNvSpPr>
            <p:nvPr/>
          </p:nvSpPr>
          <p:spPr bwMode="auto">
            <a:xfrm>
              <a:off x="431" y="1897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7" name="Oval 1181"/>
            <p:cNvSpPr>
              <a:spLocks noChangeArrowheads="1"/>
            </p:cNvSpPr>
            <p:nvPr/>
          </p:nvSpPr>
          <p:spPr bwMode="auto">
            <a:xfrm>
              <a:off x="1111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8" name="Oval 1187"/>
            <p:cNvSpPr>
              <a:spLocks noChangeArrowheads="1"/>
            </p:cNvSpPr>
            <p:nvPr/>
          </p:nvSpPr>
          <p:spPr bwMode="auto">
            <a:xfrm>
              <a:off x="1791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9" name="Oval 1193"/>
            <p:cNvSpPr>
              <a:spLocks noChangeArrowheads="1"/>
            </p:cNvSpPr>
            <p:nvPr/>
          </p:nvSpPr>
          <p:spPr bwMode="auto">
            <a:xfrm>
              <a:off x="2472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</p:grpSp>
      <p:sp>
        <p:nvSpPr>
          <p:cNvPr id="19466" name="Rectangle 1235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b="1" dirty="0" err="1">
                <a:solidFill>
                  <a:schemeClr val="accent1">
                    <a:lumMod val="50000"/>
                  </a:schemeClr>
                </a:solidFill>
              </a:rPr>
              <a:t>Cholesky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 Decomposition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5" name="Group 1176"/>
          <p:cNvGrpSpPr>
            <a:grpSpLocks/>
          </p:cNvGrpSpPr>
          <p:nvPr/>
        </p:nvGrpSpPr>
        <p:grpSpPr bwMode="auto">
          <a:xfrm>
            <a:off x="4751388" y="1400175"/>
            <a:ext cx="4241800" cy="4333875"/>
            <a:chOff x="2971" y="882"/>
            <a:chExt cx="2672" cy="2730"/>
          </a:xfrm>
        </p:grpSpPr>
        <p:sp>
          <p:nvSpPr>
            <p:cNvPr id="19469" name="Text Box 1027"/>
            <p:cNvSpPr txBox="1">
              <a:spLocks noChangeArrowheads="1"/>
            </p:cNvSpPr>
            <p:nvPr/>
          </p:nvSpPr>
          <p:spPr bwMode="auto">
            <a:xfrm>
              <a:off x="3984" y="882"/>
              <a:ext cx="8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400" b="1">
                  <a:solidFill>
                    <a:schemeClr val="tx1"/>
                  </a:solidFill>
                </a:rPr>
                <a:t>Twin 2</a:t>
              </a:r>
            </a:p>
          </p:txBody>
        </p:sp>
        <p:sp>
          <p:nvSpPr>
            <p:cNvPr id="19470" name="Oval 1125"/>
            <p:cNvSpPr>
              <a:spLocks noChangeArrowheads="1"/>
            </p:cNvSpPr>
            <p:nvPr/>
          </p:nvSpPr>
          <p:spPr bwMode="auto">
            <a:xfrm>
              <a:off x="3247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71" name="Oval 1131"/>
            <p:cNvSpPr>
              <a:spLocks noChangeArrowheads="1"/>
            </p:cNvSpPr>
            <p:nvPr/>
          </p:nvSpPr>
          <p:spPr bwMode="auto">
            <a:xfrm>
              <a:off x="3928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72" name="Oval 1137"/>
            <p:cNvSpPr>
              <a:spLocks noChangeArrowheads="1"/>
            </p:cNvSpPr>
            <p:nvPr/>
          </p:nvSpPr>
          <p:spPr bwMode="auto">
            <a:xfrm>
              <a:off x="4608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73" name="Oval 1143"/>
            <p:cNvSpPr>
              <a:spLocks noChangeArrowheads="1"/>
            </p:cNvSpPr>
            <p:nvPr/>
          </p:nvSpPr>
          <p:spPr bwMode="auto">
            <a:xfrm>
              <a:off x="5290" y="3349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9474" name="Rectangle 1157"/>
            <p:cNvSpPr>
              <a:spLocks noChangeArrowheads="1"/>
            </p:cNvSpPr>
            <p:nvPr/>
          </p:nvSpPr>
          <p:spPr bwMode="auto">
            <a:xfrm>
              <a:off x="2971" y="2705"/>
              <a:ext cx="624" cy="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 Mum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9475" name="Rectangle 1158"/>
            <p:cNvSpPr>
              <a:spLocks noChangeArrowheads="1"/>
            </p:cNvSpPr>
            <p:nvPr/>
          </p:nvSpPr>
          <p:spPr bwMode="auto">
            <a:xfrm>
              <a:off x="3641" y="2704"/>
              <a:ext cx="624" cy="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Teacher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9476" name="Rectangle 1159"/>
            <p:cNvSpPr>
              <a:spLocks noChangeArrowheads="1"/>
            </p:cNvSpPr>
            <p:nvPr/>
          </p:nvSpPr>
          <p:spPr bwMode="auto">
            <a:xfrm>
              <a:off x="4321" y="2704"/>
              <a:ext cx="624" cy="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Examiner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9477" name="Rectangle 1160"/>
            <p:cNvSpPr>
              <a:spLocks noChangeArrowheads="1"/>
            </p:cNvSpPr>
            <p:nvPr/>
          </p:nvSpPr>
          <p:spPr bwMode="auto">
            <a:xfrm>
              <a:off x="4992" y="2704"/>
              <a:ext cx="624" cy="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Child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9478" name="Oval 1167"/>
            <p:cNvSpPr>
              <a:spLocks noChangeArrowheads="1"/>
            </p:cNvSpPr>
            <p:nvPr/>
          </p:nvSpPr>
          <p:spPr bwMode="auto">
            <a:xfrm>
              <a:off x="3016" y="1897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79" name="Oval 1168"/>
            <p:cNvSpPr>
              <a:spLocks noChangeArrowheads="1"/>
            </p:cNvSpPr>
            <p:nvPr/>
          </p:nvSpPr>
          <p:spPr bwMode="auto">
            <a:xfrm>
              <a:off x="3332" y="1897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0" name="Oval 1169"/>
            <p:cNvSpPr>
              <a:spLocks noChangeArrowheads="1"/>
            </p:cNvSpPr>
            <p:nvPr/>
          </p:nvSpPr>
          <p:spPr bwMode="auto">
            <a:xfrm>
              <a:off x="3697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81" name="Oval 1170"/>
            <p:cNvSpPr>
              <a:spLocks noChangeArrowheads="1"/>
            </p:cNvSpPr>
            <p:nvPr/>
          </p:nvSpPr>
          <p:spPr bwMode="auto">
            <a:xfrm>
              <a:off x="4012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2" name="Oval 1171"/>
            <p:cNvSpPr>
              <a:spLocks noChangeArrowheads="1"/>
            </p:cNvSpPr>
            <p:nvPr/>
          </p:nvSpPr>
          <p:spPr bwMode="auto">
            <a:xfrm>
              <a:off x="4377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83" name="Oval 1172"/>
            <p:cNvSpPr>
              <a:spLocks noChangeArrowheads="1"/>
            </p:cNvSpPr>
            <p:nvPr/>
          </p:nvSpPr>
          <p:spPr bwMode="auto">
            <a:xfrm>
              <a:off x="4692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9484" name="Oval 1173"/>
            <p:cNvSpPr>
              <a:spLocks noChangeArrowheads="1"/>
            </p:cNvSpPr>
            <p:nvPr/>
          </p:nvSpPr>
          <p:spPr bwMode="auto">
            <a:xfrm>
              <a:off x="5057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9485" name="Oval 1174"/>
            <p:cNvSpPr>
              <a:spLocks noChangeArrowheads="1"/>
            </p:cNvSpPr>
            <p:nvPr/>
          </p:nvSpPr>
          <p:spPr bwMode="auto">
            <a:xfrm>
              <a:off x="5373" y="1888"/>
              <a:ext cx="270" cy="26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</p:grpSp>
      <p:sp>
        <p:nvSpPr>
          <p:cNvPr id="216215" name="Text Box 1175"/>
          <p:cNvSpPr txBox="1">
            <a:spLocks noChangeArrowheads="1"/>
          </p:cNvSpPr>
          <p:nvPr/>
        </p:nvSpPr>
        <p:spPr bwMode="auto">
          <a:xfrm>
            <a:off x="2195513" y="6165850"/>
            <a:ext cx="507841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>
                <a:solidFill>
                  <a:schemeClr val="tx1"/>
                </a:solidFill>
              </a:rPr>
              <a:t>Nvar Number of A, C and E Factors </a:t>
            </a:r>
            <a:endParaRPr lang="en-US" sz="2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21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Sample 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GB" sz="2800" dirty="0" smtClean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b="1" dirty="0" smtClean="0"/>
              <a:t>Sample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dirty="0" smtClean="0"/>
              <a:t>	5-year old twin pairs: 451 MZ and 389 same-sex DZ pairs, from the E-risk longitudinal Study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GB" sz="2800" dirty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b="1" dirty="0" smtClean="0"/>
              <a:t>Measures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dirty="0" smtClean="0"/>
              <a:t>	Mothers, Teachers, Examiner reports on (e.g. CBCL and DSM-IV items) and Child self-report (Berkeley Puppet Interview)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GB" sz="2800" dirty="0" smtClean="0"/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dirty="0" smtClean="0"/>
              <a:t>	Twin 1 variables:	Mother_r1 Teacher_r1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dirty="0"/>
              <a:t>	</a:t>
            </a:r>
            <a:r>
              <a:rPr lang="en-GB" sz="2800" dirty="0" smtClean="0"/>
              <a:t>				Examiner_r1 Self_r1	</a:t>
            </a:r>
          </a:p>
          <a:p>
            <a:pPr marL="274320" indent="-274320">
              <a:lnSpc>
                <a:spcPct val="80000"/>
              </a:lnSpc>
              <a:buNone/>
              <a:defRPr/>
            </a:pPr>
            <a:r>
              <a:rPr lang="en-GB" sz="2800" dirty="0" smtClean="0"/>
              <a:t>	Twin 2 variables:	Mother_r2 Teacher_r2</a:t>
            </a:r>
            <a:endParaRPr lang="en-GB" sz="2800" dirty="0"/>
          </a:p>
          <a:p>
            <a:pPr marL="274320" indent="-274320">
              <a:lnSpc>
                <a:spcPct val="80000"/>
              </a:lnSpc>
              <a:buNone/>
              <a:defRPr/>
            </a:pPr>
            <a:r>
              <a:rPr lang="en-GB" sz="2800" dirty="0"/>
              <a:t>					</a:t>
            </a:r>
            <a:r>
              <a:rPr lang="en-GB" sz="2800" dirty="0" smtClean="0"/>
              <a:t>Examiner_r2 Self_r2 		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GB" sz="2800" dirty="0" smtClean="0"/>
              <a:t>	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Practical (1): Preliminary Analyses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7523" name="Rectangle 125"/>
          <p:cNvSpPr>
            <a:spLocks noGrp="1" noChangeArrowheads="1"/>
          </p:cNvSpPr>
          <p:nvPr>
            <p:ph idx="1"/>
          </p:nvPr>
        </p:nvSpPr>
        <p:spPr>
          <a:xfrm>
            <a:off x="251520" y="1844824"/>
            <a:ext cx="8568952" cy="2952328"/>
          </a:xfrm>
        </p:spPr>
        <p:txBody>
          <a:bodyPr>
            <a:noAutofit/>
          </a:bodyPr>
          <a:lstStyle/>
          <a:p>
            <a:r>
              <a:rPr lang="en-US" dirty="0"/>
              <a:t>Run </a:t>
            </a:r>
            <a:r>
              <a:rPr lang="en-US" dirty="0" smtClean="0"/>
              <a:t>1Saturated.R. Using the output of model 1b (constrained correlation model) fill </a:t>
            </a:r>
            <a:r>
              <a:rPr lang="en-US" dirty="0"/>
              <a:t>out </a:t>
            </a:r>
            <a:r>
              <a:rPr lang="en-US" dirty="0" smtClean="0"/>
              <a:t>Table 2-4 (answer sheet) </a:t>
            </a:r>
            <a:r>
              <a:rPr lang="en-US" dirty="0"/>
              <a:t>with:</a:t>
            </a:r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Within-Twin </a:t>
            </a:r>
            <a:r>
              <a:rPr lang="en-GB" dirty="0">
                <a:solidFill>
                  <a:schemeClr val="tx2"/>
                </a:solidFill>
              </a:rPr>
              <a:t>C</a:t>
            </a:r>
            <a:r>
              <a:rPr lang="en-GB" dirty="0" smtClean="0">
                <a:solidFill>
                  <a:schemeClr val="tx2"/>
                </a:solidFill>
              </a:rPr>
              <a:t>ross-Trait correlations</a:t>
            </a:r>
            <a:endParaRPr lang="en-GB" dirty="0">
              <a:solidFill>
                <a:schemeClr val="tx2"/>
              </a:solidFill>
            </a:endParaRPr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Cross-Twin Within-Trait correlations</a:t>
            </a:r>
            <a:endParaRPr lang="en-GB" dirty="0">
              <a:solidFill>
                <a:schemeClr val="tx2"/>
              </a:solidFill>
            </a:endParaRPr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Cross-Twin Cross-Trait correlations</a:t>
            </a:r>
          </a:p>
          <a:p>
            <a:pPr lvl="1"/>
            <a:endParaRPr lang="en-GB" dirty="0" smtClean="0"/>
          </a:p>
          <a:p>
            <a:r>
              <a:rPr lang="en-US" dirty="0"/>
              <a:t>What can we infer from these </a:t>
            </a:r>
            <a:r>
              <a:rPr lang="en-US" dirty="0" smtClean="0"/>
              <a:t>correlations?</a:t>
            </a:r>
          </a:p>
          <a:p>
            <a:pPr marL="457200" lvl="1" indent="0">
              <a:buNone/>
            </a:pPr>
            <a:r>
              <a:rPr lang="en-GB" dirty="0" smtClean="0">
                <a:solidFill>
                  <a:schemeClr val="tx2"/>
                </a:solidFill>
              </a:rPr>
              <a:t> </a:t>
            </a:r>
            <a:endParaRPr lang="en-US" dirty="0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534400" cy="758825"/>
          </a:xfrm>
          <a:noFill/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Within-Twin Cross-Trait (Table 2) </a:t>
            </a:r>
            <a:b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51820" name="Group 23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8196166"/>
              </p:ext>
            </p:extLst>
          </p:nvPr>
        </p:nvGraphicFramePr>
        <p:xfrm>
          <a:off x="301625" y="2603970"/>
          <a:ext cx="8504239" cy="3489326"/>
        </p:xfrm>
        <a:graphic>
          <a:graphicData uri="http://schemas.openxmlformats.org/drawingml/2006/table">
            <a:tbl>
              <a:tblPr/>
              <a:tblGrid>
                <a:gridCol w="1389930"/>
                <a:gridCol w="1774137"/>
                <a:gridCol w="1780596"/>
                <a:gridCol w="1778981"/>
                <a:gridCol w="1780595"/>
              </a:tblGrid>
              <a:tr h="698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Mother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Teacher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Examiner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Self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Mother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Teacher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.27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Examiner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.14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.21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GB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Self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.17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.21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.20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GB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2985" marR="9298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34970" y="1127646"/>
            <a:ext cx="60372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sz="2400" dirty="0">
                <a:solidFill>
                  <a:schemeClr val="tx1"/>
                </a:solidFill>
              </a:rPr>
              <a:t>What can we infer from </a:t>
            </a:r>
            <a:r>
              <a:rPr lang="en-US" sz="2400" dirty="0" smtClean="0">
                <a:solidFill>
                  <a:schemeClr val="tx1"/>
                </a:solidFill>
              </a:rPr>
              <a:t>these correlations?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000" dirty="0" err="1" smtClean="0">
                <a:solidFill>
                  <a:schemeClr val="tx1"/>
                </a:solidFill>
              </a:rPr>
              <a:t>ConCorFit$within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92075" y="-243408"/>
            <a:ext cx="9051925" cy="1143000"/>
          </a:xfrm>
        </p:spPr>
        <p:txBody>
          <a:bodyPr>
            <a:normAutofit/>
          </a:bodyPr>
          <a:lstStyle/>
          <a:p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Cross-Twin Within-Trait (</a:t>
            </a:r>
            <a:r>
              <a:rPr lang="en-GB" sz="3600" b="1" dirty="0">
                <a:solidFill>
                  <a:schemeClr val="accent1">
                    <a:lumMod val="50000"/>
                  </a:schemeClr>
                </a:solidFill>
              </a:rPr>
              <a:t>Table 3</a:t>
            </a: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8" name="Group 5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9264620"/>
              </p:ext>
            </p:extLst>
          </p:nvPr>
        </p:nvGraphicFramePr>
        <p:xfrm>
          <a:off x="323528" y="4472136"/>
          <a:ext cx="8504235" cy="1981200"/>
        </p:xfrm>
        <a:graphic>
          <a:graphicData uri="http://schemas.openxmlformats.org/drawingml/2006/table">
            <a:tbl>
              <a:tblPr/>
              <a:tblGrid>
                <a:gridCol w="1701152"/>
                <a:gridCol w="1701153"/>
                <a:gridCol w="1699625"/>
                <a:gridCol w="1701152"/>
                <a:gridCol w="1701153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DZ twins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Self1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0.40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0.05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0.38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0.02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0.07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0.33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Self2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0.12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0.26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572" name="Rectangle 27"/>
          <p:cNvSpPr>
            <a:spLocks noChangeArrowheads="1"/>
          </p:cNvSpPr>
          <p:nvPr/>
        </p:nvSpPr>
        <p:spPr bwMode="auto">
          <a:xfrm>
            <a:off x="0" y="2470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9599" name="Rectangle 124"/>
          <p:cNvSpPr>
            <a:spLocks noChangeArrowheads="1"/>
          </p:cNvSpPr>
          <p:nvPr/>
        </p:nvSpPr>
        <p:spPr bwMode="auto">
          <a:xfrm>
            <a:off x="0" y="4022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2170" y="702333"/>
            <a:ext cx="879279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Tx/>
              <a:buNone/>
            </a:pPr>
            <a:r>
              <a:rPr lang="en-US" sz="2400" dirty="0">
                <a:solidFill>
                  <a:schemeClr val="tx1"/>
                </a:solidFill>
              </a:rPr>
              <a:t>What can we infer from twin correlations about the contribution </a:t>
            </a: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buFontTx/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of </a:t>
            </a:r>
            <a:r>
              <a:rPr lang="en-US" sz="2400" dirty="0">
                <a:solidFill>
                  <a:schemeClr val="tx1"/>
                </a:solidFill>
              </a:rPr>
              <a:t>genetic and environmental effects?</a:t>
            </a:r>
          </a:p>
          <a:p>
            <a:pPr>
              <a:buNone/>
            </a:pPr>
            <a:r>
              <a:rPr lang="en-US" sz="2000" dirty="0" err="1" smtClean="0">
                <a:solidFill>
                  <a:schemeClr val="tx1"/>
                </a:solidFill>
              </a:rPr>
              <a:t>ConCorFit$MZ$BetweenMZ</a:t>
            </a:r>
            <a:r>
              <a:rPr lang="en-US" sz="2000" dirty="0" smtClean="0">
                <a:solidFill>
                  <a:schemeClr val="tx1"/>
                </a:solidFill>
              </a:rPr>
              <a:t> 		</a:t>
            </a:r>
            <a:r>
              <a:rPr lang="en-US" sz="2000" dirty="0" err="1" smtClean="0">
                <a:solidFill>
                  <a:schemeClr val="tx1"/>
                </a:solidFill>
              </a:rPr>
              <a:t>ConCorFit$DZ$BetweenDZ</a:t>
            </a:r>
            <a:endParaRPr lang="en-US" sz="2000" dirty="0">
              <a:solidFill>
                <a:schemeClr val="tx1"/>
              </a:solidFill>
            </a:endParaRPr>
          </a:p>
        </p:txBody>
      </p:sp>
      <p:graphicFrame>
        <p:nvGraphicFramePr>
          <p:cNvPr id="7" name="Group 5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45533"/>
              </p:ext>
            </p:extLst>
          </p:nvPr>
        </p:nvGraphicFramePr>
        <p:xfrm>
          <a:off x="323528" y="2167880"/>
          <a:ext cx="8501094" cy="1981200"/>
        </p:xfrm>
        <a:graphic>
          <a:graphicData uri="http://schemas.openxmlformats.org/drawingml/2006/table">
            <a:tbl>
              <a:tblPr/>
              <a:tblGrid>
                <a:gridCol w="1699612"/>
                <a:gridCol w="1701129"/>
                <a:gridCol w="1699612"/>
                <a:gridCol w="1701129"/>
                <a:gridCol w="1699612"/>
              </a:tblGrid>
              <a:tr h="3640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MZ twins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Self1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0.67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0.75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0.59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Self2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0.42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0594" name="Rectangle 4"/>
          <p:cNvSpPr>
            <a:spLocks noChangeArrowheads="1"/>
          </p:cNvSpPr>
          <p:nvPr/>
        </p:nvSpPr>
        <p:spPr bwMode="auto">
          <a:xfrm>
            <a:off x="0" y="2718712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0595" name="Rectangle 31"/>
          <p:cNvSpPr>
            <a:spLocks noChangeArrowheads="1"/>
          </p:cNvSpPr>
          <p:nvPr/>
        </p:nvSpPr>
        <p:spPr bwMode="auto">
          <a:xfrm>
            <a:off x="0" y="4271287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0596" name="Rectangle 292"/>
          <p:cNvSpPr>
            <a:spLocks noChangeArrowheads="1"/>
          </p:cNvSpPr>
          <p:nvPr/>
        </p:nvSpPr>
        <p:spPr bwMode="auto">
          <a:xfrm>
            <a:off x="0" y="5307925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0597" name="Rectangle 300"/>
          <p:cNvSpPr>
            <a:spLocks noChangeArrowheads="1"/>
          </p:cNvSpPr>
          <p:nvPr/>
        </p:nvSpPr>
        <p:spPr bwMode="auto">
          <a:xfrm>
            <a:off x="0" y="2329775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graphicFrame>
        <p:nvGraphicFramePr>
          <p:cNvPr id="407125" name="Group 5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734757"/>
              </p:ext>
            </p:extLst>
          </p:nvPr>
        </p:nvGraphicFramePr>
        <p:xfrm>
          <a:off x="323528" y="2167880"/>
          <a:ext cx="8501094" cy="1981200"/>
        </p:xfrm>
        <a:graphic>
          <a:graphicData uri="http://schemas.openxmlformats.org/drawingml/2006/table">
            <a:tbl>
              <a:tblPr/>
              <a:tblGrid>
                <a:gridCol w="1699612"/>
                <a:gridCol w="1701129"/>
                <a:gridCol w="1699612"/>
                <a:gridCol w="1701129"/>
                <a:gridCol w="1699612"/>
              </a:tblGrid>
              <a:tr h="36407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MZ twins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Self1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0.67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0.75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0.59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81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Self2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0.42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588" name="Rectangle 463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Cross-Twin </a:t>
            </a:r>
            <a:r>
              <a:rPr lang="en-GB" sz="3600" b="1" dirty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ross-Trait (Table 4)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07127" name="Group 59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8811141"/>
              </p:ext>
            </p:extLst>
          </p:nvPr>
        </p:nvGraphicFramePr>
        <p:xfrm>
          <a:off x="323528" y="4472136"/>
          <a:ext cx="8504235" cy="1981200"/>
        </p:xfrm>
        <a:graphic>
          <a:graphicData uri="http://schemas.openxmlformats.org/drawingml/2006/table">
            <a:tbl>
              <a:tblPr/>
              <a:tblGrid>
                <a:gridCol w="1701152"/>
                <a:gridCol w="1701153"/>
                <a:gridCol w="1699625"/>
                <a:gridCol w="1701152"/>
                <a:gridCol w="1701153"/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DZ twins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Examiner1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Self1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Mother2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0.40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Teacher2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0.05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0.38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Examiner2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0.02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0.07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0.33</a:t>
                      </a:r>
                      <a:endParaRPr kumimoji="0" lang="en-GB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99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Self2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0.12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0.26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88038" marR="88038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1604" y="932527"/>
            <a:ext cx="90469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What can we infer from these about the contribution of genetic 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&amp;</a:t>
            </a:r>
            <a:r>
              <a:rPr lang="en-US" sz="2400" dirty="0" smtClean="0">
                <a:solidFill>
                  <a:schemeClr val="tx1"/>
                </a:solidFill>
              </a:rPr>
              <a:t> environmental </a:t>
            </a:r>
            <a:r>
              <a:rPr lang="en-US" sz="2400" dirty="0">
                <a:solidFill>
                  <a:schemeClr val="tx1"/>
                </a:solidFill>
              </a:rPr>
              <a:t>effects on to the association between variables?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Practical (2): Model-fitting Analyses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Autofit/>
          </a:bodyPr>
          <a:lstStyle/>
          <a:p>
            <a:r>
              <a:rPr lang="en-GB" sz="2800" dirty="0" smtClean="0"/>
              <a:t>Next, run all three multivariate genetic models: </a:t>
            </a:r>
            <a:r>
              <a:rPr lang="en-GB" sz="2800" dirty="0"/>
              <a:t>(2ACE_Chol.R, 3ACE_IP.R, </a:t>
            </a:r>
            <a:r>
              <a:rPr lang="en-GB" sz="2800" dirty="0" smtClean="0"/>
              <a:t>4ACE_CP.R) and fill out Tables 5 &amp; 6 (answer sheet)</a:t>
            </a:r>
          </a:p>
          <a:p>
            <a:endParaRPr lang="en-GB" sz="2800" dirty="0"/>
          </a:p>
          <a:p>
            <a:r>
              <a:rPr lang="en-GB" sz="2800" dirty="0" smtClean="0"/>
              <a:t>At the end of </a:t>
            </a:r>
            <a:r>
              <a:rPr lang="en-GB" sz="2800" dirty="0"/>
              <a:t>4ACE_CP.R </a:t>
            </a:r>
            <a:r>
              <a:rPr lang="en-GB" sz="2800" dirty="0" smtClean="0"/>
              <a:t>run the model comparison syntax and fill out Table 7 (answer sheet). </a:t>
            </a:r>
          </a:p>
          <a:p>
            <a:endParaRPr lang="en-GB" sz="2800" dirty="0" smtClean="0"/>
          </a:p>
          <a:p>
            <a:r>
              <a:rPr lang="en-GB" sz="2800" dirty="0" smtClean="0"/>
              <a:t>Which is the best-fitting model?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0" y="2470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0" y="4022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2644" name="Rectangle 5"/>
          <p:cNvSpPr>
            <a:spLocks noChangeArrowheads="1"/>
          </p:cNvSpPr>
          <p:nvPr/>
        </p:nvSpPr>
        <p:spPr bwMode="auto">
          <a:xfrm>
            <a:off x="0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2645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Model-fitting results (Table 5)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18468" name="Group 6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265660"/>
              </p:ext>
            </p:extLst>
          </p:nvPr>
        </p:nvGraphicFramePr>
        <p:xfrm>
          <a:off x="250825" y="2206078"/>
          <a:ext cx="8567738" cy="3959226"/>
        </p:xfrm>
        <a:graphic>
          <a:graphicData uri="http://schemas.openxmlformats.org/drawingml/2006/table">
            <a:tbl>
              <a:tblPr/>
              <a:tblGrid>
                <a:gridCol w="2376959"/>
                <a:gridCol w="1536229"/>
                <a:gridCol w="1163637"/>
                <a:gridCol w="1376363"/>
                <a:gridCol w="950912"/>
                <a:gridCol w="1163638"/>
              </a:tblGrid>
              <a:tr h="657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MODELS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-2LL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Df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χ</a:t>
                      </a:r>
                      <a:r>
                        <a:rPr kumimoji="0" lang="en-GB" sz="24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Df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1aSaturated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16826.30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2ACE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Cholesky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Decomposition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16886.44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60.14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54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3ACE Independent Pathway (IP)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16898.76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 72.46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 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4ACE Common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Pathway (CP)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16918.23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91.93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691" name="Rectangle 315"/>
          <p:cNvSpPr>
            <a:spLocks noChangeArrowheads="1"/>
          </p:cNvSpPr>
          <p:nvPr/>
        </p:nvSpPr>
        <p:spPr bwMode="auto">
          <a:xfrm>
            <a:off x="0" y="2598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2692" name="Rectangle 431"/>
          <p:cNvSpPr>
            <a:spLocks noChangeArrowheads="1"/>
          </p:cNvSpPr>
          <p:nvPr/>
        </p:nvSpPr>
        <p:spPr bwMode="auto">
          <a:xfrm>
            <a:off x="0" y="3894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9" name="Rectangle 6"/>
          <p:cNvSpPr txBox="1">
            <a:spLocks noChangeArrowheads="1"/>
          </p:cNvSpPr>
          <p:nvPr/>
        </p:nvSpPr>
        <p:spPr>
          <a:xfrm>
            <a:off x="251520" y="1484784"/>
            <a:ext cx="8642350" cy="792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Tx/>
              <a:buNone/>
            </a:pPr>
            <a:r>
              <a:rPr lang="en-US" sz="2400" dirty="0" smtClean="0"/>
              <a:t>Compare each genetic model to the Saturated model</a:t>
            </a:r>
            <a:endParaRPr lang="en-US" sz="2400" baseline="30000" dirty="0" smtClean="0"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1775" y="6381328"/>
            <a:ext cx="63466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solidFill>
                  <a:schemeClr val="tx1"/>
                </a:solidFill>
              </a:rPr>
              <a:t>1b Constrained Correlation model: 16883.35, </a:t>
            </a:r>
            <a:r>
              <a:rPr lang="en-GB" sz="2000" dirty="0" err="1" smtClean="0">
                <a:solidFill>
                  <a:schemeClr val="tx1"/>
                </a:solidFill>
              </a:rPr>
              <a:t>Df</a:t>
            </a:r>
            <a:r>
              <a:rPr lang="en-GB" sz="2000" dirty="0" smtClean="0">
                <a:solidFill>
                  <a:schemeClr val="tx1"/>
                </a:solidFill>
              </a:rPr>
              <a:t>=6684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2470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0" y="4022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3668" name="Rectangle 4"/>
          <p:cNvSpPr>
            <a:spLocks noChangeArrowheads="1"/>
          </p:cNvSpPr>
          <p:nvPr/>
        </p:nvSpPr>
        <p:spPr bwMode="auto">
          <a:xfrm>
            <a:off x="0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Model-fitting results (Table 6)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03828" name="Group 5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0301804"/>
              </p:ext>
            </p:extLst>
          </p:nvPr>
        </p:nvGraphicFramePr>
        <p:xfrm>
          <a:off x="301625" y="2089150"/>
          <a:ext cx="8504238" cy="3697923"/>
        </p:xfrm>
        <a:graphic>
          <a:graphicData uri="http://schemas.openxmlformats.org/drawingml/2006/table">
            <a:tbl>
              <a:tblPr/>
              <a:tblGrid>
                <a:gridCol w="2326159"/>
                <a:gridCol w="1152128"/>
                <a:gridCol w="864096"/>
                <a:gridCol w="1152128"/>
                <a:gridCol w="1152128"/>
                <a:gridCol w="936104"/>
                <a:gridCol w="921495"/>
              </a:tblGrid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MODELS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χ</a:t>
                      </a:r>
                      <a:r>
                        <a:rPr kumimoji="0" lang="en-GB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Df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  <a:sym typeface="Symbol" pitchFamily="18" charset="2"/>
                        </a:rPr>
                        <a:t></a:t>
                      </a: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χ</a:t>
                      </a:r>
                      <a:r>
                        <a:rPr kumimoji="0" lang="en-GB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  <a:sym typeface="Symbol" pitchFamily="18" charset="2"/>
                        </a:rPr>
                        <a:t></a:t>
                      </a:r>
                      <a:r>
                        <a:rPr kumimoji="0" lang="en-GB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  <a:sym typeface="Symbol" pitchFamily="18" charset="2"/>
                        </a:rPr>
                        <a:t>Df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2ACE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Cholesky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Decomposition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60.14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54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0.26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-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3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3ACE Independent Pathway (IP)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 72.46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12.32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4ACE Common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Pathway (CP)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91.93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66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31.79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&lt;.01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71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1650" y="1484313"/>
            <a:ext cx="8642350" cy="7921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 smtClean="0"/>
              <a:t>Compare IP and CP to the </a:t>
            </a:r>
            <a:r>
              <a:rPr lang="en-US" sz="2400" dirty="0" err="1" smtClean="0"/>
              <a:t>Cholesky</a:t>
            </a:r>
            <a:r>
              <a:rPr lang="en-US" sz="2400" dirty="0" smtClean="0"/>
              <a:t> by </a:t>
            </a:r>
            <a:r>
              <a:rPr lang="en-US" sz="2400" dirty="0" err="1" smtClean="0"/>
              <a:t>dif</a:t>
            </a:r>
            <a:r>
              <a:rPr lang="en-US" sz="2400" dirty="0" smtClean="0"/>
              <a:t> in </a:t>
            </a:r>
            <a:r>
              <a:rPr lang="en-GB" sz="2400" dirty="0" smtClean="0">
                <a:cs typeface="Times New Roman" pitchFamily="18" charset="0"/>
              </a:rPr>
              <a:t>χ</a:t>
            </a:r>
            <a:r>
              <a:rPr lang="en-GB" sz="2400" baseline="30000" dirty="0" smtClean="0">
                <a:cs typeface="Times New Roman" pitchFamily="18" charset="0"/>
              </a:rPr>
              <a:t>2</a:t>
            </a:r>
            <a:endParaRPr lang="en-US" sz="2400" baseline="30000" dirty="0" smtClean="0">
              <a:cs typeface="Times New Roman" pitchFamily="18" charset="0"/>
            </a:endParaRPr>
          </a:p>
        </p:txBody>
      </p:sp>
      <p:sp>
        <p:nvSpPr>
          <p:cNvPr id="113713" name="Rectangle 55"/>
          <p:cNvSpPr>
            <a:spLocks noChangeArrowheads="1"/>
          </p:cNvSpPr>
          <p:nvPr/>
        </p:nvSpPr>
        <p:spPr bwMode="auto">
          <a:xfrm>
            <a:off x="0" y="2598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3714" name="Rectangle 56"/>
          <p:cNvSpPr>
            <a:spLocks noChangeArrowheads="1"/>
          </p:cNvSpPr>
          <p:nvPr/>
        </p:nvSpPr>
        <p:spPr bwMode="auto">
          <a:xfrm>
            <a:off x="0" y="3894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3715" name="Rectangle 57"/>
          <p:cNvSpPr>
            <a:spLocks noChangeArrowheads="1"/>
          </p:cNvSpPr>
          <p:nvPr/>
        </p:nvSpPr>
        <p:spPr bwMode="auto">
          <a:xfrm>
            <a:off x="323850" y="6021388"/>
            <a:ext cx="8642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4690" name="Rectangle 2"/>
          <p:cNvSpPr>
            <a:spLocks noChangeArrowheads="1"/>
          </p:cNvSpPr>
          <p:nvPr/>
        </p:nvSpPr>
        <p:spPr bwMode="auto">
          <a:xfrm>
            <a:off x="0" y="24701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4691" name="Rectangle 3"/>
          <p:cNvSpPr>
            <a:spLocks noChangeArrowheads="1"/>
          </p:cNvSpPr>
          <p:nvPr/>
        </p:nvSpPr>
        <p:spPr bwMode="auto">
          <a:xfrm>
            <a:off x="0" y="4022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0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pPr eaLnBrk="1" hangingPunct="1"/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Model-fitting results (Table 7)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605191" name="Group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2741865"/>
              </p:ext>
            </p:extLst>
          </p:nvPr>
        </p:nvGraphicFramePr>
        <p:xfrm>
          <a:off x="301625" y="2500313"/>
          <a:ext cx="8504236" cy="3660140"/>
        </p:xfrm>
        <a:graphic>
          <a:graphicData uri="http://schemas.openxmlformats.org/drawingml/2006/table">
            <a:tbl>
              <a:tblPr/>
              <a:tblGrid>
                <a:gridCol w="2182143"/>
                <a:gridCol w="1296144"/>
                <a:gridCol w="936104"/>
                <a:gridCol w="1080120"/>
                <a:gridCol w="1440160"/>
                <a:gridCol w="1569565"/>
              </a:tblGrid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MODELS</a:t>
                      </a:r>
                      <a:endParaRPr kumimoji="0" lang="en-GB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χ</a:t>
                      </a:r>
                      <a:r>
                        <a:rPr kumimoji="0" lang="en-GB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Df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AIC</a:t>
                      </a: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BIC</a:t>
                      </a: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2ACE </a:t>
                      </a:r>
                      <a:r>
                        <a:rPr kumimoji="0" lang="en-GB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Cholesky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Decomposition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60.14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54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0.26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3518.44</a:t>
                      </a: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2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-28119.62</a:t>
                      </a:r>
                      <a:endParaRPr lang="en-AU" sz="2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3ACE Independent Pathway (IP)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 72.46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60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3518.76</a:t>
                      </a: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2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-28147.69</a:t>
                      </a:r>
                      <a:endParaRPr lang="en-AU" sz="2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4ACE Common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Pathway (CP)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91.93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66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</a:rPr>
                        <a:t>0.02</a:t>
                      </a:r>
                    </a:p>
                  </a:txBody>
                  <a:tcPr marL="88516" marR="885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3526.23</a:t>
                      </a:r>
                      <a:endParaRPr lang="en-AU" sz="2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AU" sz="24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-28168.63</a:t>
                      </a:r>
                      <a:endParaRPr lang="en-AU" sz="24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0746" marR="9074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4731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01650" y="1565275"/>
            <a:ext cx="8642350" cy="792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400" dirty="0" smtClean="0"/>
              <a:t>Which model is best fitting?</a:t>
            </a:r>
          </a:p>
        </p:txBody>
      </p:sp>
      <p:sp>
        <p:nvSpPr>
          <p:cNvPr id="114732" name="Rectangle 44"/>
          <p:cNvSpPr>
            <a:spLocks noChangeArrowheads="1"/>
          </p:cNvSpPr>
          <p:nvPr/>
        </p:nvSpPr>
        <p:spPr bwMode="auto">
          <a:xfrm>
            <a:off x="0" y="25987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4733" name="Rectangle 45"/>
          <p:cNvSpPr>
            <a:spLocks noChangeArrowheads="1"/>
          </p:cNvSpPr>
          <p:nvPr/>
        </p:nvSpPr>
        <p:spPr bwMode="auto">
          <a:xfrm>
            <a:off x="0" y="3894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14734" name="Rectangle 46"/>
          <p:cNvSpPr>
            <a:spLocks noChangeArrowheads="1"/>
          </p:cNvSpPr>
          <p:nvPr/>
        </p:nvSpPr>
        <p:spPr bwMode="auto">
          <a:xfrm>
            <a:off x="323850" y="6021388"/>
            <a:ext cx="86423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Goodness-of-Fit</a:t>
            </a:r>
            <a:endParaRPr lang="en-GB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091877"/>
            <a:ext cx="8856984" cy="5145435"/>
          </a:xfrm>
        </p:spPr>
        <p:txBody>
          <a:bodyPr>
            <a:noAutofit/>
          </a:bodyPr>
          <a:lstStyle/>
          <a:p>
            <a:pPr eaLnBrk="1" hangingPunct="1"/>
            <a:r>
              <a:rPr lang="en-GB" sz="2400" dirty="0" smtClean="0"/>
              <a:t>AIC (</a:t>
            </a:r>
            <a:r>
              <a:rPr lang="en-GB" sz="2400" dirty="0" err="1" smtClean="0"/>
              <a:t>Akiake</a:t>
            </a:r>
            <a:r>
              <a:rPr lang="en-GB" sz="2400" dirty="0" smtClean="0"/>
              <a:t> Information Criterion) = </a:t>
            </a:r>
            <a:r>
              <a:rPr lang="en-GB" sz="2400" dirty="0" smtClean="0">
                <a:sym typeface="Symbol" pitchFamily="18" charset="2"/>
              </a:rPr>
              <a:t></a:t>
            </a:r>
            <a:r>
              <a:rPr lang="en-GB" sz="2400" baseline="30000" dirty="0" smtClean="0"/>
              <a:t>2  </a:t>
            </a:r>
            <a:r>
              <a:rPr lang="en-GB" sz="2400" dirty="0" smtClean="0"/>
              <a:t>-  2df  </a:t>
            </a:r>
          </a:p>
          <a:p>
            <a:pPr eaLnBrk="1" hangingPunct="1"/>
            <a:r>
              <a:rPr lang="en-GB" sz="2400" dirty="0" smtClean="0"/>
              <a:t>AIC is founded on ideas from information theory, gives a </a:t>
            </a:r>
            <a:r>
              <a:rPr lang="en-GB" sz="2400" dirty="0" err="1" smtClean="0"/>
              <a:t>GoF</a:t>
            </a:r>
            <a:r>
              <a:rPr lang="en-GB" sz="2400" dirty="0" smtClean="0"/>
              <a:t> measure that penalises models for increasing complexity</a:t>
            </a:r>
          </a:p>
          <a:p>
            <a:pPr eaLnBrk="1" hangingPunct="1"/>
            <a:r>
              <a:rPr lang="en-GB" sz="2400" dirty="0" smtClean="0"/>
              <a:t>AIC can be used for non-nested models</a:t>
            </a:r>
          </a:p>
          <a:p>
            <a:pPr eaLnBrk="1" hangingPunct="1"/>
            <a:r>
              <a:rPr lang="en-GB" sz="2400" dirty="0" smtClean="0">
                <a:sym typeface="Symbol" pitchFamily="18" charset="2"/>
              </a:rPr>
              <a:t></a:t>
            </a:r>
            <a:r>
              <a:rPr lang="en-GB" sz="2400" dirty="0" smtClean="0"/>
              <a:t>AIC = </a:t>
            </a:r>
            <a:r>
              <a:rPr lang="en-GB" sz="2400" dirty="0" err="1" smtClean="0"/>
              <a:t>AIC</a:t>
            </a:r>
            <a:r>
              <a:rPr lang="en-GB" sz="2400" i="1" baseline="-25000" dirty="0" err="1" smtClean="0"/>
              <a:t>i</a:t>
            </a:r>
            <a:r>
              <a:rPr lang="en-GB" sz="2400" baseline="-25000" dirty="0" smtClean="0"/>
              <a:t> </a:t>
            </a:r>
            <a:r>
              <a:rPr lang="en-GB" sz="2400" dirty="0" smtClean="0"/>
              <a:t>– </a:t>
            </a:r>
            <a:r>
              <a:rPr lang="en-GB" sz="2400" dirty="0" err="1" smtClean="0"/>
              <a:t>AIC</a:t>
            </a:r>
            <a:r>
              <a:rPr lang="en-GB" sz="2400" baseline="-25000" dirty="0" err="1" smtClean="0"/>
              <a:t>min</a:t>
            </a:r>
            <a:r>
              <a:rPr lang="en-GB" sz="2400" dirty="0" smtClean="0"/>
              <a:t> (between model </a:t>
            </a:r>
            <a:r>
              <a:rPr lang="en-GB" sz="2400" i="1" dirty="0" err="1" smtClean="0"/>
              <a:t>i</a:t>
            </a:r>
            <a:r>
              <a:rPr lang="en-GB" sz="2400" dirty="0" smtClean="0"/>
              <a:t> and the ‘best’ model) (</a:t>
            </a:r>
            <a:r>
              <a:rPr lang="en-GB" sz="2400" dirty="0" smtClean="0">
                <a:solidFill>
                  <a:srgbClr val="FF0000"/>
                </a:solidFill>
              </a:rPr>
              <a:t>Burnham and Anderson, 2002</a:t>
            </a:r>
            <a:r>
              <a:rPr lang="en-GB" sz="2400" dirty="0" smtClean="0"/>
              <a:t>). As a rule of thumb: </a:t>
            </a:r>
          </a:p>
          <a:p>
            <a:pPr eaLnBrk="1" hangingPunct="1"/>
            <a:endParaRPr lang="en-GB" sz="2400" dirty="0" smtClean="0"/>
          </a:p>
          <a:p>
            <a:pPr lvl="1" eaLnBrk="1" hangingPunct="1">
              <a:buFontTx/>
              <a:buNone/>
            </a:pPr>
            <a:r>
              <a:rPr lang="en-GB" dirty="0" smtClean="0"/>
              <a:t>    </a:t>
            </a:r>
            <a:r>
              <a:rPr lang="en-GB" b="1" dirty="0" smtClean="0">
                <a:solidFill>
                  <a:srgbClr val="FF0000"/>
                </a:solidFill>
              </a:rPr>
              <a:t>∆AIC 		Evidence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/>
              <a:t>&lt; 2		suggests substantial evidence for model </a:t>
            </a:r>
            <a:r>
              <a:rPr lang="en-GB" sz="2400" i="1" dirty="0" err="1" smtClean="0"/>
              <a:t>i</a:t>
            </a:r>
            <a:endParaRPr lang="en-GB" sz="2400" dirty="0" smtClean="0"/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/>
              <a:t>3 −  7		model </a:t>
            </a:r>
            <a:r>
              <a:rPr lang="en-GB" sz="2400" i="1" dirty="0" err="1" smtClean="0"/>
              <a:t>i</a:t>
            </a:r>
            <a:r>
              <a:rPr lang="en-GB" sz="2400" dirty="0" smtClean="0"/>
              <a:t> has considerably less support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GB" sz="2400" dirty="0" smtClean="0"/>
              <a:t>&gt; 10		model </a:t>
            </a:r>
            <a:r>
              <a:rPr lang="en-GB" sz="2400" i="1" dirty="0" err="1" smtClean="0"/>
              <a:t>i</a:t>
            </a:r>
            <a:r>
              <a:rPr lang="en-GB" sz="2400" dirty="0" smtClean="0"/>
              <a:t> is very unlikely	</a:t>
            </a:r>
            <a:r>
              <a:rPr lang="en-GB" sz="1900" dirty="0" smtClean="0"/>
              <a:t>	 </a:t>
            </a:r>
          </a:p>
          <a:p>
            <a:pPr eaLnBrk="1" hangingPunct="1"/>
            <a:endParaRPr lang="en-GB" sz="1900" dirty="0" smtClean="0"/>
          </a:p>
          <a:p>
            <a:pPr eaLnBrk="1" hangingPunct="1"/>
            <a:endParaRPr lang="en-GB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6324600" y="142875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752600" y="142875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20484" name="Rectangle 20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The A Structure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485" name="Rectangle 47"/>
          <p:cNvSpPr>
            <a:spLocks noChangeArrowheads="1"/>
          </p:cNvSpPr>
          <p:nvPr/>
        </p:nvSpPr>
        <p:spPr bwMode="auto">
          <a:xfrm>
            <a:off x="69850" y="42830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20486" name="Rectangle 48"/>
          <p:cNvSpPr>
            <a:spLocks noChangeArrowheads="1"/>
          </p:cNvSpPr>
          <p:nvPr/>
        </p:nvSpPr>
        <p:spPr bwMode="auto">
          <a:xfrm>
            <a:off x="11334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87" name="Rectangle 49"/>
          <p:cNvSpPr>
            <a:spLocks noChangeArrowheads="1"/>
          </p:cNvSpPr>
          <p:nvPr/>
        </p:nvSpPr>
        <p:spPr bwMode="auto">
          <a:xfrm>
            <a:off x="22129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88" name="Rectangle 50"/>
          <p:cNvSpPr>
            <a:spLocks noChangeArrowheads="1"/>
          </p:cNvSpPr>
          <p:nvPr/>
        </p:nvSpPr>
        <p:spPr bwMode="auto">
          <a:xfrm>
            <a:off x="3278188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89" name="Oval 51"/>
          <p:cNvSpPr>
            <a:spLocks noChangeArrowheads="1"/>
          </p:cNvSpPr>
          <p:nvPr/>
        </p:nvSpPr>
        <p:spPr bwMode="auto">
          <a:xfrm>
            <a:off x="182563" y="30114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0" name="Oval 54"/>
          <p:cNvSpPr>
            <a:spLocks noChangeArrowheads="1"/>
          </p:cNvSpPr>
          <p:nvPr/>
        </p:nvSpPr>
        <p:spPr bwMode="auto">
          <a:xfrm>
            <a:off x="12636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1" name="Oval 57"/>
          <p:cNvSpPr>
            <a:spLocks noChangeArrowheads="1"/>
          </p:cNvSpPr>
          <p:nvPr/>
        </p:nvSpPr>
        <p:spPr bwMode="auto">
          <a:xfrm>
            <a:off x="23431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2" name="Oval 60"/>
          <p:cNvSpPr>
            <a:spLocks noChangeArrowheads="1"/>
          </p:cNvSpPr>
          <p:nvPr/>
        </p:nvSpPr>
        <p:spPr bwMode="auto">
          <a:xfrm>
            <a:off x="3422650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3" name="Rectangle 67"/>
          <p:cNvSpPr>
            <a:spLocks noChangeArrowheads="1"/>
          </p:cNvSpPr>
          <p:nvPr/>
        </p:nvSpPr>
        <p:spPr bwMode="auto">
          <a:xfrm>
            <a:off x="4716463" y="43084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94" name="Rectangle 68"/>
          <p:cNvSpPr>
            <a:spLocks noChangeArrowheads="1"/>
          </p:cNvSpPr>
          <p:nvPr/>
        </p:nvSpPr>
        <p:spPr bwMode="auto">
          <a:xfrm>
            <a:off x="57800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95" name="Rectangle 69"/>
          <p:cNvSpPr>
            <a:spLocks noChangeArrowheads="1"/>
          </p:cNvSpPr>
          <p:nvPr/>
        </p:nvSpPr>
        <p:spPr bwMode="auto">
          <a:xfrm>
            <a:off x="68595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96" name="Rectangle 70"/>
          <p:cNvSpPr>
            <a:spLocks noChangeArrowheads="1"/>
          </p:cNvSpPr>
          <p:nvPr/>
        </p:nvSpPr>
        <p:spPr bwMode="auto">
          <a:xfrm>
            <a:off x="7924800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0497" name="Oval 71"/>
          <p:cNvSpPr>
            <a:spLocks noChangeArrowheads="1"/>
          </p:cNvSpPr>
          <p:nvPr/>
        </p:nvSpPr>
        <p:spPr bwMode="auto">
          <a:xfrm>
            <a:off x="4787900" y="301148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8" name="Oval 73"/>
          <p:cNvSpPr>
            <a:spLocks noChangeArrowheads="1"/>
          </p:cNvSpPr>
          <p:nvPr/>
        </p:nvSpPr>
        <p:spPr bwMode="auto">
          <a:xfrm>
            <a:off x="58689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499" name="Oval 75"/>
          <p:cNvSpPr>
            <a:spLocks noChangeArrowheads="1"/>
          </p:cNvSpPr>
          <p:nvPr/>
        </p:nvSpPr>
        <p:spPr bwMode="auto">
          <a:xfrm>
            <a:off x="69484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20500" name="Oval 77"/>
          <p:cNvSpPr>
            <a:spLocks noChangeArrowheads="1"/>
          </p:cNvSpPr>
          <p:nvPr/>
        </p:nvSpPr>
        <p:spPr bwMode="auto">
          <a:xfrm>
            <a:off x="8027988" y="299720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395288" y="3429000"/>
            <a:ext cx="3024187" cy="863600"/>
            <a:chOff x="249" y="2160"/>
            <a:chExt cx="1905" cy="544"/>
          </a:xfrm>
        </p:grpSpPr>
        <p:sp>
          <p:nvSpPr>
            <p:cNvPr id="20525" name="Line 79"/>
            <p:cNvSpPr>
              <a:spLocks noChangeShapeType="1"/>
            </p:cNvSpPr>
            <p:nvPr/>
          </p:nvSpPr>
          <p:spPr bwMode="auto">
            <a:xfrm>
              <a:off x="249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6" name="Line 80"/>
            <p:cNvSpPr>
              <a:spLocks noChangeShapeType="1"/>
            </p:cNvSpPr>
            <p:nvPr/>
          </p:nvSpPr>
          <p:spPr bwMode="auto">
            <a:xfrm>
              <a:off x="249" y="2160"/>
              <a:ext cx="544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7" name="Line 81"/>
            <p:cNvSpPr>
              <a:spLocks noChangeShapeType="1"/>
            </p:cNvSpPr>
            <p:nvPr/>
          </p:nvSpPr>
          <p:spPr bwMode="auto">
            <a:xfrm>
              <a:off x="249" y="2160"/>
              <a:ext cx="122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8" name="Line 82"/>
            <p:cNvSpPr>
              <a:spLocks noChangeShapeType="1"/>
            </p:cNvSpPr>
            <p:nvPr/>
          </p:nvSpPr>
          <p:spPr bwMode="auto">
            <a:xfrm>
              <a:off x="249" y="2160"/>
              <a:ext cx="190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91"/>
          <p:cNvGrpSpPr>
            <a:grpSpLocks/>
          </p:cNvGrpSpPr>
          <p:nvPr/>
        </p:nvGrpSpPr>
        <p:grpSpPr bwMode="auto">
          <a:xfrm>
            <a:off x="1476375" y="3429000"/>
            <a:ext cx="2159000" cy="863600"/>
            <a:chOff x="930" y="2160"/>
            <a:chExt cx="1360" cy="544"/>
          </a:xfrm>
        </p:grpSpPr>
        <p:sp>
          <p:nvSpPr>
            <p:cNvPr id="20522" name="Line 84"/>
            <p:cNvSpPr>
              <a:spLocks noChangeShapeType="1"/>
            </p:cNvSpPr>
            <p:nvPr/>
          </p:nvSpPr>
          <p:spPr bwMode="auto">
            <a:xfrm>
              <a:off x="93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3" name="Line 85"/>
            <p:cNvSpPr>
              <a:spLocks noChangeShapeType="1"/>
            </p:cNvSpPr>
            <p:nvPr/>
          </p:nvSpPr>
          <p:spPr bwMode="auto">
            <a:xfrm>
              <a:off x="930" y="2160"/>
              <a:ext cx="635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4" name="Line 86"/>
            <p:cNvSpPr>
              <a:spLocks noChangeShapeType="1"/>
            </p:cNvSpPr>
            <p:nvPr/>
          </p:nvSpPr>
          <p:spPr bwMode="auto">
            <a:xfrm>
              <a:off x="930" y="2160"/>
              <a:ext cx="136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2555875" y="3429000"/>
            <a:ext cx="1152525" cy="863600"/>
            <a:chOff x="1610" y="2160"/>
            <a:chExt cx="726" cy="544"/>
          </a:xfrm>
        </p:grpSpPr>
        <p:sp>
          <p:nvSpPr>
            <p:cNvPr id="20520" name="Line 87"/>
            <p:cNvSpPr>
              <a:spLocks noChangeShapeType="1"/>
            </p:cNvSpPr>
            <p:nvPr/>
          </p:nvSpPr>
          <p:spPr bwMode="auto">
            <a:xfrm>
              <a:off x="1610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21" name="Line 88"/>
            <p:cNvSpPr>
              <a:spLocks noChangeShapeType="1"/>
            </p:cNvSpPr>
            <p:nvPr/>
          </p:nvSpPr>
          <p:spPr bwMode="auto">
            <a:xfrm>
              <a:off x="1610" y="2160"/>
              <a:ext cx="726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0217" name="Line 89"/>
          <p:cNvSpPr>
            <a:spLocks noChangeShapeType="1"/>
          </p:cNvSpPr>
          <p:nvPr/>
        </p:nvSpPr>
        <p:spPr bwMode="auto">
          <a:xfrm>
            <a:off x="3635375" y="3429000"/>
            <a:ext cx="0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106"/>
          <p:cNvGrpSpPr>
            <a:grpSpLocks/>
          </p:cNvGrpSpPr>
          <p:nvPr/>
        </p:nvGrpSpPr>
        <p:grpSpPr bwMode="auto">
          <a:xfrm>
            <a:off x="4932363" y="3429000"/>
            <a:ext cx="3313112" cy="863600"/>
            <a:chOff x="3107" y="2160"/>
            <a:chExt cx="2087" cy="544"/>
          </a:xfrm>
        </p:grpSpPr>
        <p:grpSp>
          <p:nvGrpSpPr>
            <p:cNvPr id="20507" name="Group 93"/>
            <p:cNvGrpSpPr>
              <a:grpSpLocks/>
            </p:cNvGrpSpPr>
            <p:nvPr/>
          </p:nvGrpSpPr>
          <p:grpSpPr bwMode="auto">
            <a:xfrm>
              <a:off x="3107" y="2160"/>
              <a:ext cx="1905" cy="544"/>
              <a:chOff x="249" y="2160"/>
              <a:chExt cx="1905" cy="544"/>
            </a:xfrm>
          </p:grpSpPr>
          <p:sp>
            <p:nvSpPr>
              <p:cNvPr id="20516" name="Line 94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7" name="Line 95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544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8" name="Line 96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22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9" name="Line 97"/>
              <p:cNvSpPr>
                <a:spLocks noChangeShapeType="1"/>
              </p:cNvSpPr>
              <p:nvPr/>
            </p:nvSpPr>
            <p:spPr bwMode="auto">
              <a:xfrm>
                <a:off x="249" y="2160"/>
                <a:ext cx="190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508" name="Group 98"/>
            <p:cNvGrpSpPr>
              <a:grpSpLocks/>
            </p:cNvGrpSpPr>
            <p:nvPr/>
          </p:nvGrpSpPr>
          <p:grpSpPr bwMode="auto">
            <a:xfrm>
              <a:off x="3788" y="2160"/>
              <a:ext cx="1360" cy="544"/>
              <a:chOff x="930" y="2160"/>
              <a:chExt cx="1360" cy="544"/>
            </a:xfrm>
          </p:grpSpPr>
          <p:sp>
            <p:nvSpPr>
              <p:cNvPr id="20513" name="Line 99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4" name="Line 100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635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5" name="Line 101"/>
              <p:cNvSpPr>
                <a:spLocks noChangeShapeType="1"/>
              </p:cNvSpPr>
              <p:nvPr/>
            </p:nvSpPr>
            <p:spPr bwMode="auto">
              <a:xfrm>
                <a:off x="930" y="2160"/>
                <a:ext cx="136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0509" name="Group 102"/>
            <p:cNvGrpSpPr>
              <a:grpSpLocks/>
            </p:cNvGrpSpPr>
            <p:nvPr/>
          </p:nvGrpSpPr>
          <p:grpSpPr bwMode="auto">
            <a:xfrm>
              <a:off x="4468" y="2160"/>
              <a:ext cx="726" cy="544"/>
              <a:chOff x="1610" y="2160"/>
              <a:chExt cx="726" cy="544"/>
            </a:xfrm>
          </p:grpSpPr>
          <p:sp>
            <p:nvSpPr>
              <p:cNvPr id="20511" name="Line 103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0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2" name="Line 104"/>
              <p:cNvSpPr>
                <a:spLocks noChangeShapeType="1"/>
              </p:cNvSpPr>
              <p:nvPr/>
            </p:nvSpPr>
            <p:spPr bwMode="auto">
              <a:xfrm>
                <a:off x="1610" y="2160"/>
                <a:ext cx="726" cy="5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0" name="Line 105"/>
            <p:cNvSpPr>
              <a:spLocks noChangeShapeType="1"/>
            </p:cNvSpPr>
            <p:nvPr/>
          </p:nvSpPr>
          <p:spPr bwMode="auto">
            <a:xfrm>
              <a:off x="5148" y="2160"/>
              <a:ext cx="0" cy="5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0235" name="Text Box 107"/>
          <p:cNvSpPr txBox="1">
            <a:spLocks noChangeArrowheads="1"/>
          </p:cNvSpPr>
          <p:nvPr/>
        </p:nvSpPr>
        <p:spPr bwMode="auto">
          <a:xfrm>
            <a:off x="1044574" y="5484813"/>
            <a:ext cx="7642225" cy="1031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800" dirty="0">
                <a:solidFill>
                  <a:schemeClr val="tx1"/>
                </a:solidFill>
              </a:rPr>
              <a:t>Number of A paths: [ </a:t>
            </a:r>
            <a:r>
              <a:rPr lang="en-GB" sz="2800" dirty="0" err="1">
                <a:solidFill>
                  <a:schemeClr val="tx1"/>
                </a:solidFill>
              </a:rPr>
              <a:t>nvar</a:t>
            </a:r>
            <a:r>
              <a:rPr lang="en-GB" sz="2800" dirty="0">
                <a:solidFill>
                  <a:schemeClr val="tx1"/>
                </a:solidFill>
              </a:rPr>
              <a:t>*(nvar+1) ] / 2</a:t>
            </a:r>
          </a:p>
          <a:p>
            <a:pPr algn="ctr">
              <a:spcBef>
                <a:spcPct val="20000"/>
              </a:spcBef>
            </a:pPr>
            <a:r>
              <a:rPr lang="en-GB" sz="2800" dirty="0">
                <a:solidFill>
                  <a:schemeClr val="tx1"/>
                </a:solidFill>
              </a:rPr>
              <a:t>(4*5)/2 = 10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0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217" grpId="0" animBg="1"/>
      <p:bldP spid="56023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673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Goodness-of-Fit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277688" y="1124744"/>
            <a:ext cx="8686800" cy="5616624"/>
          </a:xfrm>
        </p:spPr>
        <p:txBody>
          <a:bodyPr>
            <a:noAutofit/>
          </a:bodyPr>
          <a:lstStyle/>
          <a:p>
            <a:pPr eaLnBrk="1" hangingPunct="1"/>
            <a:r>
              <a:rPr lang="en-GB" sz="2400" dirty="0" smtClean="0"/>
              <a:t>BIC (Bayesian Information Criterion) = </a:t>
            </a:r>
            <a:r>
              <a:rPr lang="en-GB" sz="2400" dirty="0" smtClean="0">
                <a:sym typeface="Symbol" pitchFamily="18" charset="2"/>
              </a:rPr>
              <a:t></a:t>
            </a:r>
            <a:r>
              <a:rPr lang="en-GB" sz="2400" baseline="30000" dirty="0" smtClean="0"/>
              <a:t>2   </a:t>
            </a:r>
            <a:r>
              <a:rPr lang="en-GB" sz="2400" dirty="0" smtClean="0"/>
              <a:t>- [</a:t>
            </a:r>
            <a:r>
              <a:rPr lang="en-GB" sz="2400" dirty="0" err="1" smtClean="0"/>
              <a:t>df</a:t>
            </a:r>
            <a:r>
              <a:rPr lang="en-GB" sz="2400" dirty="0" smtClean="0"/>
              <a:t>*</a:t>
            </a:r>
            <a:r>
              <a:rPr lang="en-GB" sz="2400" dirty="0" err="1" smtClean="0"/>
              <a:t>ln</a:t>
            </a:r>
            <a:r>
              <a:rPr lang="en-GB" sz="2400" dirty="0" smtClean="0"/>
              <a:t>(n)] </a:t>
            </a:r>
          </a:p>
          <a:p>
            <a:pPr eaLnBrk="1" hangingPunct="1"/>
            <a:r>
              <a:rPr lang="en-GB" sz="2400" dirty="0" smtClean="0"/>
              <a:t>Accounts for sample size with increasingly negative values corresponding to increasingly better fitting models</a:t>
            </a:r>
          </a:p>
          <a:p>
            <a:pPr eaLnBrk="1" hangingPunct="1"/>
            <a:r>
              <a:rPr lang="en-GB" sz="2400" dirty="0" smtClean="0"/>
              <a:t>BIC can be used to compare non-nested models</a:t>
            </a:r>
          </a:p>
          <a:p>
            <a:r>
              <a:rPr lang="en-GB" sz="2400" dirty="0" smtClean="0">
                <a:sym typeface="Symbol" pitchFamily="18" charset="2"/>
              </a:rPr>
              <a:t>B</a:t>
            </a:r>
            <a:r>
              <a:rPr lang="en-GB" sz="2400" dirty="0" smtClean="0"/>
              <a:t>IC </a:t>
            </a:r>
            <a:r>
              <a:rPr lang="en-GB" sz="2400" dirty="0"/>
              <a:t>= </a:t>
            </a:r>
            <a:r>
              <a:rPr lang="en-GB" sz="2400" dirty="0" err="1" smtClean="0"/>
              <a:t>BIC</a:t>
            </a:r>
            <a:r>
              <a:rPr lang="en-GB" sz="2400" i="1" baseline="-25000" dirty="0" err="1" smtClean="0"/>
              <a:t>i</a:t>
            </a:r>
            <a:r>
              <a:rPr lang="en-GB" sz="2400" baseline="-25000" dirty="0" smtClean="0"/>
              <a:t> </a:t>
            </a:r>
            <a:r>
              <a:rPr lang="en-GB" sz="2400" dirty="0"/>
              <a:t>– </a:t>
            </a:r>
            <a:r>
              <a:rPr lang="en-GB" sz="2400" dirty="0" err="1" smtClean="0"/>
              <a:t>BIC</a:t>
            </a:r>
            <a:r>
              <a:rPr lang="en-GB" sz="2400" baseline="-25000" dirty="0" err="1" smtClean="0"/>
              <a:t>min</a:t>
            </a:r>
            <a:r>
              <a:rPr lang="en-GB" sz="2400" dirty="0" smtClean="0"/>
              <a:t> </a:t>
            </a:r>
            <a:r>
              <a:rPr lang="en-GB" sz="2400" dirty="0"/>
              <a:t>(between model </a:t>
            </a:r>
            <a:r>
              <a:rPr lang="en-GB" sz="2400" i="1" dirty="0" err="1"/>
              <a:t>i</a:t>
            </a:r>
            <a:r>
              <a:rPr lang="en-GB" sz="2400" dirty="0"/>
              <a:t> and the ‘best’ model) </a:t>
            </a:r>
            <a:r>
              <a:rPr lang="en-GB" sz="2400" dirty="0" smtClean="0"/>
              <a:t>(</a:t>
            </a:r>
            <a:r>
              <a:rPr lang="en-GB" sz="2400" dirty="0" err="1" smtClean="0">
                <a:solidFill>
                  <a:srgbClr val="FF0000"/>
                </a:solidFill>
              </a:rPr>
              <a:t>Raftery</a:t>
            </a:r>
            <a:r>
              <a:rPr lang="en-GB" sz="2400" dirty="0" smtClean="0">
                <a:solidFill>
                  <a:srgbClr val="FF0000"/>
                </a:solidFill>
              </a:rPr>
              <a:t>, 1995</a:t>
            </a:r>
            <a:r>
              <a:rPr lang="en-GB" sz="2400" dirty="0" smtClean="0"/>
              <a:t>). Strength of Evidence for </a:t>
            </a:r>
            <a:r>
              <a:rPr lang="en-GB" sz="2400" dirty="0" err="1" smtClean="0"/>
              <a:t>Model</a:t>
            </a:r>
            <a:r>
              <a:rPr lang="en-GB" sz="2400" baseline="-25000" dirty="0" err="1" smtClean="0"/>
              <a:t>min</a:t>
            </a:r>
            <a:r>
              <a:rPr lang="en-GB" sz="2400" baseline="-25000" dirty="0" smtClean="0"/>
              <a:t> </a:t>
            </a:r>
            <a:r>
              <a:rPr lang="en-GB" sz="2400" dirty="0"/>
              <a:t>c</a:t>
            </a:r>
            <a:r>
              <a:rPr lang="en-GB" sz="2400" dirty="0" smtClean="0"/>
              <a:t>orresponding to </a:t>
            </a:r>
            <a:r>
              <a:rPr lang="en-GB" sz="2400" dirty="0" smtClean="0">
                <a:sym typeface="Symbol" pitchFamily="18" charset="2"/>
              </a:rPr>
              <a:t></a:t>
            </a:r>
            <a:r>
              <a:rPr lang="en-GB" sz="2400" dirty="0" smtClean="0"/>
              <a:t>BIC:</a:t>
            </a:r>
          </a:p>
          <a:p>
            <a:pPr>
              <a:buNone/>
            </a:pPr>
            <a:endParaRPr lang="en-GB" sz="2400" dirty="0" smtClean="0"/>
          </a:p>
          <a:p>
            <a:pPr>
              <a:buNone/>
            </a:pPr>
            <a:r>
              <a:rPr lang="en-GB" sz="2400" dirty="0" smtClean="0"/>
              <a:t>		</a:t>
            </a:r>
            <a:r>
              <a:rPr lang="en-GB" sz="2400" b="1" dirty="0">
                <a:solidFill>
                  <a:srgbClr val="FF0000"/>
                </a:solidFill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</a:rPr>
              <a:t>∆BIC			Evidence</a:t>
            </a:r>
          </a:p>
          <a:p>
            <a:pPr marL="342900" lvl="1" indent="-342900">
              <a:buNone/>
            </a:pPr>
            <a:r>
              <a:rPr lang="en-GB" sz="2400" dirty="0" smtClean="0"/>
              <a:t>		0 − 2 			</a:t>
            </a:r>
            <a:r>
              <a:rPr lang="en-GB" sz="2400" dirty="0"/>
              <a:t>Weak </a:t>
            </a:r>
            <a:endParaRPr lang="en-GB" sz="2400" dirty="0" smtClean="0"/>
          </a:p>
          <a:p>
            <a:pPr marL="342900" lvl="1" indent="-342900">
              <a:buNone/>
            </a:pPr>
            <a:r>
              <a:rPr lang="en-GB" sz="2400" dirty="0" smtClean="0"/>
              <a:t>		2 − 6 			</a:t>
            </a:r>
            <a:r>
              <a:rPr lang="en-GB" sz="2400" dirty="0"/>
              <a:t>Positive </a:t>
            </a:r>
            <a:endParaRPr lang="en-GB" sz="2400" dirty="0" smtClean="0"/>
          </a:p>
          <a:p>
            <a:pPr marL="342900" lvl="1" indent="-342900">
              <a:buNone/>
            </a:pPr>
            <a:r>
              <a:rPr lang="en-GB" sz="2400" dirty="0" smtClean="0"/>
              <a:t>		6 − 10 			Strong</a:t>
            </a:r>
          </a:p>
          <a:p>
            <a:pPr eaLnBrk="1" hangingPunct="1">
              <a:buFontTx/>
              <a:buNone/>
            </a:pPr>
            <a:r>
              <a:rPr lang="en-GB" sz="2400" dirty="0" smtClean="0"/>
              <a:t>		&gt; 10 			Very Strong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Goodness-of-Fit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711349"/>
            <a:ext cx="8784976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400" dirty="0" smtClean="0"/>
              <a:t>Other </a:t>
            </a:r>
            <a:r>
              <a:rPr lang="en-GB" sz="2400" dirty="0" err="1" smtClean="0"/>
              <a:t>GoF</a:t>
            </a:r>
            <a:r>
              <a:rPr lang="en-GB" sz="2400" dirty="0" smtClean="0"/>
              <a:t> indices include sample-size adjusted BIC and Deviance Information Criterion</a:t>
            </a:r>
          </a:p>
          <a:p>
            <a:pPr eaLnBrk="1" hangingPunct="1"/>
            <a:r>
              <a:rPr lang="en-GB" sz="2400" dirty="0" smtClean="0"/>
              <a:t>AIC, BIC and DIC are useful for testing non-nested models: e.g. for comparing a model with genetic dominance (ADE) to one with shared environment effects (ACE)</a:t>
            </a:r>
          </a:p>
          <a:p>
            <a:r>
              <a:rPr lang="en-GB" sz="2400" dirty="0" smtClean="0"/>
              <a:t>Simulation studies indicated that BIC was preferable to AIC, especially for large samples and complex models </a:t>
            </a:r>
            <a:r>
              <a:rPr lang="en-GB" sz="2400" dirty="0"/>
              <a:t>(</a:t>
            </a:r>
            <a:r>
              <a:rPr lang="en-GB" sz="2400" dirty="0" err="1">
                <a:solidFill>
                  <a:srgbClr val="FF0000"/>
                </a:solidFill>
              </a:rPr>
              <a:t>Markon</a:t>
            </a:r>
            <a:r>
              <a:rPr lang="en-GB" sz="2400" dirty="0">
                <a:solidFill>
                  <a:srgbClr val="FF0000"/>
                </a:solidFill>
              </a:rPr>
              <a:t> &amp; </a:t>
            </a:r>
            <a:r>
              <a:rPr lang="en-GB" sz="2400" dirty="0" smtClean="0">
                <a:solidFill>
                  <a:srgbClr val="FF0000"/>
                </a:solidFill>
              </a:rPr>
              <a:t>Krueger, 2004</a:t>
            </a:r>
            <a:r>
              <a:rPr lang="en-GB" sz="2400" dirty="0" smtClean="0"/>
              <a:t>).</a:t>
            </a:r>
          </a:p>
          <a:p>
            <a:pPr eaLnBrk="1" hangingPunct="1"/>
            <a:r>
              <a:rPr lang="en-GB" sz="2400" dirty="0" smtClean="0"/>
              <a:t>One hopes that the various fit statistics will converge to select the same best fitting model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Practical (3): Get Parameter Estimates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>
            <a:noAutofit/>
          </a:bodyPr>
          <a:lstStyle/>
          <a:p>
            <a:pPr eaLnBrk="1" hangingPunct="1"/>
            <a:r>
              <a:rPr lang="en-GB" sz="2400" dirty="0" smtClean="0"/>
              <a:t>Going back to your output, find standardized parameter estimates for each ACE model and fill out the path diagrams provided in the answer sheet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If you are brave, you could try to add code for computing confidence intervals for e.g. the h2, c2 and e2 of the Latent Phenotype/Trait (or factor) of the IP model</a:t>
            </a:r>
          </a:p>
          <a:p>
            <a:pPr eaLnBrk="1" hangingPunct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0805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7762" name="Rectangle 73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144000" cy="758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Correlated factors solution:</a:t>
            </a:r>
            <a:b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A correlations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9811" name="Rectangle 4"/>
          <p:cNvSpPr>
            <a:spLocks noChangeArrowheads="1"/>
          </p:cNvSpPr>
          <p:nvPr/>
        </p:nvSpPr>
        <p:spPr bwMode="auto">
          <a:xfrm>
            <a:off x="587375" y="5010150"/>
            <a:ext cx="1635125" cy="4794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Mother-r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119812" name="Oval 8"/>
          <p:cNvSpPr>
            <a:spLocks noChangeArrowheads="1"/>
          </p:cNvSpPr>
          <p:nvPr/>
        </p:nvSpPr>
        <p:spPr bwMode="auto">
          <a:xfrm>
            <a:off x="433388" y="3690938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19813" name="Oval 9"/>
          <p:cNvSpPr>
            <a:spLocks noChangeArrowheads="1"/>
          </p:cNvSpPr>
          <p:nvPr/>
        </p:nvSpPr>
        <p:spPr bwMode="auto">
          <a:xfrm>
            <a:off x="1139825" y="3692525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19814" name="Oval 10"/>
          <p:cNvSpPr>
            <a:spLocks noChangeArrowheads="1"/>
          </p:cNvSpPr>
          <p:nvPr/>
        </p:nvSpPr>
        <p:spPr bwMode="auto">
          <a:xfrm>
            <a:off x="1836738" y="3692525"/>
            <a:ext cx="461962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9815" name="Line 11"/>
          <p:cNvSpPr>
            <a:spLocks noChangeShapeType="1"/>
          </p:cNvSpPr>
          <p:nvPr/>
        </p:nvSpPr>
        <p:spPr bwMode="auto">
          <a:xfrm>
            <a:off x="744538" y="4130675"/>
            <a:ext cx="471487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16" name="Line 12"/>
          <p:cNvSpPr>
            <a:spLocks noChangeShapeType="1"/>
          </p:cNvSpPr>
          <p:nvPr/>
        </p:nvSpPr>
        <p:spPr bwMode="auto">
          <a:xfrm>
            <a:off x="1366838" y="4130675"/>
            <a:ext cx="3175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17" name="Line 13"/>
          <p:cNvSpPr>
            <a:spLocks noChangeShapeType="1"/>
          </p:cNvSpPr>
          <p:nvPr/>
        </p:nvSpPr>
        <p:spPr bwMode="auto">
          <a:xfrm flipH="1">
            <a:off x="1525588" y="4130675"/>
            <a:ext cx="463550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18" name="Oval 36"/>
          <p:cNvSpPr>
            <a:spLocks noChangeArrowheads="1"/>
          </p:cNvSpPr>
          <p:nvPr/>
        </p:nvSpPr>
        <p:spPr bwMode="auto">
          <a:xfrm>
            <a:off x="2611438" y="3690938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19819" name="Oval 37"/>
          <p:cNvSpPr>
            <a:spLocks noChangeArrowheads="1"/>
          </p:cNvSpPr>
          <p:nvPr/>
        </p:nvSpPr>
        <p:spPr bwMode="auto">
          <a:xfrm>
            <a:off x="3317875" y="3692525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19820" name="Oval 38"/>
          <p:cNvSpPr>
            <a:spLocks noChangeArrowheads="1"/>
          </p:cNvSpPr>
          <p:nvPr/>
        </p:nvSpPr>
        <p:spPr bwMode="auto">
          <a:xfrm>
            <a:off x="4014788" y="3692525"/>
            <a:ext cx="461962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9821" name="Line 39"/>
          <p:cNvSpPr>
            <a:spLocks noChangeShapeType="1"/>
          </p:cNvSpPr>
          <p:nvPr/>
        </p:nvSpPr>
        <p:spPr bwMode="auto">
          <a:xfrm>
            <a:off x="2921000" y="4130675"/>
            <a:ext cx="473075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22" name="Line 40"/>
          <p:cNvSpPr>
            <a:spLocks noChangeShapeType="1"/>
          </p:cNvSpPr>
          <p:nvPr/>
        </p:nvSpPr>
        <p:spPr bwMode="auto">
          <a:xfrm>
            <a:off x="3544888" y="4130675"/>
            <a:ext cx="3175" cy="904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23" name="Line 41"/>
          <p:cNvSpPr>
            <a:spLocks noChangeShapeType="1"/>
          </p:cNvSpPr>
          <p:nvPr/>
        </p:nvSpPr>
        <p:spPr bwMode="auto">
          <a:xfrm flipH="1">
            <a:off x="3703638" y="4130675"/>
            <a:ext cx="463550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24" name="Oval 43"/>
          <p:cNvSpPr>
            <a:spLocks noChangeArrowheads="1"/>
          </p:cNvSpPr>
          <p:nvPr/>
        </p:nvSpPr>
        <p:spPr bwMode="auto">
          <a:xfrm>
            <a:off x="4789488" y="3676650"/>
            <a:ext cx="461962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19825" name="Oval 44"/>
          <p:cNvSpPr>
            <a:spLocks noChangeArrowheads="1"/>
          </p:cNvSpPr>
          <p:nvPr/>
        </p:nvSpPr>
        <p:spPr bwMode="auto">
          <a:xfrm>
            <a:off x="5495925" y="3678238"/>
            <a:ext cx="461963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19826" name="Oval 45"/>
          <p:cNvSpPr>
            <a:spLocks noChangeArrowheads="1"/>
          </p:cNvSpPr>
          <p:nvPr/>
        </p:nvSpPr>
        <p:spPr bwMode="auto">
          <a:xfrm>
            <a:off x="6191250" y="3678238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9827" name="Line 46"/>
          <p:cNvSpPr>
            <a:spLocks noChangeShapeType="1"/>
          </p:cNvSpPr>
          <p:nvPr/>
        </p:nvSpPr>
        <p:spPr bwMode="auto">
          <a:xfrm>
            <a:off x="5099050" y="4116388"/>
            <a:ext cx="471488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28" name="Line 47"/>
          <p:cNvSpPr>
            <a:spLocks noChangeShapeType="1"/>
          </p:cNvSpPr>
          <p:nvPr/>
        </p:nvSpPr>
        <p:spPr bwMode="auto">
          <a:xfrm>
            <a:off x="5721350" y="4116388"/>
            <a:ext cx="4763" cy="904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29" name="Line 48"/>
          <p:cNvSpPr>
            <a:spLocks noChangeShapeType="1"/>
          </p:cNvSpPr>
          <p:nvPr/>
        </p:nvSpPr>
        <p:spPr bwMode="auto">
          <a:xfrm flipH="1">
            <a:off x="5881688" y="4116388"/>
            <a:ext cx="463550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30" name="Oval 50"/>
          <p:cNvSpPr>
            <a:spLocks noChangeArrowheads="1"/>
          </p:cNvSpPr>
          <p:nvPr/>
        </p:nvSpPr>
        <p:spPr bwMode="auto">
          <a:xfrm>
            <a:off x="6967538" y="3676650"/>
            <a:ext cx="461962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19831" name="Oval 51"/>
          <p:cNvSpPr>
            <a:spLocks noChangeArrowheads="1"/>
          </p:cNvSpPr>
          <p:nvPr/>
        </p:nvSpPr>
        <p:spPr bwMode="auto">
          <a:xfrm>
            <a:off x="7673975" y="3678238"/>
            <a:ext cx="461963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19832" name="Oval 52"/>
          <p:cNvSpPr>
            <a:spLocks noChangeArrowheads="1"/>
          </p:cNvSpPr>
          <p:nvPr/>
        </p:nvSpPr>
        <p:spPr bwMode="auto">
          <a:xfrm>
            <a:off x="8369300" y="3678238"/>
            <a:ext cx="463550" cy="43815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19833" name="Line 53"/>
          <p:cNvSpPr>
            <a:spLocks noChangeShapeType="1"/>
          </p:cNvSpPr>
          <p:nvPr/>
        </p:nvSpPr>
        <p:spPr bwMode="auto">
          <a:xfrm>
            <a:off x="7277100" y="4116388"/>
            <a:ext cx="471488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34" name="Line 54"/>
          <p:cNvSpPr>
            <a:spLocks noChangeShapeType="1"/>
          </p:cNvSpPr>
          <p:nvPr/>
        </p:nvSpPr>
        <p:spPr bwMode="auto">
          <a:xfrm>
            <a:off x="7899400" y="4116388"/>
            <a:ext cx="3175" cy="904875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35" name="Line 55"/>
          <p:cNvSpPr>
            <a:spLocks noChangeShapeType="1"/>
          </p:cNvSpPr>
          <p:nvPr/>
        </p:nvSpPr>
        <p:spPr bwMode="auto">
          <a:xfrm flipH="1">
            <a:off x="8059738" y="4116388"/>
            <a:ext cx="461962" cy="904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solidFill>
                <a:srgbClr val="FF0000"/>
              </a:solidFill>
            </a:endParaRPr>
          </a:p>
        </p:txBody>
      </p:sp>
      <p:sp>
        <p:nvSpPr>
          <p:cNvPr id="119836" name="Rectangle 56"/>
          <p:cNvSpPr>
            <a:spLocks noChangeArrowheads="1"/>
          </p:cNvSpPr>
          <p:nvPr/>
        </p:nvSpPr>
        <p:spPr bwMode="auto">
          <a:xfrm>
            <a:off x="2765425" y="5037138"/>
            <a:ext cx="1635125" cy="4794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19837" name="Rectangle 57"/>
          <p:cNvSpPr>
            <a:spLocks noChangeArrowheads="1"/>
          </p:cNvSpPr>
          <p:nvPr/>
        </p:nvSpPr>
        <p:spPr bwMode="auto">
          <a:xfrm>
            <a:off x="7121525" y="5037138"/>
            <a:ext cx="1633538" cy="4794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Self-r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19838" name="Rectangle 58"/>
          <p:cNvSpPr>
            <a:spLocks noChangeArrowheads="1"/>
          </p:cNvSpPr>
          <p:nvPr/>
        </p:nvSpPr>
        <p:spPr bwMode="auto">
          <a:xfrm>
            <a:off x="4943475" y="5037138"/>
            <a:ext cx="1633538" cy="4794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Examiner-r</a:t>
            </a:r>
            <a:endParaRPr lang="en-GB" sz="1500">
              <a:solidFill>
                <a:schemeClr val="tx1"/>
              </a:solidFill>
            </a:endParaRPr>
          </a:p>
        </p:txBody>
      </p:sp>
      <p:cxnSp>
        <p:nvCxnSpPr>
          <p:cNvPr id="119839" name="AutoShape 59"/>
          <p:cNvCxnSpPr>
            <a:cxnSpLocks noChangeShapeType="1"/>
            <a:stCxn id="119812" idx="0"/>
            <a:endCxn id="119818" idx="0"/>
          </p:cNvCxnSpPr>
          <p:nvPr/>
        </p:nvCxnSpPr>
        <p:spPr bwMode="auto">
          <a:xfrm rot="5400000" flipV="1">
            <a:off x="1753394" y="2602707"/>
            <a:ext cx="1587" cy="2178050"/>
          </a:xfrm>
          <a:prstGeom prst="curvedConnector3">
            <a:avLst>
              <a:gd name="adj1" fmla="val -29900009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19840" name="AutoShape 62"/>
          <p:cNvCxnSpPr>
            <a:cxnSpLocks noChangeShapeType="1"/>
            <a:stCxn id="119818" idx="0"/>
            <a:endCxn id="119824" idx="0"/>
          </p:cNvCxnSpPr>
          <p:nvPr/>
        </p:nvCxnSpPr>
        <p:spPr bwMode="auto">
          <a:xfrm rot="-5400000">
            <a:off x="3925094" y="2594769"/>
            <a:ext cx="14288" cy="2178050"/>
          </a:xfrm>
          <a:prstGeom prst="curvedConnector3">
            <a:avLst>
              <a:gd name="adj1" fmla="val 3322222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19841" name="AutoShape 63"/>
          <p:cNvCxnSpPr>
            <a:cxnSpLocks noChangeShapeType="1"/>
            <a:stCxn id="119824" idx="0"/>
            <a:endCxn id="119830" idx="0"/>
          </p:cNvCxnSpPr>
          <p:nvPr/>
        </p:nvCxnSpPr>
        <p:spPr bwMode="auto">
          <a:xfrm rot="5400000" flipV="1">
            <a:off x="6108700" y="2589213"/>
            <a:ext cx="1588" cy="2176462"/>
          </a:xfrm>
          <a:prstGeom prst="curvedConnector3">
            <a:avLst>
              <a:gd name="adj1" fmla="val -27200009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19842" name="AutoShape 64"/>
          <p:cNvCxnSpPr>
            <a:cxnSpLocks noChangeShapeType="1"/>
            <a:stCxn id="119812" idx="0"/>
            <a:endCxn id="119824" idx="0"/>
          </p:cNvCxnSpPr>
          <p:nvPr/>
        </p:nvCxnSpPr>
        <p:spPr bwMode="auto">
          <a:xfrm rot="-5400000">
            <a:off x="2836069" y="1505744"/>
            <a:ext cx="14288" cy="4356100"/>
          </a:xfrm>
          <a:prstGeom prst="curvedConnector3">
            <a:avLst>
              <a:gd name="adj1" fmla="val 760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19843" name="AutoShape 65"/>
          <p:cNvCxnSpPr>
            <a:cxnSpLocks noChangeShapeType="1"/>
            <a:stCxn id="119818" idx="0"/>
            <a:endCxn id="119830" idx="0"/>
          </p:cNvCxnSpPr>
          <p:nvPr/>
        </p:nvCxnSpPr>
        <p:spPr bwMode="auto">
          <a:xfrm rot="-5400000">
            <a:off x="5013325" y="1506538"/>
            <a:ext cx="14288" cy="4354512"/>
          </a:xfrm>
          <a:prstGeom prst="curvedConnector3">
            <a:avLst>
              <a:gd name="adj1" fmla="val 7750000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19844" name="AutoShape 66"/>
          <p:cNvCxnSpPr>
            <a:cxnSpLocks noChangeShapeType="1"/>
            <a:stCxn id="119812" idx="0"/>
            <a:endCxn id="119830" idx="0"/>
          </p:cNvCxnSpPr>
          <p:nvPr/>
        </p:nvCxnSpPr>
        <p:spPr bwMode="auto">
          <a:xfrm rot="-5400000">
            <a:off x="3924300" y="417513"/>
            <a:ext cx="14288" cy="6532562"/>
          </a:xfrm>
          <a:prstGeom prst="curvedConnector3">
            <a:avLst>
              <a:gd name="adj1" fmla="val 12700005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119845" name="Text Box 67"/>
          <p:cNvSpPr txBox="1">
            <a:spLocks noChangeArrowheads="1"/>
          </p:cNvSpPr>
          <p:nvPr/>
        </p:nvSpPr>
        <p:spPr bwMode="auto">
          <a:xfrm>
            <a:off x="1366838" y="2840038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</a:rPr>
              <a:t>0.52</a:t>
            </a:r>
          </a:p>
        </p:txBody>
      </p:sp>
      <p:sp>
        <p:nvSpPr>
          <p:cNvPr id="119846" name="Text Box 68"/>
          <p:cNvSpPr txBox="1">
            <a:spLocks noChangeArrowheads="1"/>
          </p:cNvSpPr>
          <p:nvPr/>
        </p:nvSpPr>
        <p:spPr bwMode="auto">
          <a:xfrm>
            <a:off x="2314575" y="2166938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0.12</a:t>
            </a:r>
          </a:p>
        </p:txBody>
      </p:sp>
      <p:sp>
        <p:nvSpPr>
          <p:cNvPr id="119847" name="Text Box 69"/>
          <p:cNvSpPr txBox="1">
            <a:spLocks noChangeArrowheads="1"/>
          </p:cNvSpPr>
          <p:nvPr/>
        </p:nvSpPr>
        <p:spPr bwMode="auto">
          <a:xfrm>
            <a:off x="3559175" y="1485900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0.18</a:t>
            </a:r>
          </a:p>
        </p:txBody>
      </p:sp>
      <p:sp>
        <p:nvSpPr>
          <p:cNvPr id="119848" name="Text Box 70"/>
          <p:cNvSpPr txBox="1">
            <a:spLocks noChangeArrowheads="1"/>
          </p:cNvSpPr>
          <p:nvPr/>
        </p:nvSpPr>
        <p:spPr bwMode="auto">
          <a:xfrm>
            <a:off x="3482975" y="2868613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FF0000"/>
                </a:solidFill>
              </a:rPr>
              <a:t>0.35</a:t>
            </a:r>
          </a:p>
        </p:txBody>
      </p:sp>
      <p:sp>
        <p:nvSpPr>
          <p:cNvPr id="119849" name="Text Box 71"/>
          <p:cNvSpPr txBox="1">
            <a:spLocks noChangeArrowheads="1"/>
          </p:cNvSpPr>
          <p:nvPr/>
        </p:nvSpPr>
        <p:spPr bwMode="auto">
          <a:xfrm>
            <a:off x="4572000" y="2165350"/>
            <a:ext cx="7841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 dirty="0" smtClean="0">
                <a:solidFill>
                  <a:srgbClr val="FF0000"/>
                </a:solidFill>
              </a:rPr>
              <a:t>0.43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19850" name="Text Box 72"/>
          <p:cNvSpPr txBox="1">
            <a:spLocks noChangeArrowheads="1"/>
          </p:cNvSpPr>
          <p:nvPr/>
        </p:nvSpPr>
        <p:spPr bwMode="auto">
          <a:xfrm>
            <a:off x="5581650" y="2855913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0.12</a:t>
            </a:r>
          </a:p>
        </p:txBody>
      </p:sp>
      <p:sp>
        <p:nvSpPr>
          <p:cNvPr id="119851" name="Text Box 75"/>
          <p:cNvSpPr txBox="1">
            <a:spLocks noChangeArrowheads="1"/>
          </p:cNvSpPr>
          <p:nvPr/>
        </p:nvSpPr>
        <p:spPr bwMode="auto">
          <a:xfrm>
            <a:off x="179388" y="4422775"/>
            <a:ext cx="81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0.50</a:t>
            </a:r>
          </a:p>
        </p:txBody>
      </p:sp>
      <p:sp>
        <p:nvSpPr>
          <p:cNvPr id="119852" name="Text Box 79"/>
          <p:cNvSpPr txBox="1">
            <a:spLocks noChangeArrowheads="1"/>
          </p:cNvSpPr>
          <p:nvPr/>
        </p:nvSpPr>
        <p:spPr bwMode="auto">
          <a:xfrm>
            <a:off x="2555875" y="4429125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0.68</a:t>
            </a:r>
          </a:p>
        </p:txBody>
      </p:sp>
      <p:sp>
        <p:nvSpPr>
          <p:cNvPr id="119853" name="Text Box 80"/>
          <p:cNvSpPr txBox="1">
            <a:spLocks noChangeArrowheads="1"/>
          </p:cNvSpPr>
          <p:nvPr/>
        </p:nvSpPr>
        <p:spPr bwMode="auto">
          <a:xfrm>
            <a:off x="4572000" y="4429125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0.47</a:t>
            </a:r>
          </a:p>
        </p:txBody>
      </p:sp>
      <p:sp>
        <p:nvSpPr>
          <p:cNvPr id="119854" name="Text Box 81"/>
          <p:cNvSpPr txBox="1">
            <a:spLocks noChangeArrowheads="1"/>
          </p:cNvSpPr>
          <p:nvPr/>
        </p:nvSpPr>
        <p:spPr bwMode="auto">
          <a:xfrm>
            <a:off x="6772275" y="4429125"/>
            <a:ext cx="8242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 smtClean="0">
                <a:solidFill>
                  <a:srgbClr val="FF0000"/>
                </a:solidFill>
              </a:rPr>
              <a:t>0.28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19855" name="Text Box 82"/>
          <p:cNvSpPr txBox="1">
            <a:spLocks noChangeArrowheads="1"/>
          </p:cNvSpPr>
          <p:nvPr/>
        </p:nvSpPr>
        <p:spPr bwMode="auto">
          <a:xfrm>
            <a:off x="946150" y="4429125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0.17</a:t>
            </a:r>
          </a:p>
        </p:txBody>
      </p:sp>
      <p:sp>
        <p:nvSpPr>
          <p:cNvPr id="119856" name="Text Box 83"/>
          <p:cNvSpPr txBox="1">
            <a:spLocks noChangeArrowheads="1"/>
          </p:cNvSpPr>
          <p:nvPr/>
        </p:nvSpPr>
        <p:spPr bwMode="auto">
          <a:xfrm>
            <a:off x="3194050" y="4429125"/>
            <a:ext cx="768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</a:t>
            </a:r>
            <a:r>
              <a:rPr lang="en-GB" sz="2000" i="1">
                <a:solidFill>
                  <a:srgbClr val="FF0000"/>
                </a:solidFill>
                <a:latin typeface="Times New Roman" pitchFamily="18" charset="0"/>
              </a:rPr>
              <a:t>0.07</a:t>
            </a:r>
          </a:p>
        </p:txBody>
      </p:sp>
      <p:sp>
        <p:nvSpPr>
          <p:cNvPr id="119857" name="Text Box 84"/>
          <p:cNvSpPr txBox="1">
            <a:spLocks noChangeArrowheads="1"/>
          </p:cNvSpPr>
          <p:nvPr/>
        </p:nvSpPr>
        <p:spPr bwMode="auto">
          <a:xfrm>
            <a:off x="5334000" y="4429125"/>
            <a:ext cx="768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</a:t>
            </a:r>
            <a:r>
              <a:rPr lang="en-GB" sz="2000" i="1">
                <a:solidFill>
                  <a:srgbClr val="FF0000"/>
                </a:solidFill>
                <a:latin typeface="Times New Roman" pitchFamily="18" charset="0"/>
              </a:rPr>
              <a:t>0.11</a:t>
            </a:r>
          </a:p>
        </p:txBody>
      </p:sp>
      <p:sp>
        <p:nvSpPr>
          <p:cNvPr id="119858" name="Text Box 85"/>
          <p:cNvSpPr txBox="1">
            <a:spLocks noChangeArrowheads="1"/>
          </p:cNvSpPr>
          <p:nvPr/>
        </p:nvSpPr>
        <p:spPr bwMode="auto">
          <a:xfrm>
            <a:off x="7521575" y="4429125"/>
            <a:ext cx="768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i="1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</a:t>
            </a:r>
            <a:r>
              <a:rPr lang="en-GB" sz="2000" i="1">
                <a:solidFill>
                  <a:srgbClr val="FF0000"/>
                </a:solidFill>
                <a:latin typeface="Times New Roman" pitchFamily="18" charset="0"/>
              </a:rPr>
              <a:t>0.13</a:t>
            </a:r>
          </a:p>
        </p:txBody>
      </p:sp>
      <p:sp>
        <p:nvSpPr>
          <p:cNvPr id="119859" name="Text Box 86"/>
          <p:cNvSpPr txBox="1">
            <a:spLocks noChangeArrowheads="1"/>
          </p:cNvSpPr>
          <p:nvPr/>
        </p:nvSpPr>
        <p:spPr bwMode="auto">
          <a:xfrm>
            <a:off x="1692275" y="4429125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0.33</a:t>
            </a:r>
          </a:p>
        </p:txBody>
      </p:sp>
      <p:sp>
        <p:nvSpPr>
          <p:cNvPr id="119860" name="Text Box 87"/>
          <p:cNvSpPr txBox="1">
            <a:spLocks noChangeArrowheads="1"/>
          </p:cNvSpPr>
          <p:nvPr/>
        </p:nvSpPr>
        <p:spPr bwMode="auto">
          <a:xfrm>
            <a:off x="3851275" y="4437063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>
                <a:solidFill>
                  <a:srgbClr val="FF0000"/>
                </a:solidFill>
              </a:rPr>
              <a:t>0.25</a:t>
            </a:r>
          </a:p>
        </p:txBody>
      </p:sp>
      <p:sp>
        <p:nvSpPr>
          <p:cNvPr id="119861" name="Text Box 88"/>
          <p:cNvSpPr txBox="1">
            <a:spLocks noChangeArrowheads="1"/>
          </p:cNvSpPr>
          <p:nvPr/>
        </p:nvSpPr>
        <p:spPr bwMode="auto">
          <a:xfrm>
            <a:off x="6026150" y="4429125"/>
            <a:ext cx="817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>
                <a:solidFill>
                  <a:srgbClr val="FF0000"/>
                </a:solidFill>
              </a:rPr>
              <a:t>0.42</a:t>
            </a:r>
          </a:p>
        </p:txBody>
      </p:sp>
      <p:sp>
        <p:nvSpPr>
          <p:cNvPr id="119862" name="Text Box 89"/>
          <p:cNvSpPr txBox="1">
            <a:spLocks noChangeArrowheads="1"/>
          </p:cNvSpPr>
          <p:nvPr/>
        </p:nvSpPr>
        <p:spPr bwMode="auto">
          <a:xfrm>
            <a:off x="8226425" y="4443413"/>
            <a:ext cx="8242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FF0000"/>
                </a:solidFill>
                <a:sym typeface="Symbol" pitchFamily="18" charset="2"/>
              </a:rPr>
              <a:t></a:t>
            </a:r>
            <a:r>
              <a:rPr lang="en-GB" sz="2000" b="1" dirty="0" smtClean="0">
                <a:solidFill>
                  <a:srgbClr val="FF0000"/>
                </a:solidFill>
              </a:rPr>
              <a:t>0.59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0834" name="Rectangle 2"/>
          <p:cNvSpPr>
            <a:spLocks noChangeArrowheads="1"/>
          </p:cNvSpPr>
          <p:nvPr/>
        </p:nvSpPr>
        <p:spPr bwMode="auto">
          <a:xfrm>
            <a:off x="754063" y="51323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Mother-r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120835" name="Oval 3"/>
          <p:cNvSpPr>
            <a:spLocks noChangeArrowheads="1"/>
          </p:cNvSpPr>
          <p:nvPr/>
        </p:nvSpPr>
        <p:spPr bwMode="auto">
          <a:xfrm>
            <a:off x="611188" y="38750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0836" name="Oval 4"/>
          <p:cNvSpPr>
            <a:spLocks noChangeArrowheads="1"/>
          </p:cNvSpPr>
          <p:nvPr/>
        </p:nvSpPr>
        <p:spPr bwMode="auto">
          <a:xfrm>
            <a:off x="1265238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0837" name="Oval 5"/>
          <p:cNvSpPr>
            <a:spLocks noChangeArrowheads="1"/>
          </p:cNvSpPr>
          <p:nvPr/>
        </p:nvSpPr>
        <p:spPr bwMode="auto">
          <a:xfrm>
            <a:off x="1909763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0838" name="Line 6"/>
          <p:cNvSpPr>
            <a:spLocks noChangeShapeType="1"/>
          </p:cNvSpPr>
          <p:nvPr/>
        </p:nvSpPr>
        <p:spPr bwMode="auto">
          <a:xfrm>
            <a:off x="898525" y="4294188"/>
            <a:ext cx="436563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39" name="Line 7"/>
          <p:cNvSpPr>
            <a:spLocks noChangeShapeType="1"/>
          </p:cNvSpPr>
          <p:nvPr/>
        </p:nvSpPr>
        <p:spPr bwMode="auto">
          <a:xfrm>
            <a:off x="1474788" y="4294188"/>
            <a:ext cx="3175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40" name="Line 8"/>
          <p:cNvSpPr>
            <a:spLocks noChangeShapeType="1"/>
          </p:cNvSpPr>
          <p:nvPr/>
        </p:nvSpPr>
        <p:spPr bwMode="auto">
          <a:xfrm flipH="1">
            <a:off x="1622425" y="4294188"/>
            <a:ext cx="428625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41" name="Oval 9"/>
          <p:cNvSpPr>
            <a:spLocks noChangeArrowheads="1"/>
          </p:cNvSpPr>
          <p:nvPr/>
        </p:nvSpPr>
        <p:spPr bwMode="auto">
          <a:xfrm>
            <a:off x="2627313" y="38750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0842" name="Oval 10"/>
          <p:cNvSpPr>
            <a:spLocks noChangeArrowheads="1"/>
          </p:cNvSpPr>
          <p:nvPr/>
        </p:nvSpPr>
        <p:spPr bwMode="auto">
          <a:xfrm>
            <a:off x="3281363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0843" name="Oval 11"/>
          <p:cNvSpPr>
            <a:spLocks noChangeArrowheads="1"/>
          </p:cNvSpPr>
          <p:nvPr/>
        </p:nvSpPr>
        <p:spPr bwMode="auto">
          <a:xfrm>
            <a:off x="3925888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0844" name="Line 12"/>
          <p:cNvSpPr>
            <a:spLocks noChangeShapeType="1"/>
          </p:cNvSpPr>
          <p:nvPr/>
        </p:nvSpPr>
        <p:spPr bwMode="auto">
          <a:xfrm>
            <a:off x="2914650" y="4294188"/>
            <a:ext cx="436563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45" name="Line 13"/>
          <p:cNvSpPr>
            <a:spLocks noChangeShapeType="1"/>
          </p:cNvSpPr>
          <p:nvPr/>
        </p:nvSpPr>
        <p:spPr bwMode="auto">
          <a:xfrm>
            <a:off x="3490913" y="42941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46" name="Line 14"/>
          <p:cNvSpPr>
            <a:spLocks noChangeShapeType="1"/>
          </p:cNvSpPr>
          <p:nvPr/>
        </p:nvSpPr>
        <p:spPr bwMode="auto">
          <a:xfrm flipH="1">
            <a:off x="3638550" y="4294188"/>
            <a:ext cx="428625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47" name="Oval 15"/>
          <p:cNvSpPr>
            <a:spLocks noChangeArrowheads="1"/>
          </p:cNvSpPr>
          <p:nvPr/>
        </p:nvSpPr>
        <p:spPr bwMode="auto">
          <a:xfrm>
            <a:off x="4643438" y="38623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0848" name="Oval 16"/>
          <p:cNvSpPr>
            <a:spLocks noChangeArrowheads="1"/>
          </p:cNvSpPr>
          <p:nvPr/>
        </p:nvSpPr>
        <p:spPr bwMode="auto">
          <a:xfrm>
            <a:off x="5297488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0849" name="Oval 17"/>
          <p:cNvSpPr>
            <a:spLocks noChangeArrowheads="1"/>
          </p:cNvSpPr>
          <p:nvPr/>
        </p:nvSpPr>
        <p:spPr bwMode="auto">
          <a:xfrm>
            <a:off x="5942013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0850" name="Line 18"/>
          <p:cNvSpPr>
            <a:spLocks noChangeShapeType="1"/>
          </p:cNvSpPr>
          <p:nvPr/>
        </p:nvSpPr>
        <p:spPr bwMode="auto">
          <a:xfrm>
            <a:off x="4930775" y="4281488"/>
            <a:ext cx="436563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1" name="Line 19"/>
          <p:cNvSpPr>
            <a:spLocks noChangeShapeType="1"/>
          </p:cNvSpPr>
          <p:nvPr/>
        </p:nvSpPr>
        <p:spPr bwMode="auto">
          <a:xfrm>
            <a:off x="5507038" y="42814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2" name="Line 20"/>
          <p:cNvSpPr>
            <a:spLocks noChangeShapeType="1"/>
          </p:cNvSpPr>
          <p:nvPr/>
        </p:nvSpPr>
        <p:spPr bwMode="auto">
          <a:xfrm flipH="1">
            <a:off x="5654675" y="4281488"/>
            <a:ext cx="428625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3" name="Oval 21"/>
          <p:cNvSpPr>
            <a:spLocks noChangeArrowheads="1"/>
          </p:cNvSpPr>
          <p:nvPr/>
        </p:nvSpPr>
        <p:spPr bwMode="auto">
          <a:xfrm>
            <a:off x="6659563" y="38623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0854" name="Oval 22"/>
          <p:cNvSpPr>
            <a:spLocks noChangeArrowheads="1"/>
          </p:cNvSpPr>
          <p:nvPr/>
        </p:nvSpPr>
        <p:spPr bwMode="auto">
          <a:xfrm>
            <a:off x="7313613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0855" name="Oval 23"/>
          <p:cNvSpPr>
            <a:spLocks noChangeArrowheads="1"/>
          </p:cNvSpPr>
          <p:nvPr/>
        </p:nvSpPr>
        <p:spPr bwMode="auto">
          <a:xfrm>
            <a:off x="7958138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0856" name="Line 24"/>
          <p:cNvSpPr>
            <a:spLocks noChangeShapeType="1"/>
          </p:cNvSpPr>
          <p:nvPr/>
        </p:nvSpPr>
        <p:spPr bwMode="auto">
          <a:xfrm>
            <a:off x="6946900" y="4281488"/>
            <a:ext cx="436563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7" name="Line 25"/>
          <p:cNvSpPr>
            <a:spLocks noChangeShapeType="1"/>
          </p:cNvSpPr>
          <p:nvPr/>
        </p:nvSpPr>
        <p:spPr bwMode="auto">
          <a:xfrm>
            <a:off x="7523163" y="42814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8" name="Line 26"/>
          <p:cNvSpPr>
            <a:spLocks noChangeShapeType="1"/>
          </p:cNvSpPr>
          <p:nvPr/>
        </p:nvSpPr>
        <p:spPr bwMode="auto">
          <a:xfrm flipH="1">
            <a:off x="7670800" y="4281488"/>
            <a:ext cx="428625" cy="8620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0859" name="Rectangle 27"/>
          <p:cNvSpPr>
            <a:spLocks noChangeArrowheads="1"/>
          </p:cNvSpPr>
          <p:nvPr/>
        </p:nvSpPr>
        <p:spPr bwMode="auto">
          <a:xfrm>
            <a:off x="2770188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0860" name="Rectangle 28"/>
          <p:cNvSpPr>
            <a:spLocks noChangeArrowheads="1"/>
          </p:cNvSpPr>
          <p:nvPr/>
        </p:nvSpPr>
        <p:spPr bwMode="auto">
          <a:xfrm>
            <a:off x="6802438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Self-r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0861" name="Rectangle 29"/>
          <p:cNvSpPr>
            <a:spLocks noChangeArrowheads="1"/>
          </p:cNvSpPr>
          <p:nvPr/>
        </p:nvSpPr>
        <p:spPr bwMode="auto">
          <a:xfrm>
            <a:off x="4786313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Examiner-r</a:t>
            </a:r>
            <a:endParaRPr lang="en-GB" sz="1500">
              <a:solidFill>
                <a:schemeClr val="tx1"/>
              </a:solidFill>
            </a:endParaRPr>
          </a:p>
        </p:txBody>
      </p:sp>
      <p:cxnSp>
        <p:nvCxnSpPr>
          <p:cNvPr id="120862" name="AutoShape 30"/>
          <p:cNvCxnSpPr>
            <a:cxnSpLocks noChangeShapeType="1"/>
          </p:cNvCxnSpPr>
          <p:nvPr/>
        </p:nvCxnSpPr>
        <p:spPr bwMode="auto">
          <a:xfrm rot="5400000" flipV="1">
            <a:off x="2431257" y="2867819"/>
            <a:ext cx="1587" cy="201612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0863" name="AutoShape 31"/>
          <p:cNvCxnSpPr>
            <a:cxnSpLocks noChangeShapeType="1"/>
          </p:cNvCxnSpPr>
          <p:nvPr/>
        </p:nvCxnSpPr>
        <p:spPr bwMode="auto">
          <a:xfrm rot="-5400000">
            <a:off x="4441826" y="2860675"/>
            <a:ext cx="12700" cy="2016125"/>
          </a:xfrm>
          <a:prstGeom prst="curvedConnector3">
            <a:avLst>
              <a:gd name="adj1" fmla="val 190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0864" name="AutoShape 32"/>
          <p:cNvCxnSpPr>
            <a:cxnSpLocks noChangeShapeType="1"/>
          </p:cNvCxnSpPr>
          <p:nvPr/>
        </p:nvCxnSpPr>
        <p:spPr bwMode="auto">
          <a:xfrm rot="5400000" flipV="1">
            <a:off x="6463507" y="2855119"/>
            <a:ext cx="1587" cy="201612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0865" name="AutoShape 33"/>
          <p:cNvCxnSpPr>
            <a:cxnSpLocks noChangeShapeType="1"/>
          </p:cNvCxnSpPr>
          <p:nvPr/>
        </p:nvCxnSpPr>
        <p:spPr bwMode="auto">
          <a:xfrm rot="-5400000">
            <a:off x="3505200" y="1852613"/>
            <a:ext cx="12700" cy="4032250"/>
          </a:xfrm>
          <a:prstGeom prst="curvedConnector3">
            <a:avLst>
              <a:gd name="adj1" fmla="val 760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0866" name="AutoShape 34"/>
          <p:cNvCxnSpPr>
            <a:cxnSpLocks noChangeShapeType="1"/>
          </p:cNvCxnSpPr>
          <p:nvPr/>
        </p:nvCxnSpPr>
        <p:spPr bwMode="auto">
          <a:xfrm rot="-5400000">
            <a:off x="5449888" y="1852613"/>
            <a:ext cx="12700" cy="4032250"/>
          </a:xfrm>
          <a:prstGeom prst="curvedConnector3">
            <a:avLst>
              <a:gd name="adj1" fmla="val 775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0867" name="AutoShape 35"/>
          <p:cNvCxnSpPr>
            <a:cxnSpLocks noChangeShapeType="1"/>
          </p:cNvCxnSpPr>
          <p:nvPr/>
        </p:nvCxnSpPr>
        <p:spPr bwMode="auto">
          <a:xfrm rot="-5400000">
            <a:off x="4513263" y="844550"/>
            <a:ext cx="12700" cy="6048375"/>
          </a:xfrm>
          <a:prstGeom prst="curvedConnector3">
            <a:avLst>
              <a:gd name="adj1" fmla="val 12700005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118820" name="Rectangle 36"/>
          <p:cNvSpPr>
            <a:spLocks noGrp="1" noChangeArrowheads="1"/>
          </p:cNvSpPr>
          <p:nvPr>
            <p:ph type="title"/>
          </p:nvPr>
        </p:nvSpPr>
        <p:spPr>
          <a:xfrm>
            <a:off x="301625" y="527050"/>
            <a:ext cx="8534400" cy="758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Correlated factors solution:</a:t>
            </a:r>
            <a:br>
              <a:rPr lang="en-GB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C correlations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20869" name="Text Box 37"/>
          <p:cNvSpPr txBox="1">
            <a:spLocks noChangeArrowheads="1"/>
          </p:cNvSpPr>
          <p:nvPr/>
        </p:nvSpPr>
        <p:spPr bwMode="auto">
          <a:xfrm>
            <a:off x="2144713" y="3287713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-0.71</a:t>
            </a:r>
          </a:p>
        </p:txBody>
      </p:sp>
      <p:sp>
        <p:nvSpPr>
          <p:cNvPr id="120870" name="Text Box 38"/>
          <p:cNvSpPr txBox="1">
            <a:spLocks noChangeArrowheads="1"/>
          </p:cNvSpPr>
          <p:nvPr/>
        </p:nvSpPr>
        <p:spPr bwMode="auto">
          <a:xfrm>
            <a:off x="3022600" y="2495550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0.09</a:t>
            </a:r>
          </a:p>
        </p:txBody>
      </p:sp>
      <p:sp>
        <p:nvSpPr>
          <p:cNvPr id="120871" name="Text Box 39"/>
          <p:cNvSpPr txBox="1">
            <a:spLocks noChangeArrowheads="1"/>
          </p:cNvSpPr>
          <p:nvPr/>
        </p:nvSpPr>
        <p:spPr bwMode="auto">
          <a:xfrm>
            <a:off x="4175125" y="1846263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0.49</a:t>
            </a:r>
          </a:p>
        </p:txBody>
      </p:sp>
      <p:sp>
        <p:nvSpPr>
          <p:cNvPr id="120872" name="Text Box 40"/>
          <p:cNvSpPr txBox="1">
            <a:spLocks noChangeArrowheads="1"/>
          </p:cNvSpPr>
          <p:nvPr/>
        </p:nvSpPr>
        <p:spPr bwMode="auto">
          <a:xfrm>
            <a:off x="4103688" y="3287713"/>
            <a:ext cx="819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-0.02</a:t>
            </a:r>
          </a:p>
        </p:txBody>
      </p:sp>
      <p:sp>
        <p:nvSpPr>
          <p:cNvPr id="120873" name="Text Box 41"/>
          <p:cNvSpPr txBox="1">
            <a:spLocks noChangeArrowheads="1"/>
          </p:cNvSpPr>
          <p:nvPr/>
        </p:nvSpPr>
        <p:spPr bwMode="auto">
          <a:xfrm>
            <a:off x="5111750" y="2495550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0.03</a:t>
            </a:r>
          </a:p>
        </p:txBody>
      </p:sp>
      <p:sp>
        <p:nvSpPr>
          <p:cNvPr id="120874" name="Text Box 42"/>
          <p:cNvSpPr txBox="1">
            <a:spLocks noChangeArrowheads="1"/>
          </p:cNvSpPr>
          <p:nvPr/>
        </p:nvSpPr>
        <p:spPr bwMode="auto">
          <a:xfrm>
            <a:off x="6046788" y="3287713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0.77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1858" name="Rectangle 2"/>
          <p:cNvSpPr>
            <a:spLocks noChangeArrowheads="1"/>
          </p:cNvSpPr>
          <p:nvPr/>
        </p:nvSpPr>
        <p:spPr bwMode="auto">
          <a:xfrm>
            <a:off x="754063" y="51323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Mother-r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121859" name="Oval 3"/>
          <p:cNvSpPr>
            <a:spLocks noChangeArrowheads="1"/>
          </p:cNvSpPr>
          <p:nvPr/>
        </p:nvSpPr>
        <p:spPr bwMode="auto">
          <a:xfrm>
            <a:off x="611188" y="38750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1860" name="Oval 4"/>
          <p:cNvSpPr>
            <a:spLocks noChangeArrowheads="1"/>
          </p:cNvSpPr>
          <p:nvPr/>
        </p:nvSpPr>
        <p:spPr bwMode="auto">
          <a:xfrm>
            <a:off x="1265238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1861" name="Oval 5"/>
          <p:cNvSpPr>
            <a:spLocks noChangeArrowheads="1"/>
          </p:cNvSpPr>
          <p:nvPr/>
        </p:nvSpPr>
        <p:spPr bwMode="auto">
          <a:xfrm>
            <a:off x="1909763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1862" name="Line 6"/>
          <p:cNvSpPr>
            <a:spLocks noChangeShapeType="1"/>
          </p:cNvSpPr>
          <p:nvPr/>
        </p:nvSpPr>
        <p:spPr bwMode="auto">
          <a:xfrm>
            <a:off x="898525" y="4294188"/>
            <a:ext cx="436563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63" name="Line 7"/>
          <p:cNvSpPr>
            <a:spLocks noChangeShapeType="1"/>
          </p:cNvSpPr>
          <p:nvPr/>
        </p:nvSpPr>
        <p:spPr bwMode="auto">
          <a:xfrm>
            <a:off x="1474788" y="42941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64" name="Line 8"/>
          <p:cNvSpPr>
            <a:spLocks noChangeShapeType="1"/>
          </p:cNvSpPr>
          <p:nvPr/>
        </p:nvSpPr>
        <p:spPr bwMode="auto">
          <a:xfrm flipH="1">
            <a:off x="1622425" y="4294188"/>
            <a:ext cx="42862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65" name="Oval 9"/>
          <p:cNvSpPr>
            <a:spLocks noChangeArrowheads="1"/>
          </p:cNvSpPr>
          <p:nvPr/>
        </p:nvSpPr>
        <p:spPr bwMode="auto">
          <a:xfrm>
            <a:off x="2627313" y="38750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1866" name="Oval 10"/>
          <p:cNvSpPr>
            <a:spLocks noChangeArrowheads="1"/>
          </p:cNvSpPr>
          <p:nvPr/>
        </p:nvSpPr>
        <p:spPr bwMode="auto">
          <a:xfrm>
            <a:off x="3281363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1867" name="Oval 11"/>
          <p:cNvSpPr>
            <a:spLocks noChangeArrowheads="1"/>
          </p:cNvSpPr>
          <p:nvPr/>
        </p:nvSpPr>
        <p:spPr bwMode="auto">
          <a:xfrm>
            <a:off x="3925888" y="38766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1868" name="Line 12"/>
          <p:cNvSpPr>
            <a:spLocks noChangeShapeType="1"/>
          </p:cNvSpPr>
          <p:nvPr/>
        </p:nvSpPr>
        <p:spPr bwMode="auto">
          <a:xfrm>
            <a:off x="2914650" y="4294188"/>
            <a:ext cx="436563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69" name="Line 13"/>
          <p:cNvSpPr>
            <a:spLocks noChangeShapeType="1"/>
          </p:cNvSpPr>
          <p:nvPr/>
        </p:nvSpPr>
        <p:spPr bwMode="auto">
          <a:xfrm>
            <a:off x="3490913" y="42941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70" name="Line 14"/>
          <p:cNvSpPr>
            <a:spLocks noChangeShapeType="1"/>
          </p:cNvSpPr>
          <p:nvPr/>
        </p:nvSpPr>
        <p:spPr bwMode="auto">
          <a:xfrm flipH="1">
            <a:off x="3638550" y="4294188"/>
            <a:ext cx="42862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71" name="Oval 15"/>
          <p:cNvSpPr>
            <a:spLocks noChangeArrowheads="1"/>
          </p:cNvSpPr>
          <p:nvPr/>
        </p:nvSpPr>
        <p:spPr bwMode="auto">
          <a:xfrm>
            <a:off x="4643438" y="38623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1872" name="Oval 16"/>
          <p:cNvSpPr>
            <a:spLocks noChangeArrowheads="1"/>
          </p:cNvSpPr>
          <p:nvPr/>
        </p:nvSpPr>
        <p:spPr bwMode="auto">
          <a:xfrm>
            <a:off x="5297488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1873" name="Oval 17"/>
          <p:cNvSpPr>
            <a:spLocks noChangeArrowheads="1"/>
          </p:cNvSpPr>
          <p:nvPr/>
        </p:nvSpPr>
        <p:spPr bwMode="auto">
          <a:xfrm>
            <a:off x="5942013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1874" name="Line 18"/>
          <p:cNvSpPr>
            <a:spLocks noChangeShapeType="1"/>
          </p:cNvSpPr>
          <p:nvPr/>
        </p:nvSpPr>
        <p:spPr bwMode="auto">
          <a:xfrm>
            <a:off x="4930775" y="4281488"/>
            <a:ext cx="436563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75" name="Line 19"/>
          <p:cNvSpPr>
            <a:spLocks noChangeShapeType="1"/>
          </p:cNvSpPr>
          <p:nvPr/>
        </p:nvSpPr>
        <p:spPr bwMode="auto">
          <a:xfrm>
            <a:off x="5507038" y="42814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76" name="Line 20"/>
          <p:cNvSpPr>
            <a:spLocks noChangeShapeType="1"/>
          </p:cNvSpPr>
          <p:nvPr/>
        </p:nvSpPr>
        <p:spPr bwMode="auto">
          <a:xfrm flipH="1">
            <a:off x="5654675" y="4281488"/>
            <a:ext cx="42862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77" name="Oval 21"/>
          <p:cNvSpPr>
            <a:spLocks noChangeArrowheads="1"/>
          </p:cNvSpPr>
          <p:nvPr/>
        </p:nvSpPr>
        <p:spPr bwMode="auto">
          <a:xfrm>
            <a:off x="6659563" y="3862388"/>
            <a:ext cx="428625" cy="4175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1878" name="Oval 22"/>
          <p:cNvSpPr>
            <a:spLocks noChangeArrowheads="1"/>
          </p:cNvSpPr>
          <p:nvPr/>
        </p:nvSpPr>
        <p:spPr bwMode="auto">
          <a:xfrm>
            <a:off x="7313613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1879" name="Oval 23"/>
          <p:cNvSpPr>
            <a:spLocks noChangeArrowheads="1"/>
          </p:cNvSpPr>
          <p:nvPr/>
        </p:nvSpPr>
        <p:spPr bwMode="auto">
          <a:xfrm>
            <a:off x="7958138" y="3863975"/>
            <a:ext cx="428625" cy="417513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1880" name="Line 24"/>
          <p:cNvSpPr>
            <a:spLocks noChangeShapeType="1"/>
          </p:cNvSpPr>
          <p:nvPr/>
        </p:nvSpPr>
        <p:spPr bwMode="auto">
          <a:xfrm>
            <a:off x="6946900" y="4281488"/>
            <a:ext cx="436563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81" name="Line 25"/>
          <p:cNvSpPr>
            <a:spLocks noChangeShapeType="1"/>
          </p:cNvSpPr>
          <p:nvPr/>
        </p:nvSpPr>
        <p:spPr bwMode="auto">
          <a:xfrm>
            <a:off x="7523163" y="4281488"/>
            <a:ext cx="317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82" name="Line 26"/>
          <p:cNvSpPr>
            <a:spLocks noChangeShapeType="1"/>
          </p:cNvSpPr>
          <p:nvPr/>
        </p:nvSpPr>
        <p:spPr bwMode="auto">
          <a:xfrm flipH="1">
            <a:off x="7670800" y="4281488"/>
            <a:ext cx="428625" cy="862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1883" name="Rectangle 27"/>
          <p:cNvSpPr>
            <a:spLocks noChangeArrowheads="1"/>
          </p:cNvSpPr>
          <p:nvPr/>
        </p:nvSpPr>
        <p:spPr bwMode="auto">
          <a:xfrm>
            <a:off x="2770188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Teacher-r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121884" name="Rectangle 28"/>
          <p:cNvSpPr>
            <a:spLocks noChangeArrowheads="1"/>
          </p:cNvSpPr>
          <p:nvPr/>
        </p:nvSpPr>
        <p:spPr bwMode="auto">
          <a:xfrm>
            <a:off x="6802438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Self-r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1885" name="Rectangle 29"/>
          <p:cNvSpPr>
            <a:spLocks noChangeArrowheads="1"/>
          </p:cNvSpPr>
          <p:nvPr/>
        </p:nvSpPr>
        <p:spPr bwMode="auto">
          <a:xfrm>
            <a:off x="4786313" y="5157788"/>
            <a:ext cx="1512887" cy="457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Examiner-r</a:t>
            </a:r>
            <a:endParaRPr lang="en-GB" sz="1500">
              <a:solidFill>
                <a:schemeClr val="tx1"/>
              </a:solidFill>
            </a:endParaRPr>
          </a:p>
        </p:txBody>
      </p:sp>
      <p:cxnSp>
        <p:nvCxnSpPr>
          <p:cNvPr id="121886" name="AutoShape 30"/>
          <p:cNvCxnSpPr>
            <a:cxnSpLocks noChangeShapeType="1"/>
          </p:cNvCxnSpPr>
          <p:nvPr/>
        </p:nvCxnSpPr>
        <p:spPr bwMode="auto">
          <a:xfrm rot="5400000" flipV="1">
            <a:off x="3131344" y="2867819"/>
            <a:ext cx="1587" cy="201612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21887" name="AutoShape 31"/>
          <p:cNvCxnSpPr>
            <a:cxnSpLocks noChangeShapeType="1"/>
          </p:cNvCxnSpPr>
          <p:nvPr/>
        </p:nvCxnSpPr>
        <p:spPr bwMode="auto">
          <a:xfrm rot="-5400000">
            <a:off x="5141913" y="2860675"/>
            <a:ext cx="12700" cy="2016125"/>
          </a:xfrm>
          <a:prstGeom prst="curvedConnector3">
            <a:avLst>
              <a:gd name="adj1" fmla="val 190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1888" name="AutoShape 32"/>
          <p:cNvCxnSpPr>
            <a:cxnSpLocks noChangeShapeType="1"/>
          </p:cNvCxnSpPr>
          <p:nvPr/>
        </p:nvCxnSpPr>
        <p:spPr bwMode="auto">
          <a:xfrm rot="5400000" flipV="1">
            <a:off x="7163594" y="2855119"/>
            <a:ext cx="1587" cy="2016125"/>
          </a:xfrm>
          <a:prstGeom prst="curvedConnector3">
            <a:avLst>
              <a:gd name="adj1" fmla="val -14400005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21889" name="AutoShape 33"/>
          <p:cNvCxnSpPr>
            <a:cxnSpLocks noChangeShapeType="1"/>
          </p:cNvCxnSpPr>
          <p:nvPr/>
        </p:nvCxnSpPr>
        <p:spPr bwMode="auto">
          <a:xfrm rot="-5400000">
            <a:off x="4205288" y="1852613"/>
            <a:ext cx="12700" cy="4032250"/>
          </a:xfrm>
          <a:prstGeom prst="curvedConnector3">
            <a:avLst>
              <a:gd name="adj1" fmla="val 7600000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121890" name="AutoShape 34"/>
          <p:cNvCxnSpPr>
            <a:cxnSpLocks noChangeShapeType="1"/>
          </p:cNvCxnSpPr>
          <p:nvPr/>
        </p:nvCxnSpPr>
        <p:spPr bwMode="auto">
          <a:xfrm rot="-5400000">
            <a:off x="6149975" y="1852613"/>
            <a:ext cx="12700" cy="4032250"/>
          </a:xfrm>
          <a:prstGeom prst="curvedConnector3">
            <a:avLst>
              <a:gd name="adj1" fmla="val 7750000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cxnSp>
        <p:nvCxnSpPr>
          <p:cNvPr id="121891" name="AutoShape 35"/>
          <p:cNvCxnSpPr>
            <a:cxnSpLocks noChangeShapeType="1"/>
          </p:cNvCxnSpPr>
          <p:nvPr/>
        </p:nvCxnSpPr>
        <p:spPr bwMode="auto">
          <a:xfrm rot="-5400000">
            <a:off x="5213351" y="844550"/>
            <a:ext cx="12700" cy="6048375"/>
          </a:xfrm>
          <a:prstGeom prst="curvedConnector3">
            <a:avLst>
              <a:gd name="adj1" fmla="val 12700005"/>
            </a:avLst>
          </a:prstGeom>
          <a:noFill/>
          <a:ln w="9525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119844" name="Rectangle 36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8836025" cy="75882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Correlated factors solution:</a:t>
            </a:r>
            <a:b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GB" sz="3600" b="1" dirty="0" smtClean="0">
                <a:solidFill>
                  <a:schemeClr val="accent1">
                    <a:lumMod val="50000"/>
                  </a:schemeClr>
                </a:solidFill>
              </a:rPr>
              <a:t>E correlations</a:t>
            </a:r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1893" name="Text Box 37"/>
          <p:cNvSpPr txBox="1">
            <a:spLocks noChangeArrowheads="1"/>
          </p:cNvSpPr>
          <p:nvPr/>
        </p:nvSpPr>
        <p:spPr bwMode="auto">
          <a:xfrm>
            <a:off x="2844800" y="3286125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FF0000"/>
                </a:solidFill>
              </a:rPr>
              <a:t>0.17</a:t>
            </a:r>
          </a:p>
        </p:txBody>
      </p:sp>
      <p:sp>
        <p:nvSpPr>
          <p:cNvPr id="121894" name="Text Box 38"/>
          <p:cNvSpPr txBox="1">
            <a:spLocks noChangeArrowheads="1"/>
          </p:cNvSpPr>
          <p:nvPr/>
        </p:nvSpPr>
        <p:spPr bwMode="auto">
          <a:xfrm>
            <a:off x="3722688" y="2493963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FF0000"/>
                </a:solidFill>
              </a:rPr>
              <a:t>0.20</a:t>
            </a:r>
          </a:p>
        </p:txBody>
      </p:sp>
      <p:sp>
        <p:nvSpPr>
          <p:cNvPr id="121895" name="Text Box 39"/>
          <p:cNvSpPr txBox="1">
            <a:spLocks noChangeArrowheads="1"/>
          </p:cNvSpPr>
          <p:nvPr/>
        </p:nvSpPr>
        <p:spPr bwMode="auto">
          <a:xfrm>
            <a:off x="4875213" y="1846263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0.08</a:t>
            </a:r>
          </a:p>
        </p:txBody>
      </p:sp>
      <p:sp>
        <p:nvSpPr>
          <p:cNvPr id="121896" name="Text Box 40"/>
          <p:cNvSpPr txBox="1">
            <a:spLocks noChangeArrowheads="1"/>
          </p:cNvSpPr>
          <p:nvPr/>
        </p:nvSpPr>
        <p:spPr bwMode="auto">
          <a:xfrm>
            <a:off x="4803775" y="3287713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0.05</a:t>
            </a:r>
          </a:p>
        </p:txBody>
      </p:sp>
      <p:sp>
        <p:nvSpPr>
          <p:cNvPr id="121897" name="Text Box 41"/>
          <p:cNvSpPr txBox="1">
            <a:spLocks noChangeArrowheads="1"/>
          </p:cNvSpPr>
          <p:nvPr/>
        </p:nvSpPr>
        <p:spPr bwMode="auto">
          <a:xfrm>
            <a:off x="5811838" y="2495550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i="1">
                <a:solidFill>
                  <a:srgbClr val="FF0000"/>
                </a:solidFill>
                <a:latin typeface="Times New Roman" pitchFamily="18" charset="0"/>
              </a:rPr>
              <a:t>0.04</a:t>
            </a:r>
          </a:p>
        </p:txBody>
      </p:sp>
      <p:sp>
        <p:nvSpPr>
          <p:cNvPr id="121898" name="Text Box 42"/>
          <p:cNvSpPr txBox="1">
            <a:spLocks noChangeArrowheads="1"/>
          </p:cNvSpPr>
          <p:nvPr/>
        </p:nvSpPr>
        <p:spPr bwMode="auto">
          <a:xfrm>
            <a:off x="6746875" y="3286125"/>
            <a:ext cx="777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400" b="1">
                <a:solidFill>
                  <a:srgbClr val="FF0000"/>
                </a:solidFill>
              </a:rPr>
              <a:t>0.13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0834" name="Rectangle 6"/>
          <p:cNvSpPr>
            <a:spLocks noGrp="1" noChangeArrowheads="1"/>
          </p:cNvSpPr>
          <p:nvPr>
            <p:ph type="title"/>
          </p:nvPr>
        </p:nvSpPr>
        <p:spPr>
          <a:xfrm>
            <a:off x="251520" y="149895"/>
            <a:ext cx="8712968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Standardisation: IP model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79512" y="1334889"/>
            <a:ext cx="8964488" cy="4758407"/>
          </a:xfrm>
        </p:spPr>
        <p:txBody>
          <a:bodyPr>
            <a:normAutofit fontScale="92500" lnSpcReduction="10000"/>
          </a:bodyPr>
          <a:lstStyle/>
          <a:p>
            <a:pPr marL="274320" indent="-274320">
              <a:buNone/>
              <a:defRPr/>
            </a:pPr>
            <a:r>
              <a:rPr lang="en-AU" sz="2400" dirty="0">
                <a:latin typeface="Arial" pitchFamily="34" charset="0"/>
                <a:cs typeface="Arial" pitchFamily="34" charset="0"/>
              </a:rPr>
              <a:t># 	Standardized Variance components: 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TOTAL  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ACE</a:t>
            </a:r>
          </a:p>
          <a:p>
            <a:pPr marL="274320" indent="-274320">
              <a:buNone/>
              <a:defRPr/>
            </a:pP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rowVars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&lt;-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Vars</a:t>
            </a: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r>
              <a:rPr lang="en-AU" sz="2400" dirty="0" err="1">
                <a:latin typeface="Arial" pitchFamily="34" charset="0"/>
                <a:cs typeface="Arial" pitchFamily="34" charset="0"/>
              </a:rPr>
              <a:t>colVars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   &lt;- rep(c('A','C','E','h2','c2','e2'),each=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nv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274320" indent="-274320">
              <a:buNone/>
              <a:defRPr/>
            </a:pPr>
            <a:r>
              <a:rPr lang="en-AU" sz="2400" dirty="0">
                <a:latin typeface="Arial" pitchFamily="34" charset="0"/>
                <a:cs typeface="Arial" pitchFamily="34" charset="0"/>
              </a:rPr>
              <a:t>estVars1  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&lt;-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mxAlgebra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expression=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cbind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(A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C, E, A</a:t>
            </a:r>
            <a:r>
              <a:rPr lang="en-A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C</a:t>
            </a:r>
            <a:r>
              <a:rPr lang="en-A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E</a:t>
            </a:r>
            <a:r>
              <a:rPr lang="en-A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), name="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est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", </a:t>
            </a: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dimnames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=list(</a:t>
            </a: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rowVars,colVars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))</a:t>
            </a: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r>
              <a:rPr lang="en-AU" sz="2400" dirty="0">
                <a:latin typeface="Arial" pitchFamily="34" charset="0"/>
                <a:cs typeface="Arial" pitchFamily="34" charset="0"/>
              </a:rPr>
              <a:t># 	Standardized Variance components: Common ACE</a:t>
            </a:r>
          </a:p>
          <a:p>
            <a:pPr marL="274320" indent="-274320">
              <a:buNone/>
              <a:defRPr/>
            </a:pP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mxAlgebra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expression=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cbind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 (ac%*%t(ac))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(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cc%*%t(cc))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ec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%*%t(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ec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), name="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estCom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"</a:t>
            </a: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r>
              <a:rPr lang="en-AU" sz="2400" dirty="0">
                <a:latin typeface="Arial" pitchFamily="34" charset="0"/>
                <a:cs typeface="Arial" pitchFamily="34" charset="0"/>
              </a:rPr>
              <a:t># 	Standardized Variance components: Specific ACE</a:t>
            </a:r>
          </a:p>
          <a:p>
            <a:pPr marL="274320" indent="-274320">
              <a:buNone/>
              <a:defRPr/>
            </a:pPr>
            <a:r>
              <a:rPr lang="en-A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mxAlgebra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expression=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cbind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 (as%*%t(as))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%*%t(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%*%t(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/V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), name="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estSp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"</a:t>
            </a: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69634" name="Content Placeholder 12"/>
          <p:cNvSpPr>
            <a:spLocks noGrp="1"/>
          </p:cNvSpPr>
          <p:nvPr>
            <p:ph idx="1"/>
          </p:nvPr>
        </p:nvSpPr>
        <p:spPr>
          <a:xfrm>
            <a:off x="35496" y="1017240"/>
            <a:ext cx="9217024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mxAlgebra</a:t>
            </a:r>
            <a:r>
              <a:rPr lang="en-AU" sz="2800" dirty="0" smtClean="0">
                <a:latin typeface="Arial" charset="0"/>
                <a:cs typeface="Arial" charset="0"/>
              </a:rPr>
              <a:t>(expression=A+C+E</a:t>
            </a:r>
            <a:r>
              <a:rPr lang="en-AU" sz="2800" dirty="0">
                <a:latin typeface="Arial" charset="0"/>
                <a:cs typeface="Arial" charset="0"/>
              </a:rPr>
              <a:t>, name="V" )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mxMatrix</a:t>
            </a:r>
            <a:r>
              <a:rPr lang="en-AU" sz="2800" dirty="0" smtClean="0">
                <a:latin typeface="Arial" charset="0"/>
                <a:cs typeface="Arial" charset="0"/>
              </a:rPr>
              <a:t> (type="</a:t>
            </a:r>
            <a:r>
              <a:rPr lang="en-AU" sz="2800" dirty="0" err="1" smtClean="0">
                <a:latin typeface="Arial" charset="0"/>
                <a:cs typeface="Arial" charset="0"/>
              </a:rPr>
              <a:t>Iden</a:t>
            </a:r>
            <a:r>
              <a:rPr lang="en-AU" sz="2800" dirty="0" smtClean="0">
                <a:latin typeface="Arial" charset="0"/>
                <a:cs typeface="Arial" charset="0"/>
              </a:rPr>
              <a:t>", </a:t>
            </a:r>
            <a:r>
              <a:rPr lang="en-AU" sz="2800" dirty="0" err="1" smtClean="0">
                <a:latin typeface="Arial" charset="0"/>
                <a:cs typeface="Arial" charset="0"/>
              </a:rPr>
              <a:t>nrow</a:t>
            </a:r>
            <a:r>
              <a:rPr lang="en-AU" sz="2800" dirty="0" smtClean="0">
                <a:latin typeface="Arial" charset="0"/>
                <a:cs typeface="Arial" charset="0"/>
              </a:rPr>
              <a:t>=</a:t>
            </a:r>
            <a:r>
              <a:rPr lang="en-AU" sz="2800" dirty="0" err="1" smtClean="0">
                <a:latin typeface="Arial" charset="0"/>
                <a:cs typeface="Arial" charset="0"/>
              </a:rPr>
              <a:t>nv</a:t>
            </a:r>
            <a:r>
              <a:rPr lang="en-AU" sz="2800" dirty="0" smtClean="0">
                <a:latin typeface="Arial" charset="0"/>
                <a:cs typeface="Arial" charset="0"/>
              </a:rPr>
              <a:t>, </a:t>
            </a:r>
            <a:r>
              <a:rPr lang="en-AU" sz="2800" dirty="0" err="1" smtClean="0">
                <a:latin typeface="Arial" charset="0"/>
                <a:cs typeface="Arial" charset="0"/>
              </a:rPr>
              <a:t>ncol</a:t>
            </a:r>
            <a:r>
              <a:rPr lang="en-AU" sz="2800" dirty="0" smtClean="0">
                <a:latin typeface="Arial" charset="0"/>
                <a:cs typeface="Arial" charset="0"/>
              </a:rPr>
              <a:t>=</a:t>
            </a:r>
            <a:r>
              <a:rPr lang="en-AU" sz="2800" dirty="0" err="1" smtClean="0">
                <a:latin typeface="Arial" charset="0"/>
                <a:cs typeface="Arial" charset="0"/>
              </a:rPr>
              <a:t>nv</a:t>
            </a:r>
            <a:r>
              <a:rPr lang="en-AU" sz="2800" dirty="0" smtClean="0">
                <a:latin typeface="Arial" charset="0"/>
                <a:cs typeface="Arial" charset="0"/>
              </a:rPr>
              <a:t>, name="I"),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AU" sz="2800" dirty="0" err="1" smtClean="0">
                <a:latin typeface="Arial" charset="0"/>
                <a:cs typeface="Arial" charset="0"/>
              </a:rPr>
              <a:t>mxAlgebra</a:t>
            </a:r>
            <a:r>
              <a:rPr lang="en-AU" sz="2800" dirty="0" smtClean="0">
                <a:latin typeface="Arial" charset="0"/>
                <a:cs typeface="Arial" charset="0"/>
              </a:rPr>
              <a:t> (solve(</a:t>
            </a:r>
            <a:r>
              <a:rPr lang="en-AU" sz="2800" dirty="0" err="1" smtClean="0">
                <a:latin typeface="Arial" charset="0"/>
                <a:cs typeface="Arial" charset="0"/>
              </a:rPr>
              <a:t>sqrt</a:t>
            </a:r>
            <a:r>
              <a:rPr lang="en-AU" sz="2800" dirty="0" smtClean="0">
                <a:latin typeface="Arial" charset="0"/>
                <a:cs typeface="Arial" charset="0"/>
              </a:rPr>
              <a:t>(I*V)), name="</a:t>
            </a:r>
            <a:r>
              <a:rPr lang="en-AU" sz="2800" dirty="0" err="1" smtClean="0">
                <a:latin typeface="Arial" charset="0"/>
                <a:cs typeface="Arial" charset="0"/>
              </a:rPr>
              <a:t>iSD</a:t>
            </a:r>
            <a:r>
              <a:rPr lang="en-AU" sz="2800" dirty="0" smtClean="0">
                <a:latin typeface="Arial" charset="0"/>
                <a:cs typeface="Arial" charset="0"/>
              </a:rPr>
              <a:t>"),</a:t>
            </a:r>
          </a:p>
          <a:p>
            <a:pPr lvl="1" eaLnBrk="1" hangingPunct="1"/>
            <a:r>
              <a:rPr lang="en-AU" dirty="0" smtClean="0">
                <a:latin typeface="Arial" charset="0"/>
                <a:cs typeface="Arial" charset="0"/>
              </a:rPr>
              <a:t>Multiply the </a:t>
            </a:r>
            <a:r>
              <a:rPr lang="en-AU" dirty="0" err="1" smtClean="0">
                <a:latin typeface="Arial" charset="0"/>
                <a:cs typeface="Arial" charset="0"/>
              </a:rPr>
              <a:t>var</a:t>
            </a:r>
            <a:r>
              <a:rPr lang="en-AU" dirty="0" smtClean="0">
                <a:latin typeface="Arial" charset="0"/>
                <a:cs typeface="Arial" charset="0"/>
              </a:rPr>
              <a:t>/</a:t>
            </a:r>
            <a:r>
              <a:rPr lang="en-AU" dirty="0" err="1" smtClean="0">
                <a:latin typeface="Arial" charset="0"/>
                <a:cs typeface="Arial" charset="0"/>
              </a:rPr>
              <a:t>cov</a:t>
            </a:r>
            <a:r>
              <a:rPr lang="en-AU" dirty="0" smtClean="0">
                <a:latin typeface="Arial" charset="0"/>
                <a:cs typeface="Arial" charset="0"/>
              </a:rPr>
              <a:t> matrix v by an identity matrix</a:t>
            </a:r>
          </a:p>
          <a:p>
            <a:pPr lvl="1" eaLnBrk="1" hangingPunct="1"/>
            <a:r>
              <a:rPr lang="en-AU" dirty="0" smtClean="0">
                <a:latin typeface="Arial" charset="0"/>
                <a:cs typeface="Arial" charset="0"/>
              </a:rPr>
              <a:t>Yields a Diagonal matrix with variances</a:t>
            </a:r>
          </a:p>
          <a:p>
            <a:pPr lvl="1" eaLnBrk="1" hangingPunct="1"/>
            <a:r>
              <a:rPr lang="en-AU" dirty="0" smtClean="0">
                <a:latin typeface="Arial" charset="0"/>
                <a:cs typeface="Arial" charset="0"/>
              </a:rPr>
              <a:t>The </a:t>
            </a:r>
            <a:r>
              <a:rPr lang="en-AU" dirty="0" err="1" smtClean="0">
                <a:latin typeface="Arial" charset="0"/>
                <a:cs typeface="Arial" charset="0"/>
              </a:rPr>
              <a:t>sqrt</a:t>
            </a:r>
            <a:r>
              <a:rPr lang="en-AU" dirty="0" smtClean="0">
                <a:latin typeface="Arial" charset="0"/>
                <a:cs typeface="Arial" charset="0"/>
              </a:rPr>
              <a:t> of this matrix yields Diagonal matrix with standard deviations</a:t>
            </a:r>
          </a:p>
          <a:p>
            <a:pPr lvl="1" eaLnBrk="1" hangingPunct="1"/>
            <a:r>
              <a:rPr lang="en-AU" dirty="0" smtClean="0">
                <a:latin typeface="Arial" charset="0"/>
                <a:cs typeface="Arial" charset="0"/>
              </a:rPr>
              <a:t>The inverse yields a matrix with 1/</a:t>
            </a:r>
            <a:r>
              <a:rPr lang="en-AU" dirty="0" err="1" smtClean="0">
                <a:latin typeface="Arial" charset="0"/>
                <a:cs typeface="Arial" charset="0"/>
              </a:rPr>
              <a:t>sd</a:t>
            </a:r>
            <a:r>
              <a:rPr lang="en-AU" dirty="0" smtClean="0">
                <a:latin typeface="Arial" charset="0"/>
                <a:cs typeface="Arial" charset="0"/>
              </a:rPr>
              <a:t> on the diagonals</a:t>
            </a:r>
          </a:p>
          <a:p>
            <a:pPr lvl="1" eaLnBrk="1" hangingPunct="1"/>
            <a:endParaRPr lang="en-AU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AU" sz="2800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AU" sz="2800" dirty="0" smtClean="0">
              <a:latin typeface="Arial" charset="0"/>
              <a:cs typeface="Arial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en-AU" sz="2800" dirty="0" smtClean="0">
              <a:latin typeface="Arial" charset="0"/>
              <a:cs typeface="Arial" charset="0"/>
            </a:endParaRPr>
          </a:p>
        </p:txBody>
      </p:sp>
      <p:sp>
        <p:nvSpPr>
          <p:cNvPr id="69635" name="Text Box 6"/>
          <p:cNvSpPr txBox="1">
            <a:spLocks noChangeArrowheads="1"/>
          </p:cNvSpPr>
          <p:nvPr/>
        </p:nvSpPr>
        <p:spPr bwMode="auto">
          <a:xfrm>
            <a:off x="144338" y="44624"/>
            <a:ext cx="903617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GB" sz="4000" b="1" dirty="0" smtClean="0">
                <a:solidFill>
                  <a:schemeClr val="accent1">
                    <a:lumMod val="50000"/>
                  </a:schemeClr>
                </a:solidFill>
              </a:rPr>
              <a:t>A bit more on </a:t>
            </a:r>
            <a:r>
              <a:rPr lang="en-GB" sz="4000" b="1" dirty="0" err="1" smtClean="0">
                <a:solidFill>
                  <a:schemeClr val="accent1">
                    <a:lumMod val="50000"/>
                  </a:schemeClr>
                </a:solidFill>
              </a:rPr>
              <a:t>iSD</a:t>
            </a:r>
            <a:r>
              <a:rPr lang="en-GB" sz="4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sz="2800" b="1" dirty="0" smtClean="0">
                <a:solidFill>
                  <a:schemeClr val="accent1">
                    <a:lumMod val="50000"/>
                  </a:schemeClr>
                </a:solidFill>
              </a:rPr>
              <a:t>(used for standardization)</a:t>
            </a:r>
            <a:endParaRPr lang="en-GB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7504" y="5757242"/>
            <a:ext cx="8712968" cy="1200150"/>
            <a:chOff x="107504" y="5572125"/>
            <a:chExt cx="8712968" cy="1200150"/>
          </a:xfrm>
        </p:grpSpPr>
        <p:grpSp>
          <p:nvGrpSpPr>
            <p:cNvPr id="20" name="Group 19"/>
            <p:cNvGrpSpPr/>
            <p:nvPr/>
          </p:nvGrpSpPr>
          <p:grpSpPr>
            <a:xfrm>
              <a:off x="107504" y="5572125"/>
              <a:ext cx="1643063" cy="1016000"/>
              <a:chOff x="428625" y="5572125"/>
              <a:chExt cx="1643063" cy="1016000"/>
            </a:xfrm>
          </p:grpSpPr>
          <p:grpSp>
            <p:nvGrpSpPr>
              <p:cNvPr id="69636" name="Group 10"/>
              <p:cNvGrpSpPr>
                <a:grpSpLocks/>
              </p:cNvGrpSpPr>
              <p:nvPr/>
            </p:nvGrpSpPr>
            <p:grpSpPr bwMode="auto">
              <a:xfrm>
                <a:off x="1000125" y="5572125"/>
                <a:ext cx="1071563" cy="1016000"/>
                <a:chOff x="144" y="1776"/>
                <a:chExt cx="864" cy="735"/>
              </a:xfrm>
            </p:grpSpPr>
            <p:sp>
              <p:nvSpPr>
                <p:cNvPr id="69650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09" y="1776"/>
                  <a:ext cx="742" cy="7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2400" b="1">
                      <a:solidFill>
                        <a:schemeClr val="tx1"/>
                      </a:solidFill>
                    </a:rPr>
                    <a:t>1    0</a:t>
                  </a:r>
                </a:p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2400" b="1">
                      <a:solidFill>
                        <a:schemeClr val="tx1"/>
                      </a:solidFill>
                    </a:rPr>
                    <a:t>0    1</a:t>
                  </a:r>
                  <a:endParaRPr lang="en-GB" sz="24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51" name="AutoShape 12"/>
                <p:cNvSpPr>
                  <a:spLocks noChangeArrowheads="1"/>
                </p:cNvSpPr>
                <p:nvPr/>
              </p:nvSpPr>
              <p:spPr bwMode="auto">
                <a:xfrm>
                  <a:off x="144" y="1776"/>
                  <a:ext cx="864" cy="672"/>
                </a:xfrm>
                <a:prstGeom prst="bracketPair">
                  <a:avLst>
                    <a:gd name="adj" fmla="val 16667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endParaRPr lang="sv-SE"/>
                </a:p>
              </p:txBody>
            </p:sp>
          </p:grpSp>
          <p:sp>
            <p:nvSpPr>
              <p:cNvPr id="69637" name="TextBox 16"/>
              <p:cNvSpPr txBox="1">
                <a:spLocks noChangeArrowheads="1"/>
              </p:cNvSpPr>
              <p:nvPr/>
            </p:nvSpPr>
            <p:spPr bwMode="auto">
              <a:xfrm>
                <a:off x="428625" y="5857875"/>
                <a:ext cx="571500" cy="523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AU" sz="2800">
                    <a:solidFill>
                      <a:schemeClr val="tx1"/>
                    </a:solidFill>
                  </a:rPr>
                  <a:t>I=</a:t>
                </a: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907704" y="5572125"/>
              <a:ext cx="2214562" cy="928688"/>
              <a:chOff x="1907704" y="5572125"/>
              <a:chExt cx="2214562" cy="928688"/>
            </a:xfrm>
          </p:grpSpPr>
          <p:grpSp>
            <p:nvGrpSpPr>
              <p:cNvPr id="69638" name="Group 10"/>
              <p:cNvGrpSpPr>
                <a:grpSpLocks/>
              </p:cNvGrpSpPr>
              <p:nvPr/>
            </p:nvGrpSpPr>
            <p:grpSpPr bwMode="auto">
              <a:xfrm>
                <a:off x="2622079" y="5572125"/>
                <a:ext cx="1500187" cy="928688"/>
                <a:chOff x="144" y="1776"/>
                <a:chExt cx="979" cy="672"/>
              </a:xfrm>
            </p:grpSpPr>
            <p:sp>
              <p:nvSpPr>
                <p:cNvPr id="69648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09" y="1776"/>
                  <a:ext cx="914" cy="5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>
                      <a:solidFill>
                        <a:schemeClr val="tx1"/>
                      </a:solidFill>
                    </a:rPr>
                    <a:t>var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1</a:t>
                  </a:r>
                  <a:r>
                    <a:rPr lang="en-GB" sz="1600" b="1">
                      <a:solidFill>
                        <a:schemeClr val="tx1"/>
                      </a:solidFill>
                    </a:rPr>
                    <a:t> cov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12</a:t>
                  </a:r>
                  <a:endParaRPr lang="en-GB" sz="1600" b="1">
                    <a:solidFill>
                      <a:schemeClr val="tx1"/>
                    </a:solidFill>
                  </a:endParaRPr>
                </a:p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>
                      <a:solidFill>
                        <a:schemeClr val="tx1"/>
                      </a:solidFill>
                    </a:rPr>
                    <a:t>cov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12</a:t>
                  </a:r>
                  <a:r>
                    <a:rPr lang="en-GB" sz="1600" b="1">
                      <a:solidFill>
                        <a:schemeClr val="tx1"/>
                      </a:solidFill>
                    </a:rPr>
                    <a:t> var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2</a:t>
                  </a:r>
                  <a:endParaRPr lang="en-GB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49" name="AutoShape 12"/>
                <p:cNvSpPr>
                  <a:spLocks noChangeArrowheads="1"/>
                </p:cNvSpPr>
                <p:nvPr/>
              </p:nvSpPr>
              <p:spPr bwMode="auto">
                <a:xfrm>
                  <a:off x="144" y="1776"/>
                  <a:ext cx="864" cy="672"/>
                </a:xfrm>
                <a:prstGeom prst="bracketPair">
                  <a:avLst>
                    <a:gd name="adj" fmla="val 16667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endParaRPr lang="sv-SE"/>
                </a:p>
              </p:txBody>
            </p:sp>
          </p:grpSp>
          <p:sp>
            <p:nvSpPr>
              <p:cNvPr id="69639" name="TextBox 20"/>
              <p:cNvSpPr txBox="1">
                <a:spLocks noChangeArrowheads="1"/>
              </p:cNvSpPr>
              <p:nvPr/>
            </p:nvSpPr>
            <p:spPr bwMode="auto">
              <a:xfrm>
                <a:off x="1907704" y="5857875"/>
                <a:ext cx="785812" cy="523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AU" sz="2800" dirty="0">
                    <a:solidFill>
                      <a:schemeClr val="tx1"/>
                    </a:solidFill>
                  </a:rPr>
                  <a:t>V</a:t>
                </a:r>
                <a:r>
                  <a:rPr lang="en-AU" sz="2800" dirty="0" smtClean="0">
                    <a:solidFill>
                      <a:schemeClr val="tx1"/>
                    </a:solidFill>
                  </a:rPr>
                  <a:t>= </a:t>
                </a:r>
                <a:endParaRPr lang="en-AU" sz="2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227934" y="5572125"/>
              <a:ext cx="2000250" cy="928688"/>
              <a:chOff x="3929063" y="5572125"/>
              <a:chExt cx="2000250" cy="928688"/>
            </a:xfrm>
          </p:grpSpPr>
          <p:grpSp>
            <p:nvGrpSpPr>
              <p:cNvPr id="69640" name="Group 10"/>
              <p:cNvGrpSpPr>
                <a:grpSpLocks/>
              </p:cNvGrpSpPr>
              <p:nvPr/>
            </p:nvGrpSpPr>
            <p:grpSpPr bwMode="auto">
              <a:xfrm>
                <a:off x="4857750" y="5572125"/>
                <a:ext cx="1071563" cy="928688"/>
                <a:chOff x="144" y="1776"/>
                <a:chExt cx="864" cy="672"/>
              </a:xfrm>
            </p:grpSpPr>
            <p:sp>
              <p:nvSpPr>
                <p:cNvPr id="69646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09" y="1776"/>
                  <a:ext cx="742" cy="5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>
                      <a:solidFill>
                        <a:schemeClr val="tx1"/>
                      </a:solidFill>
                    </a:rPr>
                    <a:t>var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1</a:t>
                  </a:r>
                  <a:r>
                    <a:rPr lang="en-GB" sz="1600" b="1">
                      <a:solidFill>
                        <a:schemeClr val="tx1"/>
                      </a:solidFill>
                    </a:rPr>
                    <a:t>  0</a:t>
                  </a:r>
                </a:p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>
                      <a:solidFill>
                        <a:schemeClr val="tx1"/>
                      </a:solidFill>
                    </a:rPr>
                    <a:t>0    var</a:t>
                  </a:r>
                  <a:r>
                    <a:rPr lang="en-GB" sz="1600" b="1" baseline="-25000">
                      <a:solidFill>
                        <a:schemeClr val="tx1"/>
                      </a:solidFill>
                    </a:rPr>
                    <a:t>2</a:t>
                  </a:r>
                  <a:endParaRPr lang="en-GB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47" name="AutoShape 12"/>
                <p:cNvSpPr>
                  <a:spLocks noChangeArrowheads="1"/>
                </p:cNvSpPr>
                <p:nvPr/>
              </p:nvSpPr>
              <p:spPr bwMode="auto">
                <a:xfrm>
                  <a:off x="144" y="1776"/>
                  <a:ext cx="864" cy="672"/>
                </a:xfrm>
                <a:prstGeom prst="bracketPair">
                  <a:avLst>
                    <a:gd name="adj" fmla="val 16667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endParaRPr lang="sv-SE"/>
                </a:p>
              </p:txBody>
            </p:sp>
          </p:grpSp>
          <p:sp>
            <p:nvSpPr>
              <p:cNvPr id="69641" name="TextBox 24"/>
              <p:cNvSpPr txBox="1">
                <a:spLocks noChangeArrowheads="1"/>
              </p:cNvSpPr>
              <p:nvPr/>
            </p:nvSpPr>
            <p:spPr bwMode="auto">
              <a:xfrm>
                <a:off x="3929063" y="5857875"/>
                <a:ext cx="1071562" cy="523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AU" sz="2800" dirty="0">
                    <a:solidFill>
                      <a:schemeClr val="tx1"/>
                    </a:solidFill>
                  </a:rPr>
                  <a:t>I*V</a:t>
                </a:r>
                <a:r>
                  <a:rPr lang="en-AU" sz="2800" dirty="0" smtClean="0">
                    <a:solidFill>
                      <a:schemeClr val="tx1"/>
                    </a:solidFill>
                  </a:rPr>
                  <a:t>=       </a:t>
                </a:r>
                <a:endParaRPr lang="en-AU" sz="28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6361434" y="5572125"/>
              <a:ext cx="2459038" cy="1200150"/>
              <a:chOff x="6000750" y="5572125"/>
              <a:chExt cx="2459038" cy="1200150"/>
            </a:xfrm>
          </p:grpSpPr>
          <p:grpSp>
            <p:nvGrpSpPr>
              <p:cNvPr id="69642" name="Group 10"/>
              <p:cNvGrpSpPr>
                <a:grpSpLocks/>
              </p:cNvGrpSpPr>
              <p:nvPr/>
            </p:nvGrpSpPr>
            <p:grpSpPr bwMode="auto">
              <a:xfrm>
                <a:off x="6929438" y="5572125"/>
                <a:ext cx="1530350" cy="1200150"/>
                <a:chOff x="144" y="1776"/>
                <a:chExt cx="864" cy="869"/>
              </a:xfrm>
            </p:grpSpPr>
            <p:sp>
              <p:nvSpPr>
                <p:cNvPr id="6964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209" y="1776"/>
                  <a:ext cx="742" cy="8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 dirty="0">
                      <a:solidFill>
                        <a:schemeClr val="tx1"/>
                      </a:solidFill>
                    </a:rPr>
                    <a:t>1/sd</a:t>
                  </a:r>
                  <a:r>
                    <a:rPr lang="en-GB" sz="1600" b="1" baseline="-25000" dirty="0">
                      <a:solidFill>
                        <a:schemeClr val="tx1"/>
                      </a:solidFill>
                    </a:rPr>
                    <a:t>1</a:t>
                  </a:r>
                  <a:r>
                    <a:rPr lang="en-GB" sz="1600" b="1" dirty="0">
                      <a:solidFill>
                        <a:schemeClr val="tx1"/>
                      </a:solidFill>
                    </a:rPr>
                    <a:t>   0</a:t>
                  </a:r>
                </a:p>
                <a:p>
                  <a:pPr eaLnBrk="0" hangingPunct="0">
                    <a:spcBef>
                      <a:spcPct val="50000"/>
                    </a:spcBef>
                    <a:tabLst>
                      <a:tab pos="850900" algn="l"/>
                    </a:tabLst>
                  </a:pPr>
                  <a:r>
                    <a:rPr lang="en-GB" sz="1600" b="1" dirty="0">
                      <a:solidFill>
                        <a:schemeClr val="tx1"/>
                      </a:solidFill>
                    </a:rPr>
                    <a:t>0    1/sd</a:t>
                  </a:r>
                  <a:r>
                    <a:rPr lang="en-GB" sz="1600" b="1" baseline="-25000" dirty="0">
                      <a:solidFill>
                        <a:schemeClr val="tx1"/>
                      </a:solidFill>
                    </a:rPr>
                    <a:t>2</a:t>
                  </a:r>
                  <a:endParaRPr lang="en-GB" sz="1600" baseline="-250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645" name="AutoShape 12"/>
                <p:cNvSpPr>
                  <a:spLocks noChangeArrowheads="1"/>
                </p:cNvSpPr>
                <p:nvPr/>
              </p:nvSpPr>
              <p:spPr bwMode="auto">
                <a:xfrm>
                  <a:off x="144" y="1776"/>
                  <a:ext cx="864" cy="672"/>
                </a:xfrm>
                <a:prstGeom prst="bracketPair">
                  <a:avLst>
                    <a:gd name="adj" fmla="val 16667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endParaRPr lang="sv-SE"/>
                </a:p>
              </p:txBody>
            </p:sp>
          </p:grpSp>
          <p:sp>
            <p:nvSpPr>
              <p:cNvPr id="69643" name="TextBox 28"/>
              <p:cNvSpPr txBox="1">
                <a:spLocks noChangeArrowheads="1"/>
              </p:cNvSpPr>
              <p:nvPr/>
            </p:nvSpPr>
            <p:spPr bwMode="auto">
              <a:xfrm>
                <a:off x="6000750" y="5857875"/>
                <a:ext cx="1071563" cy="5238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</a:pPr>
                <a:r>
                  <a:rPr lang="en-AU" sz="2800">
                    <a:solidFill>
                      <a:schemeClr val="tx1"/>
                    </a:solidFill>
                  </a:rPr>
                  <a:t>iSD=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461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0834" name="Rectangle 6"/>
          <p:cNvSpPr>
            <a:spLocks noGrp="1" noChangeArrowheads="1"/>
          </p:cNvSpPr>
          <p:nvPr>
            <p:ph type="title"/>
          </p:nvPr>
        </p:nvSpPr>
        <p:spPr>
          <a:xfrm>
            <a:off x="251520" y="149895"/>
            <a:ext cx="8712968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Standardization: IP model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79512" y="1046857"/>
            <a:ext cx="8784975" cy="5190455"/>
          </a:xfrm>
        </p:spPr>
        <p:txBody>
          <a:bodyPr>
            <a:normAutofit/>
          </a:bodyPr>
          <a:lstStyle/>
          <a:p>
            <a:pPr marL="274320" indent="-274320">
              <a:buNone/>
              <a:defRPr/>
            </a:pPr>
            <a:r>
              <a:rPr lang="en-AU" sz="2400" dirty="0" smtClean="0">
                <a:latin typeface="Arial" pitchFamily="34" charset="0"/>
                <a:cs typeface="Arial" pitchFamily="34" charset="0"/>
              </a:rPr>
              <a:t># 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	Standardized Path estimates: Common ACE</a:t>
            </a:r>
          </a:p>
          <a:p>
            <a:pPr marL="274320" indent="-274320">
              <a:buNone/>
              <a:defRPr/>
            </a:pP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mxAlgebra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expression=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cbind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vec2diag(ac)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, vec2diag(cc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, vec2diag(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ec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), name="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stCom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"</a:t>
            </a: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endParaRPr lang="en-AU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>
              <a:buNone/>
              <a:defRPr/>
            </a:pPr>
            <a:r>
              <a:rPr lang="en-AU" sz="2400" dirty="0" smtClean="0">
                <a:latin typeface="Arial" pitchFamily="34" charset="0"/>
                <a:cs typeface="Arial" pitchFamily="34" charset="0"/>
              </a:rPr>
              <a:t># 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	Standardized Path estimates: Specific 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ACE</a:t>
            </a:r>
          </a:p>
          <a:p>
            <a:pPr marL="274320" indent="-274320">
              <a:buNone/>
              <a:defRPr/>
            </a:pPr>
            <a:r>
              <a:rPr lang="en-AU" sz="2400" dirty="0" err="1" smtClean="0">
                <a:latin typeface="Arial" pitchFamily="34" charset="0"/>
                <a:cs typeface="Arial" pitchFamily="34" charset="0"/>
              </a:rPr>
              <a:t>mxAlgebra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expression=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cbind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( as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cs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es</a:t>
            </a:r>
            <a:r>
              <a:rPr lang="en-A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*</a:t>
            </a:r>
            <a:r>
              <a:rPr lang="en-AU" sz="24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iSD</a:t>
            </a:r>
            <a:r>
              <a:rPr lang="en-AU" sz="2400" dirty="0" smtClean="0">
                <a:latin typeface="Arial" pitchFamily="34" charset="0"/>
                <a:cs typeface="Arial" pitchFamily="34" charset="0"/>
              </a:rPr>
              <a:t>), name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="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stSp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", </a:t>
            </a:r>
            <a:r>
              <a:rPr lang="en-AU" sz="2400" dirty="0" err="1">
                <a:latin typeface="Arial" pitchFamily="34" charset="0"/>
                <a:cs typeface="Arial" pitchFamily="34" charset="0"/>
              </a:rPr>
              <a:t>dimnames</a:t>
            </a:r>
            <a:r>
              <a:rPr lang="en-AU" sz="2400" dirty="0">
                <a:latin typeface="Arial" pitchFamily="34" charset="0"/>
                <a:cs typeface="Arial" pitchFamily="34" charset="0"/>
              </a:rPr>
              <a:t>=list(rowVars,colVars5))</a:t>
            </a:r>
          </a:p>
          <a:p>
            <a:pPr marL="274320" indent="-274320">
              <a:buNone/>
              <a:defRPr/>
            </a:pPr>
            <a:endParaRPr lang="en-AU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899592" y="2699521"/>
            <a:ext cx="7200991" cy="2097631"/>
            <a:chOff x="179321" y="2631992"/>
            <a:chExt cx="7200991" cy="2097631"/>
          </a:xfrm>
        </p:grpSpPr>
        <p:grpSp>
          <p:nvGrpSpPr>
            <p:cNvPr id="2" name="Group 1"/>
            <p:cNvGrpSpPr/>
            <p:nvPr/>
          </p:nvGrpSpPr>
          <p:grpSpPr>
            <a:xfrm>
              <a:off x="179321" y="2636471"/>
              <a:ext cx="4031470" cy="2093152"/>
              <a:chOff x="1088946" y="2504650"/>
              <a:chExt cx="2427946" cy="2687893"/>
            </a:xfrm>
          </p:grpSpPr>
          <p:sp>
            <p:nvSpPr>
              <p:cNvPr id="4" name="Text Box 11"/>
              <p:cNvSpPr txBox="1">
                <a:spLocks noChangeArrowheads="1"/>
              </p:cNvSpPr>
              <p:nvPr/>
            </p:nvSpPr>
            <p:spPr bwMode="auto">
              <a:xfrm>
                <a:off x="1088946" y="3439192"/>
                <a:ext cx="1207234" cy="4406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GB" sz="1800" b="1" dirty="0" smtClean="0">
                    <a:solidFill>
                      <a:schemeClr val="tx1"/>
                    </a:solidFill>
                  </a:rPr>
                  <a:t>vec2diag(ac) =</a:t>
                </a:r>
                <a:endParaRPr lang="en-GB" sz="18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" name="Group 12"/>
              <p:cNvGrpSpPr>
                <a:grpSpLocks/>
              </p:cNvGrpSpPr>
              <p:nvPr/>
            </p:nvGrpSpPr>
            <p:grpSpPr bwMode="auto">
              <a:xfrm>
                <a:off x="2129836" y="2504650"/>
                <a:ext cx="1387056" cy="2687893"/>
                <a:chOff x="882" y="1637"/>
                <a:chExt cx="1202" cy="2058"/>
              </a:xfrm>
            </p:grpSpPr>
            <p:sp>
              <p:nvSpPr>
                <p:cNvPr id="6" name="AutoShape 13"/>
                <p:cNvSpPr>
                  <a:spLocks noChangeArrowheads="1"/>
                </p:cNvSpPr>
                <p:nvPr/>
              </p:nvSpPr>
              <p:spPr bwMode="auto">
                <a:xfrm>
                  <a:off x="882" y="1680"/>
                  <a:ext cx="1202" cy="1657"/>
                </a:xfrm>
                <a:prstGeom prst="bracketPair">
                  <a:avLst>
                    <a:gd name="adj" fmla="val 16667"/>
                  </a:avLst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>
                    <a:spcBef>
                      <a:spcPct val="20000"/>
                    </a:spcBef>
                  </a:pPr>
                  <a:endParaRPr lang="sv-SE"/>
                </a:p>
              </p:txBody>
            </p:sp>
            <p:sp>
              <p:nvSpPr>
                <p:cNvPr id="7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959" y="1637"/>
                  <a:ext cx="1125" cy="20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spcBef>
                      <a:spcPct val="50000"/>
                    </a:spcBef>
                  </a:pPr>
                  <a:r>
                    <a:rPr lang="en-GB" sz="2000" b="1" dirty="0">
                      <a:solidFill>
                        <a:schemeClr val="tx1"/>
                      </a:solidFill>
                    </a:rPr>
                    <a:t>a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en-GB" sz="2000" b="1" baseline="-25000" dirty="0" smtClean="0">
                      <a:solidFill>
                        <a:schemeClr val="tx1"/>
                      </a:solidFill>
                    </a:rPr>
                    <a:t>1  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0</a:t>
                  </a:r>
                  <a:r>
                    <a:rPr lang="en-GB" sz="2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    0     0</a:t>
                  </a:r>
                  <a:r>
                    <a:rPr lang="en-GB" sz="2000" b="1" baseline="-25000" dirty="0" smtClean="0">
                      <a:solidFill>
                        <a:schemeClr val="tx1"/>
                      </a:solidFill>
                    </a:rPr>
                    <a:t> </a:t>
                  </a:r>
                  <a:endParaRPr lang="en-GB" sz="2000" b="1" baseline="-25000" dirty="0">
                    <a:solidFill>
                      <a:schemeClr val="tx1"/>
                    </a:solidFill>
                  </a:endParaRPr>
                </a:p>
                <a:p>
                  <a:pPr eaLnBrk="0" hangingPunct="0">
                    <a:spcBef>
                      <a:spcPct val="50000"/>
                    </a:spcBef>
                  </a:pPr>
                  <a:r>
                    <a:rPr lang="en-GB" sz="2000" b="1" dirty="0">
                      <a:solidFill>
                        <a:schemeClr val="tx1"/>
                      </a:solidFill>
                    </a:rPr>
                    <a:t>0    a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en-GB" sz="2000" b="1" baseline="-25000" dirty="0" smtClean="0">
                      <a:solidFill>
                        <a:schemeClr val="tx1"/>
                      </a:solidFill>
                    </a:rPr>
                    <a:t>2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   0     0 </a:t>
                  </a:r>
                  <a:endParaRPr lang="en-GB" sz="2000" b="1" baseline="-25000" dirty="0">
                    <a:solidFill>
                      <a:schemeClr val="tx1"/>
                    </a:solidFill>
                  </a:endParaRPr>
                </a:p>
                <a:p>
                  <a:pPr eaLnBrk="0" hangingPunct="0">
                    <a:spcBef>
                      <a:spcPct val="50000"/>
                    </a:spcBef>
                  </a:pPr>
                  <a:r>
                    <a:rPr lang="en-GB" sz="2000" b="1" dirty="0">
                      <a:solidFill>
                        <a:schemeClr val="tx1"/>
                      </a:solidFill>
                    </a:rPr>
                    <a:t>0     0     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ac</a:t>
                  </a:r>
                  <a:r>
                    <a:rPr lang="en-GB" sz="2000" b="1" baseline="-25000" dirty="0" smtClean="0">
                      <a:solidFill>
                        <a:schemeClr val="tx1"/>
                      </a:solidFill>
                    </a:rPr>
                    <a:t>3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  0 </a:t>
                  </a:r>
                  <a:endParaRPr lang="en-GB" sz="2000" b="1" baseline="-25000" dirty="0">
                    <a:solidFill>
                      <a:schemeClr val="tx1"/>
                    </a:solidFill>
                  </a:endParaRPr>
                </a:p>
                <a:p>
                  <a:pPr eaLnBrk="0" hangingPunct="0">
                    <a:spcBef>
                      <a:spcPct val="50000"/>
                    </a:spcBef>
                  </a:pPr>
                  <a:r>
                    <a:rPr lang="en-GB" sz="2000" b="1" dirty="0">
                      <a:solidFill>
                        <a:schemeClr val="tx1"/>
                      </a:solidFill>
                    </a:rPr>
                    <a:t>0     0      0    a</a:t>
                  </a:r>
                  <a:r>
                    <a:rPr lang="en-GB" sz="2000" b="1" dirty="0" smtClean="0">
                      <a:solidFill>
                        <a:schemeClr val="tx1"/>
                      </a:solidFill>
                    </a:rPr>
                    <a:t>c</a:t>
                  </a:r>
                  <a:r>
                    <a:rPr lang="en-GB" sz="2000" b="1" baseline="-25000" dirty="0" smtClean="0">
                      <a:solidFill>
                        <a:schemeClr val="tx1"/>
                      </a:solidFill>
                    </a:rPr>
                    <a:t>4</a:t>
                  </a:r>
                  <a:endParaRPr lang="en-GB" sz="2000" b="1" baseline="-25000" dirty="0">
                    <a:solidFill>
                      <a:schemeClr val="tx1"/>
                    </a:solidFill>
                  </a:endParaRPr>
                </a:p>
                <a:p>
                  <a:pPr eaLnBrk="0" hangingPunct="0">
                    <a:spcBef>
                      <a:spcPct val="50000"/>
                    </a:spcBef>
                  </a:pPr>
                  <a:endParaRPr lang="en-GB" sz="2000" b="1" baseline="-250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>
              <a:off x="4717142" y="2675726"/>
              <a:ext cx="2519154" cy="1689782"/>
            </a:xfrm>
            <a:prstGeom prst="bracketPair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20000"/>
                </a:spcBef>
              </a:pPr>
              <a:endParaRPr lang="sv-SE"/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4864680" y="2631992"/>
              <a:ext cx="2515632" cy="20928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GB" sz="2000" b="1" dirty="0" smtClean="0">
                  <a:solidFill>
                    <a:schemeClr val="tx1"/>
                  </a:solidFill>
                </a:rPr>
                <a:t>1/sd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1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0</a:t>
              </a:r>
              <a:r>
                <a:rPr lang="en-GB" sz="2000" b="1" dirty="0">
                  <a:solidFill>
                    <a:schemeClr val="tx1"/>
                  </a:solidFill>
                </a:rPr>
                <a:t>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  0     0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1/sd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2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 0     0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1/sd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3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  0 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en-GB" sz="2000" b="1" dirty="0">
                  <a:solidFill>
                    <a:schemeClr val="tx1"/>
                  </a:solidFill>
                </a:rPr>
                <a:t>0     0      0    </a:t>
              </a:r>
              <a:r>
                <a:rPr lang="en-GB" sz="2000" b="1" dirty="0" smtClean="0">
                  <a:solidFill>
                    <a:schemeClr val="tx1"/>
                  </a:solidFill>
                </a:rPr>
                <a:t>1/sd</a:t>
              </a:r>
              <a:r>
                <a:rPr lang="en-GB" sz="2000" b="1" baseline="-25000" dirty="0" smtClean="0">
                  <a:solidFill>
                    <a:schemeClr val="tx1"/>
                  </a:solidFill>
                </a:rPr>
                <a:t>4</a:t>
              </a:r>
              <a:endParaRPr lang="en-GB" sz="2000" b="1" baseline="-25000" dirty="0">
                <a:solidFill>
                  <a:schemeClr val="tx1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en-GB" sz="20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83968" y="2773377"/>
              <a:ext cx="39786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0" dirty="0" smtClean="0">
                  <a:solidFill>
                    <a:schemeClr val="tx1"/>
                  </a:solidFill>
                </a:rPr>
                <a:t>.</a:t>
              </a:r>
              <a:endParaRPr lang="en-US" sz="60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5954" name="Rectangle 2"/>
          <p:cNvSpPr>
            <a:spLocks noChangeArrowheads="1"/>
          </p:cNvSpPr>
          <p:nvPr/>
        </p:nvSpPr>
        <p:spPr bwMode="auto">
          <a:xfrm>
            <a:off x="969963" y="3350742"/>
            <a:ext cx="15128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Mother-r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5955" name="Rectangle 15"/>
          <p:cNvSpPr>
            <a:spLocks noChangeArrowheads="1"/>
          </p:cNvSpPr>
          <p:nvPr/>
        </p:nvSpPr>
        <p:spPr bwMode="auto">
          <a:xfrm>
            <a:off x="2986088" y="3376142"/>
            <a:ext cx="15128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5956" name="Rectangle 16"/>
          <p:cNvSpPr>
            <a:spLocks noChangeArrowheads="1"/>
          </p:cNvSpPr>
          <p:nvPr/>
        </p:nvSpPr>
        <p:spPr bwMode="auto">
          <a:xfrm>
            <a:off x="7018338" y="3376142"/>
            <a:ext cx="15128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Self-r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5957" name="Rectangle 17"/>
          <p:cNvSpPr>
            <a:spLocks noChangeArrowheads="1"/>
          </p:cNvSpPr>
          <p:nvPr/>
        </p:nvSpPr>
        <p:spPr bwMode="auto">
          <a:xfrm>
            <a:off x="5002213" y="3376142"/>
            <a:ext cx="151288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Examiner-r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125958" name="Rectangle 18"/>
          <p:cNvSpPr>
            <a:spLocks noGrp="1" noChangeArrowheads="1"/>
          </p:cNvSpPr>
          <p:nvPr>
            <p:ph type="title"/>
          </p:nvPr>
        </p:nvSpPr>
        <p:spPr>
          <a:xfrm>
            <a:off x="301625" y="-27384"/>
            <a:ext cx="8534400" cy="758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IP model Standardized Estimates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5959" name="Oval 19"/>
          <p:cNvSpPr>
            <a:spLocks noChangeArrowheads="1"/>
          </p:cNvSpPr>
          <p:nvPr/>
        </p:nvSpPr>
        <p:spPr bwMode="auto">
          <a:xfrm>
            <a:off x="2339975" y="818679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32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5960" name="Oval 20"/>
          <p:cNvSpPr>
            <a:spLocks noChangeArrowheads="1"/>
          </p:cNvSpPr>
          <p:nvPr/>
        </p:nvSpPr>
        <p:spPr bwMode="auto">
          <a:xfrm>
            <a:off x="4537075" y="764704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32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5961" name="Oval 21"/>
          <p:cNvSpPr>
            <a:spLocks noChangeArrowheads="1"/>
          </p:cNvSpPr>
          <p:nvPr/>
        </p:nvSpPr>
        <p:spPr bwMode="auto">
          <a:xfrm>
            <a:off x="6465888" y="764704"/>
            <a:ext cx="914400" cy="685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32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5962" name="Line 22"/>
          <p:cNvSpPr>
            <a:spLocks noChangeShapeType="1"/>
          </p:cNvSpPr>
          <p:nvPr/>
        </p:nvSpPr>
        <p:spPr bwMode="auto">
          <a:xfrm flipH="1">
            <a:off x="1692275" y="1504479"/>
            <a:ext cx="1008063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3" name="Line 23"/>
          <p:cNvSpPr>
            <a:spLocks noChangeShapeType="1"/>
          </p:cNvSpPr>
          <p:nvPr/>
        </p:nvSpPr>
        <p:spPr bwMode="auto">
          <a:xfrm>
            <a:off x="2771775" y="1504479"/>
            <a:ext cx="936625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4" name="Line 24"/>
          <p:cNvSpPr>
            <a:spLocks noChangeShapeType="1"/>
          </p:cNvSpPr>
          <p:nvPr/>
        </p:nvSpPr>
        <p:spPr bwMode="auto">
          <a:xfrm>
            <a:off x="2771775" y="1504479"/>
            <a:ext cx="2808288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5" name="Line 25"/>
          <p:cNvSpPr>
            <a:spLocks noChangeShapeType="1"/>
          </p:cNvSpPr>
          <p:nvPr/>
        </p:nvSpPr>
        <p:spPr bwMode="auto">
          <a:xfrm>
            <a:off x="2843213" y="1504479"/>
            <a:ext cx="4968875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6" name="Line 26"/>
          <p:cNvSpPr>
            <a:spLocks noChangeShapeType="1"/>
          </p:cNvSpPr>
          <p:nvPr/>
        </p:nvSpPr>
        <p:spPr bwMode="auto">
          <a:xfrm flipH="1">
            <a:off x="1692275" y="1433042"/>
            <a:ext cx="3167063" cy="19431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7" name="Line 27"/>
          <p:cNvSpPr>
            <a:spLocks noChangeShapeType="1"/>
          </p:cNvSpPr>
          <p:nvPr/>
        </p:nvSpPr>
        <p:spPr bwMode="auto">
          <a:xfrm flipH="1">
            <a:off x="3779838" y="1433042"/>
            <a:ext cx="1079500" cy="19431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8" name="Line 28"/>
          <p:cNvSpPr>
            <a:spLocks noChangeShapeType="1"/>
          </p:cNvSpPr>
          <p:nvPr/>
        </p:nvSpPr>
        <p:spPr bwMode="auto">
          <a:xfrm>
            <a:off x="4932363" y="1433042"/>
            <a:ext cx="647700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69" name="Line 29"/>
          <p:cNvSpPr>
            <a:spLocks noChangeShapeType="1"/>
          </p:cNvSpPr>
          <p:nvPr/>
        </p:nvSpPr>
        <p:spPr bwMode="auto">
          <a:xfrm>
            <a:off x="4932363" y="1433042"/>
            <a:ext cx="2879725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70" name="Line 30"/>
          <p:cNvSpPr>
            <a:spLocks noChangeShapeType="1"/>
          </p:cNvSpPr>
          <p:nvPr/>
        </p:nvSpPr>
        <p:spPr bwMode="auto">
          <a:xfrm>
            <a:off x="6948488" y="1433042"/>
            <a:ext cx="863600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71" name="Line 31"/>
          <p:cNvSpPr>
            <a:spLocks noChangeShapeType="1"/>
          </p:cNvSpPr>
          <p:nvPr/>
        </p:nvSpPr>
        <p:spPr bwMode="auto">
          <a:xfrm flipH="1">
            <a:off x="5651500" y="1433042"/>
            <a:ext cx="1296988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72" name="Line 32"/>
          <p:cNvSpPr>
            <a:spLocks noChangeShapeType="1"/>
          </p:cNvSpPr>
          <p:nvPr/>
        </p:nvSpPr>
        <p:spPr bwMode="auto">
          <a:xfrm flipH="1">
            <a:off x="3851275" y="1433042"/>
            <a:ext cx="3097213" cy="1943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73" name="Line 33"/>
          <p:cNvSpPr>
            <a:spLocks noChangeShapeType="1"/>
          </p:cNvSpPr>
          <p:nvPr/>
        </p:nvSpPr>
        <p:spPr bwMode="auto">
          <a:xfrm flipH="1">
            <a:off x="1835150" y="1483842"/>
            <a:ext cx="5041900" cy="1820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3200"/>
          </a:p>
        </p:txBody>
      </p:sp>
      <p:sp>
        <p:nvSpPr>
          <p:cNvPr id="125974" name="Oval 3"/>
          <p:cNvSpPr>
            <a:spLocks noChangeArrowheads="1"/>
          </p:cNvSpPr>
          <p:nvPr/>
        </p:nvSpPr>
        <p:spPr bwMode="auto">
          <a:xfrm>
            <a:off x="827088" y="4444529"/>
            <a:ext cx="433387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5975" name="Oval 4"/>
          <p:cNvSpPr>
            <a:spLocks noChangeArrowheads="1"/>
          </p:cNvSpPr>
          <p:nvPr/>
        </p:nvSpPr>
        <p:spPr bwMode="auto">
          <a:xfrm>
            <a:off x="1487488" y="4446117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5976" name="Oval 5"/>
          <p:cNvSpPr>
            <a:spLocks noChangeArrowheads="1"/>
          </p:cNvSpPr>
          <p:nvPr/>
        </p:nvSpPr>
        <p:spPr bwMode="auto">
          <a:xfrm>
            <a:off x="2138363" y="4446117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5977" name="Oval 6"/>
          <p:cNvSpPr>
            <a:spLocks noChangeArrowheads="1"/>
          </p:cNvSpPr>
          <p:nvPr/>
        </p:nvSpPr>
        <p:spPr bwMode="auto">
          <a:xfrm>
            <a:off x="2862263" y="4444529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5978" name="Oval 7"/>
          <p:cNvSpPr>
            <a:spLocks noChangeArrowheads="1"/>
          </p:cNvSpPr>
          <p:nvPr/>
        </p:nvSpPr>
        <p:spPr bwMode="auto">
          <a:xfrm>
            <a:off x="3522663" y="4446117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5979" name="Oval 8"/>
          <p:cNvSpPr>
            <a:spLocks noChangeArrowheads="1"/>
          </p:cNvSpPr>
          <p:nvPr/>
        </p:nvSpPr>
        <p:spPr bwMode="auto">
          <a:xfrm>
            <a:off x="4173538" y="4446117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5980" name="Oval 9"/>
          <p:cNvSpPr>
            <a:spLocks noChangeArrowheads="1"/>
          </p:cNvSpPr>
          <p:nvPr/>
        </p:nvSpPr>
        <p:spPr bwMode="auto">
          <a:xfrm>
            <a:off x="4897438" y="4436592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5981" name="Oval 10"/>
          <p:cNvSpPr>
            <a:spLocks noChangeArrowheads="1"/>
          </p:cNvSpPr>
          <p:nvPr/>
        </p:nvSpPr>
        <p:spPr bwMode="auto">
          <a:xfrm>
            <a:off x="5557838" y="4436592"/>
            <a:ext cx="431800" cy="280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5982" name="Oval 11"/>
          <p:cNvSpPr>
            <a:spLocks noChangeArrowheads="1"/>
          </p:cNvSpPr>
          <p:nvPr/>
        </p:nvSpPr>
        <p:spPr bwMode="auto">
          <a:xfrm>
            <a:off x="6208713" y="4436592"/>
            <a:ext cx="431800" cy="280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5983" name="Oval 12"/>
          <p:cNvSpPr>
            <a:spLocks noChangeArrowheads="1"/>
          </p:cNvSpPr>
          <p:nvPr/>
        </p:nvSpPr>
        <p:spPr bwMode="auto">
          <a:xfrm>
            <a:off x="6932613" y="4436592"/>
            <a:ext cx="431800" cy="279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125984" name="Oval 13"/>
          <p:cNvSpPr>
            <a:spLocks noChangeArrowheads="1"/>
          </p:cNvSpPr>
          <p:nvPr/>
        </p:nvSpPr>
        <p:spPr bwMode="auto">
          <a:xfrm>
            <a:off x="7593013" y="4436592"/>
            <a:ext cx="431800" cy="280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125985" name="Oval 14"/>
          <p:cNvSpPr>
            <a:spLocks noChangeArrowheads="1"/>
          </p:cNvSpPr>
          <p:nvPr/>
        </p:nvSpPr>
        <p:spPr bwMode="auto">
          <a:xfrm>
            <a:off x="8242300" y="4436592"/>
            <a:ext cx="433388" cy="280987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E</a:t>
            </a:r>
          </a:p>
        </p:txBody>
      </p:sp>
      <p:sp>
        <p:nvSpPr>
          <p:cNvPr id="125986" name="Line 34"/>
          <p:cNvSpPr>
            <a:spLocks noChangeShapeType="1"/>
          </p:cNvSpPr>
          <p:nvPr/>
        </p:nvSpPr>
        <p:spPr bwMode="auto">
          <a:xfrm flipV="1">
            <a:off x="1044575" y="3809529"/>
            <a:ext cx="292100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87" name="Line 35"/>
          <p:cNvSpPr>
            <a:spLocks noChangeShapeType="1"/>
          </p:cNvSpPr>
          <p:nvPr/>
        </p:nvSpPr>
        <p:spPr bwMode="auto">
          <a:xfrm flipV="1">
            <a:off x="1700213" y="3809529"/>
            <a:ext cx="0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88" name="Line 36"/>
          <p:cNvSpPr>
            <a:spLocks noChangeShapeType="1"/>
          </p:cNvSpPr>
          <p:nvPr/>
        </p:nvSpPr>
        <p:spPr bwMode="auto">
          <a:xfrm flipH="1" flipV="1">
            <a:off x="2136775" y="3809529"/>
            <a:ext cx="217488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89" name="Line 37"/>
          <p:cNvSpPr>
            <a:spLocks noChangeShapeType="1"/>
          </p:cNvSpPr>
          <p:nvPr/>
        </p:nvSpPr>
        <p:spPr bwMode="auto">
          <a:xfrm flipV="1">
            <a:off x="5114925" y="3809529"/>
            <a:ext cx="292100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0" name="Line 38"/>
          <p:cNvSpPr>
            <a:spLocks noChangeShapeType="1"/>
          </p:cNvSpPr>
          <p:nvPr/>
        </p:nvSpPr>
        <p:spPr bwMode="auto">
          <a:xfrm flipV="1">
            <a:off x="5770563" y="3809529"/>
            <a:ext cx="0" cy="6270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1" name="Line 39"/>
          <p:cNvSpPr>
            <a:spLocks noChangeShapeType="1"/>
          </p:cNvSpPr>
          <p:nvPr/>
        </p:nvSpPr>
        <p:spPr bwMode="auto">
          <a:xfrm flipH="1" flipV="1">
            <a:off x="6207125" y="3809529"/>
            <a:ext cx="217488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2" name="Line 40"/>
          <p:cNvSpPr>
            <a:spLocks noChangeShapeType="1"/>
          </p:cNvSpPr>
          <p:nvPr/>
        </p:nvSpPr>
        <p:spPr bwMode="auto">
          <a:xfrm flipV="1">
            <a:off x="7221538" y="3809529"/>
            <a:ext cx="292100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3" name="Line 41"/>
          <p:cNvSpPr>
            <a:spLocks noChangeShapeType="1"/>
          </p:cNvSpPr>
          <p:nvPr/>
        </p:nvSpPr>
        <p:spPr bwMode="auto">
          <a:xfrm flipV="1">
            <a:off x="7877175" y="3809529"/>
            <a:ext cx="0" cy="6270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4" name="Line 42"/>
          <p:cNvSpPr>
            <a:spLocks noChangeShapeType="1"/>
          </p:cNvSpPr>
          <p:nvPr/>
        </p:nvSpPr>
        <p:spPr bwMode="auto">
          <a:xfrm flipH="1" flipV="1">
            <a:off x="8313738" y="3809529"/>
            <a:ext cx="217487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5" name="Line 43"/>
          <p:cNvSpPr>
            <a:spLocks noChangeShapeType="1"/>
          </p:cNvSpPr>
          <p:nvPr/>
        </p:nvSpPr>
        <p:spPr bwMode="auto">
          <a:xfrm flipV="1">
            <a:off x="3079750" y="3809529"/>
            <a:ext cx="292100" cy="627063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6" name="Line 44"/>
          <p:cNvSpPr>
            <a:spLocks noChangeShapeType="1"/>
          </p:cNvSpPr>
          <p:nvPr/>
        </p:nvSpPr>
        <p:spPr bwMode="auto">
          <a:xfrm flipV="1">
            <a:off x="3735388" y="3809529"/>
            <a:ext cx="0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7" name="Line 45"/>
          <p:cNvSpPr>
            <a:spLocks noChangeShapeType="1"/>
          </p:cNvSpPr>
          <p:nvPr/>
        </p:nvSpPr>
        <p:spPr bwMode="auto">
          <a:xfrm flipH="1" flipV="1">
            <a:off x="4171950" y="3809529"/>
            <a:ext cx="217488" cy="627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5999" name="Text Box 51"/>
          <p:cNvSpPr txBox="1">
            <a:spLocks noChangeArrowheads="1"/>
          </p:cNvSpPr>
          <p:nvPr/>
        </p:nvSpPr>
        <p:spPr bwMode="auto">
          <a:xfrm>
            <a:off x="1691680" y="1916832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D60093"/>
                </a:solidFill>
              </a:rPr>
              <a:t>.29</a:t>
            </a:r>
            <a:endParaRPr lang="en-US" sz="2400" b="1" dirty="0">
              <a:solidFill>
                <a:srgbClr val="D60093"/>
              </a:solidFill>
            </a:endParaRPr>
          </a:p>
        </p:txBody>
      </p:sp>
      <p:sp>
        <p:nvSpPr>
          <p:cNvPr id="126000" name="Text Box 52"/>
          <p:cNvSpPr txBox="1">
            <a:spLocks noChangeArrowheads="1"/>
          </p:cNvSpPr>
          <p:nvPr/>
        </p:nvSpPr>
        <p:spPr bwMode="auto">
          <a:xfrm>
            <a:off x="2535065" y="1959000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D60093"/>
                </a:solidFill>
              </a:rPr>
              <a:t>.83</a:t>
            </a:r>
            <a:endParaRPr lang="en-US" sz="2400" b="1" dirty="0">
              <a:solidFill>
                <a:srgbClr val="D60093"/>
              </a:solidFill>
            </a:endParaRPr>
          </a:p>
        </p:txBody>
      </p:sp>
      <p:sp>
        <p:nvSpPr>
          <p:cNvPr id="126001" name="Text Box 53"/>
          <p:cNvSpPr txBox="1">
            <a:spLocks noChangeArrowheads="1"/>
          </p:cNvSpPr>
          <p:nvPr/>
        </p:nvSpPr>
        <p:spPr bwMode="auto">
          <a:xfrm>
            <a:off x="3240935" y="1196504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D60093"/>
                </a:solidFill>
              </a:rPr>
              <a:t>.</a:t>
            </a:r>
            <a:r>
              <a:rPr lang="en-GB" sz="2400" b="1" dirty="0">
                <a:solidFill>
                  <a:srgbClr val="D60093"/>
                </a:solidFill>
              </a:rPr>
              <a:t>2</a:t>
            </a:r>
            <a:r>
              <a:rPr lang="en-GB" sz="2400" b="1" dirty="0" smtClean="0">
                <a:solidFill>
                  <a:srgbClr val="D60093"/>
                </a:solidFill>
              </a:rPr>
              <a:t>2</a:t>
            </a:r>
            <a:endParaRPr lang="en-US" sz="2400" b="1" dirty="0">
              <a:solidFill>
                <a:srgbClr val="D60093"/>
              </a:solidFill>
            </a:endParaRPr>
          </a:p>
        </p:txBody>
      </p:sp>
      <p:sp>
        <p:nvSpPr>
          <p:cNvPr id="126002" name="Text Box 54"/>
          <p:cNvSpPr txBox="1">
            <a:spLocks noChangeArrowheads="1"/>
          </p:cNvSpPr>
          <p:nvPr/>
        </p:nvSpPr>
        <p:spPr bwMode="auto">
          <a:xfrm>
            <a:off x="2987824" y="1700808"/>
            <a:ext cx="69762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D60093"/>
                </a:solidFill>
              </a:rPr>
              <a:t> .22</a:t>
            </a:r>
            <a:endParaRPr lang="en-US" sz="2400" b="1" dirty="0">
              <a:solidFill>
                <a:srgbClr val="D60093"/>
              </a:solidFill>
            </a:endParaRPr>
          </a:p>
        </p:txBody>
      </p:sp>
      <p:sp>
        <p:nvSpPr>
          <p:cNvPr id="126003" name="Text Box 55"/>
          <p:cNvSpPr txBox="1">
            <a:spLocks noChangeArrowheads="1"/>
          </p:cNvSpPr>
          <p:nvPr/>
        </p:nvSpPr>
        <p:spPr bwMode="auto">
          <a:xfrm>
            <a:off x="2502957" y="2493492"/>
            <a:ext cx="5693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i="1" dirty="0" smtClean="0">
                <a:solidFill>
                  <a:srgbClr val="00B050"/>
                </a:solidFill>
                <a:latin typeface="Times New Roman" pitchFamily="18" charset="0"/>
              </a:rPr>
              <a:t>.16</a:t>
            </a:r>
            <a:endParaRPr lang="en-US" sz="2400" i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26004" name="Text Box 56"/>
          <p:cNvSpPr txBox="1">
            <a:spLocks noChangeArrowheads="1"/>
          </p:cNvSpPr>
          <p:nvPr/>
        </p:nvSpPr>
        <p:spPr bwMode="auto">
          <a:xfrm>
            <a:off x="3726919" y="2637954"/>
            <a:ext cx="56938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i="1" dirty="0" smtClean="0">
                <a:solidFill>
                  <a:srgbClr val="00B050"/>
                </a:solidFill>
                <a:latin typeface="Times New Roman" pitchFamily="18" charset="0"/>
              </a:rPr>
              <a:t>.01</a:t>
            </a:r>
            <a:endParaRPr lang="en-US" sz="2400" i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26005" name="Text Box 57"/>
          <p:cNvSpPr txBox="1">
            <a:spLocks noChangeArrowheads="1"/>
          </p:cNvSpPr>
          <p:nvPr/>
        </p:nvSpPr>
        <p:spPr bwMode="auto">
          <a:xfrm>
            <a:off x="5145936" y="2636367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00B050"/>
                </a:solidFill>
              </a:rPr>
              <a:t>.25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26006" name="Text Box 58"/>
          <p:cNvSpPr txBox="1">
            <a:spLocks noChangeArrowheads="1"/>
          </p:cNvSpPr>
          <p:nvPr/>
        </p:nvSpPr>
        <p:spPr bwMode="auto">
          <a:xfrm>
            <a:off x="6673111" y="2520479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00B050"/>
                </a:solidFill>
              </a:rPr>
              <a:t>.41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126007" name="Text Box 59"/>
          <p:cNvSpPr txBox="1">
            <a:spLocks noChangeArrowheads="1"/>
          </p:cNvSpPr>
          <p:nvPr/>
        </p:nvSpPr>
        <p:spPr bwMode="auto">
          <a:xfrm>
            <a:off x="5649173" y="1196504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FFC000"/>
                </a:solidFill>
              </a:rPr>
              <a:t>.31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26008" name="Text Box 60"/>
          <p:cNvSpPr txBox="1">
            <a:spLocks noChangeArrowheads="1"/>
          </p:cNvSpPr>
          <p:nvPr/>
        </p:nvSpPr>
        <p:spPr bwMode="auto">
          <a:xfrm>
            <a:off x="7233498" y="1483842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FFC000"/>
                </a:solidFill>
              </a:rPr>
              <a:t>.16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26009" name="Text Box 61"/>
          <p:cNvSpPr txBox="1">
            <a:spLocks noChangeArrowheads="1"/>
          </p:cNvSpPr>
          <p:nvPr/>
        </p:nvSpPr>
        <p:spPr bwMode="auto">
          <a:xfrm>
            <a:off x="5940152" y="1815207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FFC000"/>
                </a:solidFill>
              </a:rPr>
              <a:t>.</a:t>
            </a:r>
            <a:r>
              <a:rPr lang="en-GB" sz="2400" b="1" dirty="0">
                <a:solidFill>
                  <a:srgbClr val="FFC000"/>
                </a:solidFill>
              </a:rPr>
              <a:t>15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26010" name="Text Box 62"/>
          <p:cNvSpPr txBox="1">
            <a:spLocks noChangeArrowheads="1"/>
          </p:cNvSpPr>
          <p:nvPr/>
        </p:nvSpPr>
        <p:spPr bwMode="auto">
          <a:xfrm>
            <a:off x="6551620" y="1844824"/>
            <a:ext cx="61266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400" b="1" dirty="0" smtClean="0">
                <a:solidFill>
                  <a:srgbClr val="FFC000"/>
                </a:solidFill>
              </a:rPr>
              <a:t>.</a:t>
            </a:r>
            <a:r>
              <a:rPr lang="en-GB" sz="2400" b="1" dirty="0">
                <a:solidFill>
                  <a:srgbClr val="FFC000"/>
                </a:solidFill>
              </a:rPr>
              <a:t>22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126011" name="Text Box 64"/>
          <p:cNvSpPr txBox="1">
            <a:spLocks noChangeArrowheads="1"/>
          </p:cNvSpPr>
          <p:nvPr/>
        </p:nvSpPr>
        <p:spPr bwMode="auto">
          <a:xfrm>
            <a:off x="1763688" y="3907954"/>
            <a:ext cx="55551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FFC000"/>
                </a:solidFill>
              </a:rPr>
              <a:t>.</a:t>
            </a:r>
            <a:r>
              <a:rPr lang="en-GB" sz="2000" b="1" dirty="0">
                <a:solidFill>
                  <a:srgbClr val="FFC000"/>
                </a:solidFill>
              </a:rPr>
              <a:t>48 </a:t>
            </a:r>
            <a:endParaRPr lang="en-US" sz="2000" b="1" dirty="0">
              <a:solidFill>
                <a:srgbClr val="FFC000"/>
              </a:solidFill>
            </a:endParaRPr>
          </a:p>
        </p:txBody>
      </p:sp>
      <p:sp>
        <p:nvSpPr>
          <p:cNvPr id="126012" name="Text Box 65"/>
          <p:cNvSpPr txBox="1">
            <a:spLocks noChangeArrowheads="1"/>
          </p:cNvSpPr>
          <p:nvPr/>
        </p:nvSpPr>
        <p:spPr bwMode="auto">
          <a:xfrm>
            <a:off x="1259632" y="3907954"/>
            <a:ext cx="49139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00B050"/>
                </a:solidFill>
              </a:rPr>
              <a:t>.40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126013" name="Text Box 66"/>
          <p:cNvSpPr txBox="1">
            <a:spLocks noChangeArrowheads="1"/>
          </p:cNvSpPr>
          <p:nvPr/>
        </p:nvSpPr>
        <p:spPr bwMode="auto">
          <a:xfrm>
            <a:off x="683568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D60093"/>
                </a:solidFill>
              </a:rPr>
              <a:t>.64</a:t>
            </a:r>
            <a:endParaRPr lang="en-US" sz="2000" b="1" dirty="0">
              <a:solidFill>
                <a:srgbClr val="D60093"/>
              </a:solidFill>
            </a:endParaRPr>
          </a:p>
        </p:txBody>
      </p:sp>
      <p:sp>
        <p:nvSpPr>
          <p:cNvPr id="126014" name="Text Box 67"/>
          <p:cNvSpPr txBox="1">
            <a:spLocks noChangeArrowheads="1"/>
          </p:cNvSpPr>
          <p:nvPr/>
        </p:nvSpPr>
        <p:spPr bwMode="auto">
          <a:xfrm>
            <a:off x="3779912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FFC000"/>
                </a:solidFill>
              </a:rPr>
              <a:t>.48</a:t>
            </a:r>
            <a:endParaRPr lang="en-US" sz="2000" b="1" dirty="0">
              <a:solidFill>
                <a:srgbClr val="FFC000"/>
              </a:solidFill>
            </a:endParaRPr>
          </a:p>
        </p:txBody>
      </p:sp>
      <p:sp>
        <p:nvSpPr>
          <p:cNvPr id="126015" name="Text Box 68"/>
          <p:cNvSpPr txBox="1">
            <a:spLocks noChangeArrowheads="1"/>
          </p:cNvSpPr>
          <p:nvPr/>
        </p:nvSpPr>
        <p:spPr bwMode="auto">
          <a:xfrm>
            <a:off x="3263156" y="39333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i="1" dirty="0">
                <a:solidFill>
                  <a:srgbClr val="00B050"/>
                </a:solidFill>
              </a:rPr>
              <a:t>.</a:t>
            </a:r>
            <a:r>
              <a:rPr lang="en-GB" sz="2000" i="1" dirty="0" smtClean="0">
                <a:solidFill>
                  <a:srgbClr val="00B050"/>
                </a:solidFill>
              </a:rPr>
              <a:t>25</a:t>
            </a:r>
            <a:endParaRPr lang="en-US" sz="2000" i="1" dirty="0">
              <a:solidFill>
                <a:srgbClr val="00B050"/>
              </a:solidFill>
            </a:endParaRPr>
          </a:p>
        </p:txBody>
      </p:sp>
      <p:sp>
        <p:nvSpPr>
          <p:cNvPr id="126016" name="Text Box 69"/>
          <p:cNvSpPr txBox="1">
            <a:spLocks noChangeArrowheads="1"/>
          </p:cNvSpPr>
          <p:nvPr/>
        </p:nvSpPr>
        <p:spPr bwMode="auto">
          <a:xfrm>
            <a:off x="2771800" y="3911129"/>
            <a:ext cx="50526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i="1" dirty="0" smtClean="0">
                <a:solidFill>
                  <a:srgbClr val="D60093"/>
                </a:solidFill>
                <a:latin typeface="Times New Roman" pitchFamily="18" charset="0"/>
              </a:rPr>
              <a:t>.00</a:t>
            </a:r>
            <a:endParaRPr lang="en-US" sz="2000" i="1" dirty="0">
              <a:solidFill>
                <a:srgbClr val="D60093"/>
              </a:solidFill>
              <a:latin typeface="Times New Roman" pitchFamily="18" charset="0"/>
            </a:endParaRPr>
          </a:p>
        </p:txBody>
      </p:sp>
      <p:sp>
        <p:nvSpPr>
          <p:cNvPr id="126017" name="Text Box 70"/>
          <p:cNvSpPr txBox="1">
            <a:spLocks noChangeArrowheads="1"/>
          </p:cNvSpPr>
          <p:nvPr/>
        </p:nvSpPr>
        <p:spPr bwMode="auto">
          <a:xfrm>
            <a:off x="5796136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FFC000"/>
                </a:solidFill>
              </a:rPr>
              <a:t>.60</a:t>
            </a:r>
            <a:endParaRPr lang="en-US" sz="2000" b="1" dirty="0">
              <a:solidFill>
                <a:srgbClr val="FFC000"/>
              </a:solidFill>
            </a:endParaRPr>
          </a:p>
        </p:txBody>
      </p:sp>
      <p:sp>
        <p:nvSpPr>
          <p:cNvPr id="126018" name="Text Box 71"/>
          <p:cNvSpPr txBox="1">
            <a:spLocks noChangeArrowheads="1"/>
          </p:cNvSpPr>
          <p:nvPr/>
        </p:nvSpPr>
        <p:spPr bwMode="auto">
          <a:xfrm>
            <a:off x="5290868" y="3911129"/>
            <a:ext cx="50526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i="1" dirty="0" smtClean="0">
                <a:solidFill>
                  <a:srgbClr val="00B050"/>
                </a:solidFill>
                <a:latin typeface="Times New Roman" pitchFamily="18" charset="0"/>
              </a:rPr>
              <a:t>.18</a:t>
            </a:r>
            <a:endParaRPr lang="en-US" sz="2000" i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26019" name="Text Box 72"/>
          <p:cNvSpPr txBox="1">
            <a:spLocks noChangeArrowheads="1"/>
          </p:cNvSpPr>
          <p:nvPr/>
        </p:nvSpPr>
        <p:spPr bwMode="auto">
          <a:xfrm>
            <a:off x="4788024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D60093"/>
                </a:solidFill>
              </a:rPr>
              <a:t>.67</a:t>
            </a:r>
            <a:endParaRPr lang="en-US" sz="2000" b="1" dirty="0">
              <a:solidFill>
                <a:srgbClr val="D60093"/>
              </a:solidFill>
            </a:endParaRPr>
          </a:p>
        </p:txBody>
      </p:sp>
      <p:sp>
        <p:nvSpPr>
          <p:cNvPr id="126020" name="Text Box 73"/>
          <p:cNvSpPr txBox="1">
            <a:spLocks noChangeArrowheads="1"/>
          </p:cNvSpPr>
          <p:nvPr/>
        </p:nvSpPr>
        <p:spPr bwMode="auto">
          <a:xfrm>
            <a:off x="7884368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FFC000"/>
                </a:solidFill>
              </a:rPr>
              <a:t>.76</a:t>
            </a:r>
            <a:endParaRPr lang="en-US" sz="2000" b="1" dirty="0">
              <a:solidFill>
                <a:srgbClr val="FFC000"/>
              </a:solidFill>
            </a:endParaRPr>
          </a:p>
        </p:txBody>
      </p:sp>
      <p:sp>
        <p:nvSpPr>
          <p:cNvPr id="126021" name="Text Box 74"/>
          <p:cNvSpPr txBox="1">
            <a:spLocks noChangeArrowheads="1"/>
          </p:cNvSpPr>
          <p:nvPr/>
        </p:nvSpPr>
        <p:spPr bwMode="auto">
          <a:xfrm>
            <a:off x="7382718" y="3911129"/>
            <a:ext cx="5016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i="1" dirty="0">
                <a:solidFill>
                  <a:srgbClr val="00B050"/>
                </a:solidFill>
                <a:latin typeface="Times New Roman" pitchFamily="18" charset="0"/>
              </a:rPr>
              <a:t>.00</a:t>
            </a:r>
            <a:endParaRPr lang="en-US" sz="2000" i="1" dirty="0">
              <a:solidFill>
                <a:srgbClr val="00B050"/>
              </a:solidFill>
              <a:latin typeface="Times New Roman" pitchFamily="18" charset="0"/>
            </a:endParaRPr>
          </a:p>
        </p:txBody>
      </p:sp>
      <p:sp>
        <p:nvSpPr>
          <p:cNvPr id="126022" name="Text Box 75"/>
          <p:cNvSpPr txBox="1">
            <a:spLocks noChangeArrowheads="1"/>
          </p:cNvSpPr>
          <p:nvPr/>
        </p:nvSpPr>
        <p:spPr bwMode="auto">
          <a:xfrm>
            <a:off x="6876256" y="3907954"/>
            <a:ext cx="54053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000" b="1" dirty="0" smtClean="0">
                <a:solidFill>
                  <a:srgbClr val="D60093"/>
                </a:solidFill>
              </a:rPr>
              <a:t>.43</a:t>
            </a:r>
            <a:endParaRPr lang="en-US" sz="2000" b="1" dirty="0">
              <a:solidFill>
                <a:srgbClr val="D60093"/>
              </a:solidFill>
            </a:endParaRPr>
          </a:p>
        </p:txBody>
      </p:sp>
      <p:graphicFrame>
        <p:nvGraphicFramePr>
          <p:cNvPr id="71" name="Table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893455"/>
              </p:ext>
            </p:extLst>
          </p:nvPr>
        </p:nvGraphicFramePr>
        <p:xfrm>
          <a:off x="467544" y="5013177"/>
          <a:ext cx="8352930" cy="15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3"/>
                <a:gridCol w="835293"/>
                <a:gridCol w="835293"/>
                <a:gridCol w="835293"/>
                <a:gridCol w="835293"/>
                <a:gridCol w="835293"/>
                <a:gridCol w="835293"/>
                <a:gridCol w="835293"/>
                <a:gridCol w="835293"/>
                <a:gridCol w="835293"/>
              </a:tblGrid>
              <a:tr h="316835">
                <a:tc>
                  <a:txBody>
                    <a:bodyPr/>
                    <a:lstStyle/>
                    <a:p>
                      <a:pPr algn="l" fontAlgn="b"/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 smtClean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0.18</a:t>
                      </a:r>
                      <a:endParaRPr lang="en-US" sz="2000" b="1" i="0" u="none" strike="noStrike" dirty="0">
                        <a:solidFill>
                          <a:srgbClr val="00B05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 smtClean="0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0.32</a:t>
                      </a:r>
                      <a:endParaRPr lang="en-US" sz="2000" b="1" i="0" u="none" strike="noStrike" dirty="0">
                        <a:solidFill>
                          <a:srgbClr val="FFC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Teacher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0.25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0.41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elf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Arial" pitchFamily="34" charset="0"/>
                          <a:cs typeface="Arial" pitchFamily="34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>
                          <a:solidFill>
                            <a:srgbClr val="00B050"/>
                          </a:solidFill>
                          <a:latin typeface="Arial" pitchFamily="34" charset="0"/>
                          <a:cs typeface="Arial" pitchFamily="34" charset="0"/>
                        </a:rPr>
                        <a:t>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Arial" pitchFamily="34" charset="0"/>
                          <a:cs typeface="Arial" pitchFamily="34" charset="0"/>
                        </a:rPr>
                        <a:t>0.60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324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2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52600" y="1400175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2400" b="1">
                <a:solidFill>
                  <a:schemeClr val="tx1"/>
                </a:solidFill>
              </a:rPr>
              <a:t>Twin 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57200" y="11588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GB" b="1" dirty="0">
                <a:solidFill>
                  <a:schemeClr val="accent1">
                    <a:lumMod val="50000"/>
                  </a:schemeClr>
                </a:solidFill>
              </a:rPr>
              <a:t>The C Structure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9850" y="42830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 dirty="0">
                <a:solidFill>
                  <a:schemeClr val="tx1"/>
                </a:solidFill>
              </a:rPr>
              <a:t> Mum</a:t>
            </a:r>
            <a:endParaRPr lang="en-GB" sz="1500" dirty="0">
              <a:solidFill>
                <a:schemeClr val="tx1"/>
              </a:solidFill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11334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2212975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3278188" y="42814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3" name="Rectangle 13"/>
          <p:cNvSpPr>
            <a:spLocks noChangeArrowheads="1"/>
          </p:cNvSpPr>
          <p:nvPr/>
        </p:nvSpPr>
        <p:spPr bwMode="auto">
          <a:xfrm>
            <a:off x="4716463" y="4308475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 Mum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4" name="Rectangle 14"/>
          <p:cNvSpPr>
            <a:spLocks noChangeArrowheads="1"/>
          </p:cNvSpPr>
          <p:nvPr/>
        </p:nvSpPr>
        <p:spPr bwMode="auto">
          <a:xfrm>
            <a:off x="57800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Teacher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5" name="Rectangle 15"/>
          <p:cNvSpPr>
            <a:spLocks noChangeArrowheads="1"/>
          </p:cNvSpPr>
          <p:nvPr/>
        </p:nvSpPr>
        <p:spPr bwMode="auto">
          <a:xfrm>
            <a:off x="6859588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Examiner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6" name="Rectangle 16"/>
          <p:cNvSpPr>
            <a:spLocks noChangeArrowheads="1"/>
          </p:cNvSpPr>
          <p:nvPr/>
        </p:nvSpPr>
        <p:spPr bwMode="auto">
          <a:xfrm>
            <a:off x="7924800" y="4306888"/>
            <a:ext cx="990600" cy="457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500" b="1">
                <a:solidFill>
                  <a:schemeClr val="tx1"/>
                </a:solidFill>
              </a:rPr>
              <a:t>Child</a:t>
            </a:r>
            <a:endParaRPr lang="en-GB" sz="1500">
              <a:solidFill>
                <a:schemeClr val="tx1"/>
              </a:solidFill>
            </a:endParaRPr>
          </a:p>
        </p:txBody>
      </p:sp>
      <p:sp>
        <p:nvSpPr>
          <p:cNvPr id="21517" name="Oval 83"/>
          <p:cNvSpPr>
            <a:spLocks noChangeArrowheads="1"/>
          </p:cNvSpPr>
          <p:nvPr/>
        </p:nvSpPr>
        <p:spPr bwMode="auto">
          <a:xfrm>
            <a:off x="323850" y="57483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18" name="Oval 84"/>
          <p:cNvSpPr>
            <a:spLocks noChangeArrowheads="1"/>
          </p:cNvSpPr>
          <p:nvPr/>
        </p:nvSpPr>
        <p:spPr bwMode="auto">
          <a:xfrm>
            <a:off x="1404938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19" name="Oval 85"/>
          <p:cNvSpPr>
            <a:spLocks noChangeArrowheads="1"/>
          </p:cNvSpPr>
          <p:nvPr/>
        </p:nvSpPr>
        <p:spPr bwMode="auto">
          <a:xfrm>
            <a:off x="2484438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20" name="Oval 86"/>
          <p:cNvSpPr>
            <a:spLocks noChangeArrowheads="1"/>
          </p:cNvSpPr>
          <p:nvPr/>
        </p:nvSpPr>
        <p:spPr bwMode="auto">
          <a:xfrm>
            <a:off x="3563938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21" name="Oval 87"/>
          <p:cNvSpPr>
            <a:spLocks noChangeArrowheads="1"/>
          </p:cNvSpPr>
          <p:nvPr/>
        </p:nvSpPr>
        <p:spPr bwMode="auto">
          <a:xfrm>
            <a:off x="4929188" y="5748338"/>
            <a:ext cx="428625" cy="41751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22" name="Oval 88"/>
          <p:cNvSpPr>
            <a:spLocks noChangeArrowheads="1"/>
          </p:cNvSpPr>
          <p:nvPr/>
        </p:nvSpPr>
        <p:spPr bwMode="auto">
          <a:xfrm>
            <a:off x="6010275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23" name="Oval 89"/>
          <p:cNvSpPr>
            <a:spLocks noChangeArrowheads="1"/>
          </p:cNvSpPr>
          <p:nvPr/>
        </p:nvSpPr>
        <p:spPr bwMode="auto">
          <a:xfrm>
            <a:off x="7089775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21524" name="Oval 90"/>
          <p:cNvSpPr>
            <a:spLocks noChangeArrowheads="1"/>
          </p:cNvSpPr>
          <p:nvPr/>
        </p:nvSpPr>
        <p:spPr bwMode="auto">
          <a:xfrm>
            <a:off x="8169275" y="5734050"/>
            <a:ext cx="428625" cy="41751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2400" b="1">
                <a:solidFill>
                  <a:schemeClr val="tx1"/>
                </a:solidFill>
              </a:rPr>
              <a:t>C</a:t>
            </a:r>
          </a:p>
        </p:txBody>
      </p:sp>
      <p:grpSp>
        <p:nvGrpSpPr>
          <p:cNvPr id="2" name="Group 101"/>
          <p:cNvGrpSpPr>
            <a:grpSpLocks/>
          </p:cNvGrpSpPr>
          <p:nvPr/>
        </p:nvGrpSpPr>
        <p:grpSpPr bwMode="auto">
          <a:xfrm>
            <a:off x="539750" y="4724400"/>
            <a:ext cx="3240088" cy="1009650"/>
            <a:chOff x="340" y="2976"/>
            <a:chExt cx="2041" cy="636"/>
          </a:xfrm>
        </p:grpSpPr>
        <p:sp>
          <p:nvSpPr>
            <p:cNvPr id="21538" name="Line 91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9" name="Line 92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0" name="Line 93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1" name="Line 94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2" name="Line 95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3" name="Line 96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4" name="Line 97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5" name="Line 98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6" name="Line 99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47" name="Line 100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02"/>
          <p:cNvGrpSpPr>
            <a:grpSpLocks/>
          </p:cNvGrpSpPr>
          <p:nvPr/>
        </p:nvGrpSpPr>
        <p:grpSpPr bwMode="auto">
          <a:xfrm>
            <a:off x="5148263" y="4724400"/>
            <a:ext cx="3240087" cy="1009650"/>
            <a:chOff x="340" y="2976"/>
            <a:chExt cx="2041" cy="636"/>
          </a:xfrm>
        </p:grpSpPr>
        <p:sp>
          <p:nvSpPr>
            <p:cNvPr id="21528" name="Line 103"/>
            <p:cNvSpPr>
              <a:spLocks noChangeShapeType="1"/>
            </p:cNvSpPr>
            <p:nvPr/>
          </p:nvSpPr>
          <p:spPr bwMode="auto">
            <a:xfrm flipV="1">
              <a:off x="34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29" name="Line 104"/>
            <p:cNvSpPr>
              <a:spLocks noChangeShapeType="1"/>
            </p:cNvSpPr>
            <p:nvPr/>
          </p:nvSpPr>
          <p:spPr bwMode="auto">
            <a:xfrm flipV="1">
              <a:off x="340" y="2976"/>
              <a:ext cx="54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0" name="Line 105"/>
            <p:cNvSpPr>
              <a:spLocks noChangeShapeType="1"/>
            </p:cNvSpPr>
            <p:nvPr/>
          </p:nvSpPr>
          <p:spPr bwMode="auto">
            <a:xfrm flipV="1">
              <a:off x="340" y="2976"/>
              <a:ext cx="1134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1" name="Line 106"/>
            <p:cNvSpPr>
              <a:spLocks noChangeShapeType="1"/>
            </p:cNvSpPr>
            <p:nvPr/>
          </p:nvSpPr>
          <p:spPr bwMode="auto">
            <a:xfrm flipV="1">
              <a:off x="340" y="2976"/>
              <a:ext cx="186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2" name="Line 107"/>
            <p:cNvSpPr>
              <a:spLocks noChangeShapeType="1"/>
            </p:cNvSpPr>
            <p:nvPr/>
          </p:nvSpPr>
          <p:spPr bwMode="auto">
            <a:xfrm flipV="1">
              <a:off x="1020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3" name="Line 108"/>
            <p:cNvSpPr>
              <a:spLocks noChangeShapeType="1"/>
            </p:cNvSpPr>
            <p:nvPr/>
          </p:nvSpPr>
          <p:spPr bwMode="auto">
            <a:xfrm flipV="1">
              <a:off x="1020" y="2976"/>
              <a:ext cx="59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4" name="Line 109"/>
            <p:cNvSpPr>
              <a:spLocks noChangeShapeType="1"/>
            </p:cNvSpPr>
            <p:nvPr/>
          </p:nvSpPr>
          <p:spPr bwMode="auto">
            <a:xfrm flipV="1">
              <a:off x="1020" y="2976"/>
              <a:ext cx="127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5" name="Line 110"/>
            <p:cNvSpPr>
              <a:spLocks noChangeShapeType="1"/>
            </p:cNvSpPr>
            <p:nvPr/>
          </p:nvSpPr>
          <p:spPr bwMode="auto">
            <a:xfrm flipV="1">
              <a:off x="170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6" name="Line 111"/>
            <p:cNvSpPr>
              <a:spLocks noChangeShapeType="1"/>
            </p:cNvSpPr>
            <p:nvPr/>
          </p:nvSpPr>
          <p:spPr bwMode="auto">
            <a:xfrm flipV="1">
              <a:off x="1701" y="2976"/>
              <a:ext cx="635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37" name="Line 112"/>
            <p:cNvSpPr>
              <a:spLocks noChangeShapeType="1"/>
            </p:cNvSpPr>
            <p:nvPr/>
          </p:nvSpPr>
          <p:spPr bwMode="auto">
            <a:xfrm flipV="1">
              <a:off x="2381" y="2976"/>
              <a:ext cx="0" cy="6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4337" name="Text Box 113"/>
          <p:cNvSpPr txBox="1">
            <a:spLocks noChangeArrowheads="1"/>
          </p:cNvSpPr>
          <p:nvPr/>
        </p:nvSpPr>
        <p:spPr bwMode="auto">
          <a:xfrm>
            <a:off x="2728142" y="3068960"/>
            <a:ext cx="390202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sz="2800" dirty="0">
                <a:solidFill>
                  <a:schemeClr val="tx1"/>
                </a:solidFill>
              </a:rPr>
              <a:t>Number of C paths: </a:t>
            </a:r>
            <a:r>
              <a:rPr lang="en-GB" sz="2800" dirty="0" smtClean="0">
                <a:solidFill>
                  <a:schemeClr val="tx1"/>
                </a:solidFill>
              </a:rPr>
              <a:t>10 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337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6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26994" name="Rectangle 18"/>
          <p:cNvSpPr>
            <a:spLocks noGrp="1" noChangeArrowheads="1"/>
          </p:cNvSpPr>
          <p:nvPr>
            <p:ph type="title"/>
          </p:nvPr>
        </p:nvSpPr>
        <p:spPr>
          <a:xfrm>
            <a:off x="301625" y="-27384"/>
            <a:ext cx="8534400" cy="7588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</a:rPr>
              <a:t>CP Standardized Estimates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539552" y="764704"/>
            <a:ext cx="7989474" cy="4032448"/>
            <a:chOff x="395536" y="764704"/>
            <a:chExt cx="7918450" cy="4411662"/>
          </a:xfrm>
        </p:grpSpPr>
        <p:sp>
          <p:nvSpPr>
            <p:cNvPr id="126978" name="Rectangle 2"/>
            <p:cNvSpPr>
              <a:spLocks noChangeArrowheads="1"/>
            </p:cNvSpPr>
            <p:nvPr/>
          </p:nvSpPr>
          <p:spPr bwMode="auto">
            <a:xfrm>
              <a:off x="681286" y="3350741"/>
              <a:ext cx="1512887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 Mother-r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26979" name="Oval 3"/>
            <p:cNvSpPr>
              <a:spLocks noChangeArrowheads="1"/>
            </p:cNvSpPr>
            <p:nvPr/>
          </p:nvSpPr>
          <p:spPr bwMode="auto">
            <a:xfrm>
              <a:off x="538411" y="4757266"/>
              <a:ext cx="428625" cy="4175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6980" name="Oval 4"/>
            <p:cNvSpPr>
              <a:spLocks noChangeArrowheads="1"/>
            </p:cNvSpPr>
            <p:nvPr/>
          </p:nvSpPr>
          <p:spPr bwMode="auto">
            <a:xfrm>
              <a:off x="1192461" y="47588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26981" name="Oval 5"/>
            <p:cNvSpPr>
              <a:spLocks noChangeArrowheads="1"/>
            </p:cNvSpPr>
            <p:nvPr/>
          </p:nvSpPr>
          <p:spPr bwMode="auto">
            <a:xfrm>
              <a:off x="1836986" y="47588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26982" name="Oval 6"/>
            <p:cNvSpPr>
              <a:spLocks noChangeArrowheads="1"/>
            </p:cNvSpPr>
            <p:nvPr/>
          </p:nvSpPr>
          <p:spPr bwMode="auto">
            <a:xfrm>
              <a:off x="2554536" y="4757266"/>
              <a:ext cx="428625" cy="4175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6983" name="Oval 7"/>
            <p:cNvSpPr>
              <a:spLocks noChangeArrowheads="1"/>
            </p:cNvSpPr>
            <p:nvPr/>
          </p:nvSpPr>
          <p:spPr bwMode="auto">
            <a:xfrm>
              <a:off x="3208586" y="47588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26984" name="Oval 8"/>
            <p:cNvSpPr>
              <a:spLocks noChangeArrowheads="1"/>
            </p:cNvSpPr>
            <p:nvPr/>
          </p:nvSpPr>
          <p:spPr bwMode="auto">
            <a:xfrm>
              <a:off x="3853111" y="47588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26985" name="Oval 9"/>
            <p:cNvSpPr>
              <a:spLocks noChangeArrowheads="1"/>
            </p:cNvSpPr>
            <p:nvPr/>
          </p:nvSpPr>
          <p:spPr bwMode="auto">
            <a:xfrm>
              <a:off x="4570661" y="4744566"/>
              <a:ext cx="428625" cy="4175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6986" name="Oval 10"/>
            <p:cNvSpPr>
              <a:spLocks noChangeArrowheads="1"/>
            </p:cNvSpPr>
            <p:nvPr/>
          </p:nvSpPr>
          <p:spPr bwMode="auto">
            <a:xfrm>
              <a:off x="5224711" y="47461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26987" name="Oval 11"/>
            <p:cNvSpPr>
              <a:spLocks noChangeArrowheads="1"/>
            </p:cNvSpPr>
            <p:nvPr/>
          </p:nvSpPr>
          <p:spPr bwMode="auto">
            <a:xfrm>
              <a:off x="5869236" y="47461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26988" name="Oval 12"/>
            <p:cNvSpPr>
              <a:spLocks noChangeArrowheads="1"/>
            </p:cNvSpPr>
            <p:nvPr/>
          </p:nvSpPr>
          <p:spPr bwMode="auto">
            <a:xfrm>
              <a:off x="6586786" y="4744566"/>
              <a:ext cx="428625" cy="41751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6989" name="Oval 13"/>
            <p:cNvSpPr>
              <a:spLocks noChangeArrowheads="1"/>
            </p:cNvSpPr>
            <p:nvPr/>
          </p:nvSpPr>
          <p:spPr bwMode="auto">
            <a:xfrm>
              <a:off x="7240836" y="47461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26990" name="Oval 14"/>
            <p:cNvSpPr>
              <a:spLocks noChangeArrowheads="1"/>
            </p:cNvSpPr>
            <p:nvPr/>
          </p:nvSpPr>
          <p:spPr bwMode="auto">
            <a:xfrm>
              <a:off x="7885361" y="4746154"/>
              <a:ext cx="428625" cy="41751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26991" name="Rectangle 15"/>
            <p:cNvSpPr>
              <a:spLocks noChangeArrowheads="1"/>
            </p:cNvSpPr>
            <p:nvPr/>
          </p:nvSpPr>
          <p:spPr bwMode="auto">
            <a:xfrm>
              <a:off x="2697411" y="3376141"/>
              <a:ext cx="1512887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Teacher-r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26992" name="Rectangle 16"/>
            <p:cNvSpPr>
              <a:spLocks noChangeArrowheads="1"/>
            </p:cNvSpPr>
            <p:nvPr/>
          </p:nvSpPr>
          <p:spPr bwMode="auto">
            <a:xfrm>
              <a:off x="6729661" y="3376141"/>
              <a:ext cx="1512887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 Self-r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26993" name="Rectangle 17"/>
            <p:cNvSpPr>
              <a:spLocks noChangeArrowheads="1"/>
            </p:cNvSpPr>
            <p:nvPr/>
          </p:nvSpPr>
          <p:spPr bwMode="auto">
            <a:xfrm>
              <a:off x="4713536" y="3376141"/>
              <a:ext cx="1512887" cy="45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1500" b="1">
                  <a:solidFill>
                    <a:schemeClr val="tx1"/>
                  </a:solidFill>
                </a:rPr>
                <a:t>Examiner-r</a:t>
              </a:r>
              <a:endParaRPr lang="en-GB" sz="1500">
                <a:solidFill>
                  <a:schemeClr val="tx1"/>
                </a:solidFill>
              </a:endParaRPr>
            </a:p>
          </p:txBody>
        </p:sp>
        <p:sp>
          <p:nvSpPr>
            <p:cNvPr id="126995" name="Oval 19"/>
            <p:cNvSpPr>
              <a:spLocks noChangeArrowheads="1"/>
            </p:cNvSpPr>
            <p:nvPr/>
          </p:nvSpPr>
          <p:spPr bwMode="auto">
            <a:xfrm>
              <a:off x="2051298" y="818679"/>
              <a:ext cx="914400" cy="685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26996" name="Oval 20"/>
            <p:cNvSpPr>
              <a:spLocks noChangeArrowheads="1"/>
            </p:cNvSpPr>
            <p:nvPr/>
          </p:nvSpPr>
          <p:spPr bwMode="auto">
            <a:xfrm>
              <a:off x="4248398" y="764704"/>
              <a:ext cx="914400" cy="685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126997" name="Oval 21"/>
            <p:cNvSpPr>
              <a:spLocks noChangeArrowheads="1"/>
            </p:cNvSpPr>
            <p:nvPr/>
          </p:nvSpPr>
          <p:spPr bwMode="auto">
            <a:xfrm>
              <a:off x="6228011" y="783754"/>
              <a:ext cx="914400" cy="685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sz="2400" b="1">
                  <a:solidFill>
                    <a:schemeClr val="tx1"/>
                  </a:solidFill>
                </a:rPr>
                <a:t>E</a:t>
              </a:r>
            </a:p>
          </p:txBody>
        </p:sp>
        <p:sp>
          <p:nvSpPr>
            <p:cNvPr id="126998" name="Line 22"/>
            <p:cNvSpPr>
              <a:spLocks noChangeShapeType="1"/>
            </p:cNvSpPr>
            <p:nvPr/>
          </p:nvSpPr>
          <p:spPr bwMode="auto">
            <a:xfrm flipV="1">
              <a:off x="754311" y="3809529"/>
              <a:ext cx="288925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999" name="Line 23"/>
            <p:cNvSpPr>
              <a:spLocks noChangeShapeType="1"/>
            </p:cNvSpPr>
            <p:nvPr/>
          </p:nvSpPr>
          <p:spPr bwMode="auto">
            <a:xfrm flipV="1">
              <a:off x="1403598" y="3809529"/>
              <a:ext cx="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0" name="Line 24"/>
            <p:cNvSpPr>
              <a:spLocks noChangeShapeType="1"/>
            </p:cNvSpPr>
            <p:nvPr/>
          </p:nvSpPr>
          <p:spPr bwMode="auto">
            <a:xfrm flipH="1" flipV="1">
              <a:off x="1835398" y="3809529"/>
              <a:ext cx="21590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1" name="Line 25"/>
            <p:cNvSpPr>
              <a:spLocks noChangeShapeType="1"/>
            </p:cNvSpPr>
            <p:nvPr/>
          </p:nvSpPr>
          <p:spPr bwMode="auto">
            <a:xfrm flipV="1">
              <a:off x="4786561" y="3809529"/>
              <a:ext cx="288925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2" name="Line 26"/>
            <p:cNvSpPr>
              <a:spLocks noChangeShapeType="1"/>
            </p:cNvSpPr>
            <p:nvPr/>
          </p:nvSpPr>
          <p:spPr bwMode="auto">
            <a:xfrm flipV="1">
              <a:off x="5435848" y="3809529"/>
              <a:ext cx="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3" name="Line 27"/>
            <p:cNvSpPr>
              <a:spLocks noChangeShapeType="1"/>
            </p:cNvSpPr>
            <p:nvPr/>
          </p:nvSpPr>
          <p:spPr bwMode="auto">
            <a:xfrm flipH="1" flipV="1">
              <a:off x="5867648" y="3809529"/>
              <a:ext cx="21590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4" name="Line 28"/>
            <p:cNvSpPr>
              <a:spLocks noChangeShapeType="1"/>
            </p:cNvSpPr>
            <p:nvPr/>
          </p:nvSpPr>
          <p:spPr bwMode="auto">
            <a:xfrm flipV="1">
              <a:off x="6874123" y="3809529"/>
              <a:ext cx="288925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5" name="Line 29"/>
            <p:cNvSpPr>
              <a:spLocks noChangeShapeType="1"/>
            </p:cNvSpPr>
            <p:nvPr/>
          </p:nvSpPr>
          <p:spPr bwMode="auto">
            <a:xfrm flipV="1">
              <a:off x="7523411" y="3809529"/>
              <a:ext cx="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6" name="Line 30"/>
            <p:cNvSpPr>
              <a:spLocks noChangeShapeType="1"/>
            </p:cNvSpPr>
            <p:nvPr/>
          </p:nvSpPr>
          <p:spPr bwMode="auto">
            <a:xfrm flipH="1" flipV="1">
              <a:off x="7955211" y="3809529"/>
              <a:ext cx="21590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7" name="Line 31"/>
            <p:cNvSpPr>
              <a:spLocks noChangeShapeType="1"/>
            </p:cNvSpPr>
            <p:nvPr/>
          </p:nvSpPr>
          <p:spPr bwMode="auto">
            <a:xfrm flipV="1">
              <a:off x="2770436" y="3809529"/>
              <a:ext cx="288925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8" name="Line 32"/>
            <p:cNvSpPr>
              <a:spLocks noChangeShapeType="1"/>
            </p:cNvSpPr>
            <p:nvPr/>
          </p:nvSpPr>
          <p:spPr bwMode="auto">
            <a:xfrm flipV="1">
              <a:off x="3419723" y="3809529"/>
              <a:ext cx="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09" name="Line 33"/>
            <p:cNvSpPr>
              <a:spLocks noChangeShapeType="1"/>
            </p:cNvSpPr>
            <p:nvPr/>
          </p:nvSpPr>
          <p:spPr bwMode="auto">
            <a:xfrm flipH="1" flipV="1">
              <a:off x="3851523" y="3809529"/>
              <a:ext cx="21590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0" name="Oval 34"/>
            <p:cNvSpPr>
              <a:spLocks noChangeArrowheads="1"/>
            </p:cNvSpPr>
            <p:nvPr/>
          </p:nvSpPr>
          <p:spPr bwMode="auto">
            <a:xfrm>
              <a:off x="3826123" y="1890241"/>
              <a:ext cx="1752600" cy="838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800">
                  <a:solidFill>
                    <a:schemeClr val="tx1"/>
                  </a:solidFill>
                </a:rPr>
                <a:t>Latent factor</a:t>
              </a:r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127011" name="Line 35"/>
            <p:cNvSpPr>
              <a:spLocks noChangeShapeType="1"/>
            </p:cNvSpPr>
            <p:nvPr/>
          </p:nvSpPr>
          <p:spPr bwMode="auto">
            <a:xfrm>
              <a:off x="2843461" y="1433041"/>
              <a:ext cx="1150937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2" name="Line 36"/>
            <p:cNvSpPr>
              <a:spLocks noChangeShapeType="1"/>
            </p:cNvSpPr>
            <p:nvPr/>
          </p:nvSpPr>
          <p:spPr bwMode="auto">
            <a:xfrm>
              <a:off x="4715123" y="1474724"/>
              <a:ext cx="0" cy="431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3" name="Line 37"/>
            <p:cNvSpPr>
              <a:spLocks noChangeShapeType="1"/>
            </p:cNvSpPr>
            <p:nvPr/>
          </p:nvSpPr>
          <p:spPr bwMode="auto">
            <a:xfrm flipH="1">
              <a:off x="5362823" y="1360016"/>
              <a:ext cx="1008063" cy="649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4" name="Line 38"/>
            <p:cNvSpPr>
              <a:spLocks noChangeShapeType="1"/>
            </p:cNvSpPr>
            <p:nvPr/>
          </p:nvSpPr>
          <p:spPr bwMode="auto">
            <a:xfrm flipH="1">
              <a:off x="1546473" y="2512541"/>
              <a:ext cx="2376488" cy="792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5" name="Line 39"/>
            <p:cNvSpPr>
              <a:spLocks noChangeShapeType="1"/>
            </p:cNvSpPr>
            <p:nvPr/>
          </p:nvSpPr>
          <p:spPr bwMode="auto">
            <a:xfrm flipH="1">
              <a:off x="3562598" y="2728441"/>
              <a:ext cx="865188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6" name="Line 40"/>
            <p:cNvSpPr>
              <a:spLocks noChangeShapeType="1"/>
            </p:cNvSpPr>
            <p:nvPr/>
          </p:nvSpPr>
          <p:spPr bwMode="auto">
            <a:xfrm>
              <a:off x="4931023" y="2728441"/>
              <a:ext cx="720725" cy="647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7" name="Line 41"/>
            <p:cNvSpPr>
              <a:spLocks noChangeShapeType="1"/>
            </p:cNvSpPr>
            <p:nvPr/>
          </p:nvSpPr>
          <p:spPr bwMode="auto">
            <a:xfrm>
              <a:off x="5435848" y="2512541"/>
              <a:ext cx="2087563" cy="86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018" name="Text Box 42"/>
            <p:cNvSpPr txBox="1">
              <a:spLocks noChangeArrowheads="1"/>
            </p:cNvSpPr>
            <p:nvPr/>
          </p:nvSpPr>
          <p:spPr bwMode="auto">
            <a:xfrm>
              <a:off x="2599316" y="1642591"/>
              <a:ext cx="774040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dirty="0">
                  <a:sym typeface="Symbol" pitchFamily="18" charset="2"/>
                </a:rPr>
                <a:t></a:t>
              </a:r>
              <a:r>
                <a:rPr lang="en-GB" sz="2400" b="1" dirty="0" smtClean="0">
                  <a:solidFill>
                    <a:srgbClr val="D60093"/>
                  </a:solidFill>
                </a:rPr>
                <a:t>.83</a:t>
              </a:r>
              <a:endParaRPr lang="en-US" sz="2400" b="1" dirty="0">
                <a:solidFill>
                  <a:srgbClr val="D60093"/>
                </a:solidFill>
              </a:endParaRPr>
            </a:p>
          </p:txBody>
        </p:sp>
        <p:sp>
          <p:nvSpPr>
            <p:cNvPr id="127019" name="Text Box 43"/>
            <p:cNvSpPr txBox="1">
              <a:spLocks noChangeArrowheads="1"/>
            </p:cNvSpPr>
            <p:nvPr/>
          </p:nvSpPr>
          <p:spPr bwMode="auto">
            <a:xfrm>
              <a:off x="4693245" y="1407641"/>
              <a:ext cx="731144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i="1" dirty="0">
                  <a:solidFill>
                    <a:srgbClr val="00B050"/>
                  </a:solidFill>
                  <a:latin typeface="Times New Roman" pitchFamily="18" charset="0"/>
                  <a:sym typeface="Symbol" pitchFamily="18" charset="2"/>
                </a:rPr>
                <a:t></a:t>
              </a:r>
              <a:r>
                <a:rPr lang="en-GB" sz="2400" i="1" dirty="0">
                  <a:solidFill>
                    <a:srgbClr val="00B050"/>
                  </a:solidFill>
                  <a:latin typeface="Times New Roman" pitchFamily="18" charset="0"/>
                </a:rPr>
                <a:t>.00</a:t>
              </a:r>
              <a:endParaRPr lang="en-US" sz="2400" i="1" dirty="0">
                <a:solidFill>
                  <a:srgbClr val="00B050"/>
                </a:solidFill>
                <a:latin typeface="Times New Roman" pitchFamily="18" charset="0"/>
              </a:endParaRPr>
            </a:p>
          </p:txBody>
        </p:sp>
        <p:sp>
          <p:nvSpPr>
            <p:cNvPr id="127020" name="Text Box 44"/>
            <p:cNvSpPr txBox="1">
              <a:spLocks noChangeArrowheads="1"/>
            </p:cNvSpPr>
            <p:nvPr/>
          </p:nvSpPr>
          <p:spPr bwMode="auto">
            <a:xfrm>
              <a:off x="5825116" y="1652116"/>
              <a:ext cx="774040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dirty="0">
                  <a:solidFill>
                    <a:srgbClr val="FFC000"/>
                  </a:solidFill>
                  <a:sym typeface="Symbol" pitchFamily="18" charset="2"/>
                </a:rPr>
                <a:t></a:t>
              </a:r>
              <a:r>
                <a:rPr lang="en-GB" sz="2400" b="1" dirty="0">
                  <a:solidFill>
                    <a:srgbClr val="FFC000"/>
                  </a:solidFill>
                </a:rPr>
                <a:t>.17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27021" name="Text Box 45"/>
            <p:cNvSpPr txBox="1">
              <a:spLocks noChangeArrowheads="1"/>
            </p:cNvSpPr>
            <p:nvPr/>
          </p:nvSpPr>
          <p:spPr bwMode="auto">
            <a:xfrm>
              <a:off x="2123131" y="24934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.48</a:t>
              </a:r>
              <a:endParaRPr lang="en-US" sz="2400" b="1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7022" name="Text Box 46"/>
            <p:cNvSpPr txBox="1">
              <a:spLocks noChangeArrowheads="1"/>
            </p:cNvSpPr>
            <p:nvPr/>
          </p:nvSpPr>
          <p:spPr bwMode="auto">
            <a:xfrm>
              <a:off x="3491556" y="27093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.57</a:t>
              </a:r>
              <a:endParaRPr lang="en-US" sz="2400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7023" name="Text Box 47"/>
            <p:cNvSpPr txBox="1">
              <a:spLocks noChangeArrowheads="1"/>
            </p:cNvSpPr>
            <p:nvPr/>
          </p:nvSpPr>
          <p:spPr bwMode="auto">
            <a:xfrm>
              <a:off x="5260031" y="27093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.38</a:t>
              </a:r>
              <a:endParaRPr lang="en-US" sz="2400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7024" name="Text Box 49"/>
            <p:cNvSpPr txBox="1">
              <a:spLocks noChangeArrowheads="1"/>
            </p:cNvSpPr>
            <p:nvPr/>
          </p:nvSpPr>
          <p:spPr bwMode="auto">
            <a:xfrm>
              <a:off x="1394686" y="4004791"/>
              <a:ext cx="691425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FFC000"/>
                  </a:solidFill>
                </a:rPr>
                <a:t>.53 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27025" name="Text Box 50"/>
            <p:cNvSpPr txBox="1">
              <a:spLocks noChangeArrowheads="1"/>
            </p:cNvSpPr>
            <p:nvPr/>
          </p:nvSpPr>
          <p:spPr bwMode="auto">
            <a:xfrm>
              <a:off x="895111" y="4024506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00B050"/>
                  </a:solidFill>
                </a:rPr>
                <a:t>.41</a:t>
              </a:r>
              <a:endParaRPr lang="en-US" sz="2400" b="1" dirty="0">
                <a:solidFill>
                  <a:srgbClr val="00B050"/>
                </a:solidFill>
              </a:endParaRPr>
            </a:p>
          </p:txBody>
        </p:sp>
        <p:sp>
          <p:nvSpPr>
            <p:cNvPr id="127026" name="Text Box 51"/>
            <p:cNvSpPr txBox="1">
              <a:spLocks noChangeArrowheads="1"/>
            </p:cNvSpPr>
            <p:nvPr/>
          </p:nvSpPr>
          <p:spPr bwMode="auto">
            <a:xfrm>
              <a:off x="395536" y="4004791"/>
              <a:ext cx="608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D60093"/>
                  </a:solidFill>
                </a:rPr>
                <a:t>.57</a:t>
              </a:r>
              <a:endParaRPr lang="en-US" sz="2400" b="1" dirty="0">
                <a:solidFill>
                  <a:srgbClr val="D60093"/>
                </a:solidFill>
              </a:endParaRPr>
            </a:p>
          </p:txBody>
        </p:sp>
        <p:sp>
          <p:nvSpPr>
            <p:cNvPr id="127027" name="Text Box 52"/>
            <p:cNvSpPr txBox="1">
              <a:spLocks noChangeArrowheads="1"/>
            </p:cNvSpPr>
            <p:nvPr/>
          </p:nvSpPr>
          <p:spPr bwMode="auto">
            <a:xfrm>
              <a:off x="6444307" y="2420466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chemeClr val="tx2">
                      <a:lumMod val="50000"/>
                      <a:lumOff val="50000"/>
                    </a:schemeClr>
                  </a:solidFill>
                </a:rPr>
                <a:t>.39</a:t>
              </a:r>
              <a:endParaRPr lang="en-US" sz="2400" b="1" dirty="0">
                <a:solidFill>
                  <a:schemeClr val="tx2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27028" name="Text Box 53"/>
            <p:cNvSpPr txBox="1">
              <a:spLocks noChangeArrowheads="1"/>
            </p:cNvSpPr>
            <p:nvPr/>
          </p:nvSpPr>
          <p:spPr bwMode="auto">
            <a:xfrm>
              <a:off x="3392987" y="40047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FFC000"/>
                  </a:solidFill>
                </a:rPr>
                <a:t>.45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27029" name="Text Box 54"/>
            <p:cNvSpPr txBox="1">
              <a:spLocks noChangeArrowheads="1"/>
            </p:cNvSpPr>
            <p:nvPr/>
          </p:nvSpPr>
          <p:spPr bwMode="auto">
            <a:xfrm>
              <a:off x="2847218" y="4006379"/>
              <a:ext cx="666005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i="1" dirty="0" smtClean="0">
                  <a:solidFill>
                    <a:srgbClr val="00B050"/>
                  </a:solidFill>
                  <a:latin typeface="Times New Roman" pitchFamily="18" charset="0"/>
                </a:rPr>
                <a:t>-.</a:t>
              </a:r>
              <a:r>
                <a:rPr lang="en-GB" sz="2400" i="1" dirty="0">
                  <a:solidFill>
                    <a:srgbClr val="00B050"/>
                  </a:solidFill>
                  <a:latin typeface="Times New Roman" pitchFamily="18" charset="0"/>
                </a:rPr>
                <a:t>28</a:t>
              </a:r>
              <a:endParaRPr lang="en-US" sz="2400" i="1" dirty="0">
                <a:solidFill>
                  <a:srgbClr val="00B050"/>
                </a:solidFill>
                <a:latin typeface="Times New Roman" pitchFamily="18" charset="0"/>
              </a:endParaRPr>
            </a:p>
          </p:txBody>
        </p:sp>
        <p:sp>
          <p:nvSpPr>
            <p:cNvPr id="127030" name="Text Box 55"/>
            <p:cNvSpPr txBox="1">
              <a:spLocks noChangeArrowheads="1"/>
            </p:cNvSpPr>
            <p:nvPr/>
          </p:nvSpPr>
          <p:spPr bwMode="auto">
            <a:xfrm>
              <a:off x="2322469" y="4004791"/>
              <a:ext cx="608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D60093"/>
                  </a:solidFill>
                </a:rPr>
                <a:t>.64</a:t>
              </a:r>
              <a:endParaRPr lang="en-US" sz="2400" b="1" dirty="0">
                <a:solidFill>
                  <a:srgbClr val="D60093"/>
                </a:solidFill>
              </a:endParaRPr>
            </a:p>
          </p:txBody>
        </p:sp>
        <p:sp>
          <p:nvSpPr>
            <p:cNvPr id="127031" name="Text Box 56"/>
            <p:cNvSpPr txBox="1">
              <a:spLocks noChangeArrowheads="1"/>
            </p:cNvSpPr>
            <p:nvPr/>
          </p:nvSpPr>
          <p:spPr bwMode="auto">
            <a:xfrm>
              <a:off x="5426376" y="40047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FFC000"/>
                  </a:solidFill>
                </a:rPr>
                <a:t>.62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27032" name="Text Box 57"/>
            <p:cNvSpPr txBox="1">
              <a:spLocks noChangeArrowheads="1"/>
            </p:cNvSpPr>
            <p:nvPr/>
          </p:nvSpPr>
          <p:spPr bwMode="auto">
            <a:xfrm>
              <a:off x="4969697" y="4006379"/>
              <a:ext cx="564325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i="1" dirty="0">
                  <a:solidFill>
                    <a:srgbClr val="00B050"/>
                  </a:solidFill>
                  <a:latin typeface="Times New Roman" pitchFamily="18" charset="0"/>
                </a:rPr>
                <a:t>.28</a:t>
              </a:r>
              <a:endParaRPr lang="en-US" sz="2400" i="1" dirty="0">
                <a:solidFill>
                  <a:srgbClr val="00B050"/>
                </a:solidFill>
                <a:latin typeface="Times New Roman" pitchFamily="18" charset="0"/>
              </a:endParaRPr>
            </a:p>
          </p:txBody>
        </p:sp>
        <p:sp>
          <p:nvSpPr>
            <p:cNvPr id="127033" name="Text Box 58"/>
            <p:cNvSpPr txBox="1">
              <a:spLocks noChangeArrowheads="1"/>
            </p:cNvSpPr>
            <p:nvPr/>
          </p:nvSpPr>
          <p:spPr bwMode="auto">
            <a:xfrm>
              <a:off x="4392137" y="4004791"/>
              <a:ext cx="608012" cy="4572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D60093"/>
                  </a:solidFill>
                </a:rPr>
                <a:t>.63</a:t>
              </a:r>
              <a:endParaRPr lang="en-US" sz="2400" b="1" dirty="0">
                <a:solidFill>
                  <a:srgbClr val="D60093"/>
                </a:solidFill>
              </a:endParaRPr>
            </a:p>
          </p:txBody>
        </p:sp>
        <p:sp>
          <p:nvSpPr>
            <p:cNvPr id="127034" name="Text Box 59"/>
            <p:cNvSpPr txBox="1">
              <a:spLocks noChangeArrowheads="1"/>
            </p:cNvSpPr>
            <p:nvPr/>
          </p:nvSpPr>
          <p:spPr bwMode="auto">
            <a:xfrm>
              <a:off x="7532323" y="40047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FFC000"/>
                  </a:solidFill>
                </a:rPr>
                <a:t>.75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27035" name="Text Box 60"/>
            <p:cNvSpPr txBox="1">
              <a:spLocks noChangeArrowheads="1"/>
            </p:cNvSpPr>
            <p:nvPr/>
          </p:nvSpPr>
          <p:spPr bwMode="auto">
            <a:xfrm>
              <a:off x="7032748" y="4006379"/>
              <a:ext cx="564326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i="1" dirty="0">
                  <a:solidFill>
                    <a:srgbClr val="00B050"/>
                  </a:solidFill>
                  <a:latin typeface="Times New Roman" pitchFamily="18" charset="0"/>
                </a:rPr>
                <a:t>.</a:t>
              </a:r>
              <a:r>
                <a:rPr lang="en-GB" sz="2400" i="1" dirty="0" smtClean="0">
                  <a:solidFill>
                    <a:srgbClr val="00B050"/>
                  </a:solidFill>
                  <a:latin typeface="Times New Roman" pitchFamily="18" charset="0"/>
                </a:rPr>
                <a:t>14</a:t>
              </a:r>
              <a:endParaRPr lang="en-US" sz="2400" i="1" dirty="0">
                <a:solidFill>
                  <a:srgbClr val="00B050"/>
                </a:solidFill>
                <a:latin typeface="Times New Roman" pitchFamily="18" charset="0"/>
              </a:endParaRPr>
            </a:p>
          </p:txBody>
        </p:sp>
        <p:sp>
          <p:nvSpPr>
            <p:cNvPr id="127036" name="Text Box 61"/>
            <p:cNvSpPr txBox="1">
              <a:spLocks noChangeArrowheads="1"/>
            </p:cNvSpPr>
            <p:nvPr/>
          </p:nvSpPr>
          <p:spPr bwMode="auto">
            <a:xfrm>
              <a:off x="6461805" y="4004791"/>
              <a:ext cx="607222" cy="5050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GB" sz="2400" b="1" dirty="0">
                  <a:solidFill>
                    <a:srgbClr val="D60093"/>
                  </a:solidFill>
                </a:rPr>
                <a:t>.</a:t>
              </a:r>
              <a:r>
                <a:rPr lang="en-GB" sz="2400" b="1" dirty="0" smtClean="0">
                  <a:solidFill>
                    <a:srgbClr val="D60093"/>
                  </a:solidFill>
                </a:rPr>
                <a:t>52</a:t>
              </a:r>
              <a:endParaRPr lang="en-US" sz="2400" b="1" dirty="0">
                <a:solidFill>
                  <a:srgbClr val="D60093"/>
                </a:solidFill>
              </a:endParaRPr>
            </a:p>
          </p:txBody>
        </p:sp>
      </p:grpSp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639301"/>
              </p:ext>
            </p:extLst>
          </p:nvPr>
        </p:nvGraphicFramePr>
        <p:xfrm>
          <a:off x="179514" y="5013177"/>
          <a:ext cx="8640960" cy="1584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8383"/>
                <a:gridCol w="759809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  <a:gridCol w="864096"/>
              </a:tblGrid>
              <a:tr h="316835"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As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Cs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Ec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Es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</a:t>
                      </a:r>
                      <a:r>
                        <a:rPr lang="en-US" sz="2000" b="0" i="0" u="none" strike="noStrike" baseline="30000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Mum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Calibri"/>
                        </a:rPr>
                        <a:t>0.52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0.32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Teacher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Calibri"/>
                        </a:rPr>
                        <a:t>0.40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0.20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Exam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0.38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0.41</a:t>
                      </a:r>
                    </a:p>
                  </a:txBody>
                  <a:tcPr marL="9525" marR="9525" marT="9525" marB="0" anchor="b"/>
                </a:tc>
              </a:tr>
              <a:tr h="316835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elf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>
                          <a:solidFill>
                            <a:srgbClr val="BD039A"/>
                          </a:solidFill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BD039A"/>
                          </a:solidFill>
                          <a:latin typeface="Calibri"/>
                        </a:rPr>
                        <a:t>0.39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0.59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800" b="1" dirty="0" smtClean="0">
                <a:solidFill>
                  <a:schemeClr val="accent1">
                    <a:lumMod val="50000"/>
                  </a:schemeClr>
                </a:solidFill>
              </a:rPr>
              <a:t>References</a:t>
            </a:r>
            <a:endParaRPr lang="en-US" sz="4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>
            <a:noAutofit/>
          </a:bodyPr>
          <a:lstStyle/>
          <a:p>
            <a:pPr eaLnBrk="0" hangingPunct="0">
              <a:spcBef>
                <a:spcPct val="50000"/>
              </a:spcBef>
              <a:tabLst>
                <a:tab pos="579438" algn="l"/>
              </a:tabLst>
            </a:pPr>
            <a:r>
              <a:rPr lang="en-GB" sz="2400" dirty="0"/>
              <a:t>Hewitt JK, </a:t>
            </a:r>
            <a:r>
              <a:rPr lang="en-GB" sz="2400" dirty="0" err="1"/>
              <a:t>Silberg</a:t>
            </a:r>
            <a:r>
              <a:rPr lang="en-GB" sz="2400" dirty="0"/>
              <a:t> JL, Neale MC, Eaves LJ, Erickson M. (1992). The analysis of parental ratings of children’s </a:t>
            </a:r>
            <a:r>
              <a:rPr lang="en-GB" sz="2400" dirty="0" err="1"/>
              <a:t>behavior</a:t>
            </a:r>
            <a:r>
              <a:rPr lang="en-GB" sz="2400" dirty="0"/>
              <a:t> using LISREL. </a:t>
            </a:r>
            <a:r>
              <a:rPr lang="en-GB" sz="2400" dirty="0" err="1"/>
              <a:t>Behavior</a:t>
            </a:r>
            <a:r>
              <a:rPr lang="en-GB" sz="2400" dirty="0"/>
              <a:t> Genetics, 22, 293-317</a:t>
            </a:r>
            <a:r>
              <a:rPr lang="en-GB" sz="2400" dirty="0" smtClean="0"/>
              <a:t>.</a:t>
            </a:r>
            <a:endParaRPr lang="en-GB" sz="2400" dirty="0"/>
          </a:p>
          <a:p>
            <a:pPr eaLnBrk="0" hangingPunct="0">
              <a:tabLst>
                <a:tab pos="579438" algn="l"/>
              </a:tabLst>
            </a:pPr>
            <a:r>
              <a:rPr lang="en-GB" sz="2400" dirty="0" smtClean="0"/>
              <a:t>van </a:t>
            </a:r>
            <a:r>
              <a:rPr lang="en-GB" sz="2400" dirty="0"/>
              <a:t>den </a:t>
            </a:r>
            <a:r>
              <a:rPr lang="en-GB" sz="2400" dirty="0" err="1"/>
              <a:t>Oord</a:t>
            </a:r>
            <a:r>
              <a:rPr lang="en-GB" sz="2400" dirty="0"/>
              <a:t> EJCG, </a:t>
            </a:r>
            <a:r>
              <a:rPr lang="en-GB" sz="2400" dirty="0" err="1"/>
              <a:t>Boomsma</a:t>
            </a:r>
            <a:r>
              <a:rPr lang="en-GB" sz="2400" dirty="0"/>
              <a:t> DI, &amp; </a:t>
            </a:r>
            <a:r>
              <a:rPr lang="en-GB" sz="2400" dirty="0" err="1"/>
              <a:t>Verhulst</a:t>
            </a:r>
            <a:r>
              <a:rPr lang="en-GB" sz="2400" dirty="0"/>
              <a:t> FC (2000). A study of genetic and environmental effects on the co-occurrence of problem </a:t>
            </a:r>
            <a:r>
              <a:rPr lang="en-GB" sz="2400" dirty="0" err="1"/>
              <a:t>behaviors</a:t>
            </a:r>
            <a:r>
              <a:rPr lang="en-GB" sz="2400" dirty="0"/>
              <a:t> in three-year-old twins. Journal of Abnormal Psychology, 109, 360-372.</a:t>
            </a:r>
          </a:p>
          <a:p>
            <a:pPr eaLnBrk="0" hangingPunct="0">
              <a:tabLst>
                <a:tab pos="579438" algn="l"/>
              </a:tabLst>
            </a:pPr>
            <a:r>
              <a:rPr lang="en-GB" sz="2400" dirty="0" smtClean="0"/>
              <a:t>Arseneault</a:t>
            </a:r>
            <a:r>
              <a:rPr lang="en-GB" sz="2400" dirty="0"/>
              <a:t>, L., Moffitt, T.E., </a:t>
            </a:r>
            <a:r>
              <a:rPr lang="en-GB" sz="2400" dirty="0" err="1"/>
              <a:t>Caspi</a:t>
            </a:r>
            <a:r>
              <a:rPr lang="en-GB" sz="2400" dirty="0"/>
              <a:t>, A., Taylor, A., Rijsdijk, F.V., </a:t>
            </a:r>
            <a:r>
              <a:rPr lang="en-GB" sz="2400" dirty="0" err="1"/>
              <a:t>Jaffee</a:t>
            </a:r>
            <a:r>
              <a:rPr lang="en-GB" sz="2400" dirty="0"/>
              <a:t>, S., </a:t>
            </a:r>
            <a:r>
              <a:rPr lang="en-GB" sz="2400" dirty="0" err="1"/>
              <a:t>Ablow</a:t>
            </a:r>
            <a:r>
              <a:rPr lang="en-GB" sz="2400" dirty="0"/>
              <a:t>, J.C., &amp; </a:t>
            </a:r>
            <a:r>
              <a:rPr lang="en-GB" sz="2400" dirty="0" err="1"/>
              <a:t>Measelle</a:t>
            </a:r>
            <a:r>
              <a:rPr lang="en-GB" sz="2400" dirty="0"/>
              <a:t>, J.R. (2003). </a:t>
            </a:r>
            <a:r>
              <a:rPr lang="en-US" sz="2400" dirty="0"/>
              <a:t>Strong genetic effects on cross-situational antisocial behavior among 5-year-old children according to mothers, teachers, examiner-observers, and twins’ self-reports. Journal of Child Psychology and Psychiatry, 44, 832-848.</a:t>
            </a:r>
            <a:endParaRPr lang="en-GB" sz="2400" dirty="0"/>
          </a:p>
          <a:p>
            <a:pPr eaLnBrk="1" hangingPunct="1"/>
            <a:endParaRPr lang="en-GB" sz="2400" dirty="0" smtClean="0"/>
          </a:p>
          <a:p>
            <a:pPr eaLnBrk="1" hangingPunct="1"/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AU" sz="1800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1628800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buFont typeface="Arial" pitchFamily="34" charset="0"/>
              <a:buChar char="•"/>
            </a:pPr>
            <a:r>
              <a:rPr lang="en-GB" sz="2400" dirty="0" err="1">
                <a:solidFill>
                  <a:schemeClr val="tx1"/>
                </a:solidFill>
              </a:rPr>
              <a:t>Raftery</a:t>
            </a:r>
            <a:r>
              <a:rPr lang="en-GB" sz="2400" dirty="0">
                <a:solidFill>
                  <a:schemeClr val="tx1"/>
                </a:solidFill>
              </a:rPr>
              <a:t>, AE. (1995). Bayesian model selection in social research. </a:t>
            </a:r>
            <a:r>
              <a:rPr lang="en-GB" sz="2400" i="1" dirty="0">
                <a:solidFill>
                  <a:schemeClr val="tx1"/>
                </a:solidFill>
              </a:rPr>
              <a:t>Sociological Methodology </a:t>
            </a:r>
            <a:r>
              <a:rPr lang="en-GB" sz="2400" dirty="0">
                <a:solidFill>
                  <a:schemeClr val="tx1"/>
                </a:solidFill>
              </a:rPr>
              <a:t>(ed. PV. Marsden), Oxford, U.K.: </a:t>
            </a:r>
            <a:r>
              <a:rPr lang="en-GB" sz="2400" dirty="0" err="1">
                <a:solidFill>
                  <a:schemeClr val="tx1"/>
                </a:solidFill>
              </a:rPr>
              <a:t>Blackwells</a:t>
            </a:r>
            <a:r>
              <a:rPr lang="en-GB" sz="2400" dirty="0">
                <a:solidFill>
                  <a:schemeClr val="tx1"/>
                </a:solidFill>
              </a:rPr>
              <a:t>, pp. 111-196</a:t>
            </a:r>
            <a:r>
              <a:rPr lang="en-GB" sz="2400" dirty="0" smtClean="0">
                <a:solidFill>
                  <a:schemeClr val="tx1"/>
                </a:solidFill>
              </a:rPr>
              <a:t>.</a:t>
            </a:r>
          </a:p>
          <a:p>
            <a:pPr marL="342900" indent="-342900" eaLnBrk="1" hangingPunct="1">
              <a:buFont typeface="Arial" pitchFamily="34" charset="0"/>
              <a:buChar char="•"/>
            </a:pPr>
            <a:endParaRPr lang="en-GB" sz="2400" dirty="0">
              <a:solidFill>
                <a:schemeClr val="tx1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en-GB" sz="2400" dirty="0">
                <a:solidFill>
                  <a:schemeClr val="tx1"/>
                </a:solidFill>
              </a:rPr>
              <a:t>Burnham, KP &amp; Anderson, DR. (2002). Model Selection and </a:t>
            </a:r>
            <a:r>
              <a:rPr lang="en-GB" sz="2400" dirty="0" err="1">
                <a:solidFill>
                  <a:schemeClr val="tx1"/>
                </a:solidFill>
              </a:rPr>
              <a:t>Multimodel</a:t>
            </a:r>
            <a:r>
              <a:rPr lang="en-GB" sz="2400" dirty="0">
                <a:solidFill>
                  <a:schemeClr val="tx1"/>
                </a:solidFill>
              </a:rPr>
              <a:t> Inference: a practical information-theoretic approach, 2nd edition. Springer-</a:t>
            </a:r>
            <a:r>
              <a:rPr lang="en-GB" sz="2400" dirty="0" err="1">
                <a:solidFill>
                  <a:schemeClr val="tx1"/>
                </a:solidFill>
              </a:rPr>
              <a:t>Verlag</a:t>
            </a:r>
            <a:r>
              <a:rPr lang="en-GB" sz="2400" dirty="0">
                <a:solidFill>
                  <a:schemeClr val="tx1"/>
                </a:solidFill>
              </a:rPr>
              <a:t>, New York., </a:t>
            </a:r>
            <a:endParaRPr lang="en-GB" sz="2400" dirty="0" smtClean="0">
              <a:solidFill>
                <a:schemeClr val="tx1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endParaRPr lang="en-GB" sz="2400" dirty="0">
              <a:solidFill>
                <a:schemeClr val="tx1"/>
              </a:solidFill>
            </a:endParaRPr>
          </a:p>
          <a:p>
            <a:pPr marL="342900" indent="-342900" eaLnBrk="1" hangingPunct="1">
              <a:buFont typeface="Arial" pitchFamily="34" charset="0"/>
              <a:buChar char="•"/>
            </a:pPr>
            <a:r>
              <a:rPr lang="en-GB" sz="2400" dirty="0" err="1">
                <a:solidFill>
                  <a:schemeClr val="tx1"/>
                </a:solidFill>
              </a:rPr>
              <a:t>Markon</a:t>
            </a:r>
            <a:r>
              <a:rPr lang="en-GB" sz="2400" dirty="0">
                <a:solidFill>
                  <a:schemeClr val="tx1"/>
                </a:solidFill>
              </a:rPr>
              <a:t>, KE &amp; </a:t>
            </a:r>
            <a:r>
              <a:rPr lang="en-GB" sz="2400" dirty="0" err="1">
                <a:solidFill>
                  <a:schemeClr val="tx1"/>
                </a:solidFill>
              </a:rPr>
              <a:t>Kreuger,RF</a:t>
            </a:r>
            <a:r>
              <a:rPr lang="en-GB" sz="2400" dirty="0">
                <a:solidFill>
                  <a:schemeClr val="tx1"/>
                </a:solidFill>
              </a:rPr>
              <a:t>. (2004). </a:t>
            </a:r>
            <a:r>
              <a:rPr lang="en-GB" sz="2400" dirty="0" err="1">
                <a:solidFill>
                  <a:schemeClr val="tx1"/>
                </a:solidFill>
              </a:rPr>
              <a:t>Beh</a:t>
            </a:r>
            <a:r>
              <a:rPr lang="en-GB" sz="2400" dirty="0">
                <a:solidFill>
                  <a:schemeClr val="tx1"/>
                </a:solidFill>
              </a:rPr>
              <a:t> Gen, 34, </a:t>
            </a:r>
            <a:r>
              <a:rPr lang="en-GB" sz="2400" dirty="0" err="1">
                <a:solidFill>
                  <a:schemeClr val="tx1"/>
                </a:solidFill>
              </a:rPr>
              <a:t>pg</a:t>
            </a:r>
            <a:r>
              <a:rPr lang="en-GB" sz="2400" dirty="0">
                <a:solidFill>
                  <a:schemeClr val="tx1"/>
                </a:solidFill>
              </a:rPr>
              <a:t> 593 – 610.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800" b="1" dirty="0" smtClean="0">
                <a:solidFill>
                  <a:schemeClr val="accent1">
                    <a:lumMod val="50000"/>
                  </a:schemeClr>
                </a:solidFill>
              </a:rPr>
              <a:t>References</a:t>
            </a:r>
            <a:endParaRPr lang="en-US" sz="48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sb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7481</TotalTime>
  <Words>4588</Words>
  <Application>Microsoft Office PowerPoint</Application>
  <PresentationFormat>On-screen Show (4:3)</PresentationFormat>
  <Paragraphs>2100</Paragraphs>
  <Slides>92</Slides>
  <Notes>75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3" baseType="lpstr">
      <vt:lpstr>lisbon</vt:lpstr>
      <vt:lpstr>Multivariate Models</vt:lpstr>
      <vt:lpstr>Multivariate analysis</vt:lpstr>
      <vt:lpstr>Multiple Phenotypes</vt:lpstr>
      <vt:lpstr>Multivariate models</vt:lpstr>
      <vt:lpstr>Multivariate models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Correlated factors solution</vt:lpstr>
      <vt:lpstr>IP &amp; CP Model: Partitioning of Variance</vt:lpstr>
      <vt:lpstr>What might common and specific variance represent?</vt:lpstr>
      <vt:lpstr>PowerPoint Presentation</vt:lpstr>
      <vt:lpstr>Independent pathway model</vt:lpstr>
      <vt:lpstr>PowerPoint Presentation</vt:lpstr>
      <vt:lpstr>Common pathway model</vt:lpstr>
      <vt:lpstr>Observed Statistics and DF</vt:lpstr>
      <vt:lpstr>Paper &amp; Pencil Exercise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Comparing models</vt:lpstr>
      <vt:lpstr>Matrix Specification Independent Pathway model (Script Highlights)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Matrix Specification Common Pathway model (Script Highlights)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Practical</vt:lpstr>
      <vt:lpstr>Sample </vt:lpstr>
      <vt:lpstr>Practical (1): Preliminary Analyses</vt:lpstr>
      <vt:lpstr>Within-Twin Cross-Trait (Table 2)   </vt:lpstr>
      <vt:lpstr>Cross-Twin Within-Trait (Table 3) </vt:lpstr>
      <vt:lpstr>Cross-Twin Cross-Trait (Table 4)</vt:lpstr>
      <vt:lpstr>Practical (2): Model-fitting Analyses</vt:lpstr>
      <vt:lpstr>Model-fitting results (Table 5)</vt:lpstr>
      <vt:lpstr>Model-fitting results (Table 6)</vt:lpstr>
      <vt:lpstr>Model-fitting results (Table 7)</vt:lpstr>
      <vt:lpstr>Goodness-of-Fit</vt:lpstr>
      <vt:lpstr>Goodness-of-Fit</vt:lpstr>
      <vt:lpstr>Goodness-of-Fit</vt:lpstr>
      <vt:lpstr>Practical (3): Get Parameter Estimates</vt:lpstr>
      <vt:lpstr>Correlated factors solution: A correlations</vt:lpstr>
      <vt:lpstr>Correlated factors solution: C correlations</vt:lpstr>
      <vt:lpstr>Correlated factors solution: E correlations</vt:lpstr>
      <vt:lpstr>Standardisation: IP model</vt:lpstr>
      <vt:lpstr>PowerPoint Presentation</vt:lpstr>
      <vt:lpstr>Standardization: IP model</vt:lpstr>
      <vt:lpstr>IP model Standardized Estimates</vt:lpstr>
      <vt:lpstr>CP Standardized Estimates</vt:lpstr>
      <vt:lpstr>References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introduction to multivariate models</dc:title>
  <dc:creator>Sarah Medland</dc:creator>
  <cp:lastModifiedBy>logstress@gmail.com</cp:lastModifiedBy>
  <cp:revision>556</cp:revision>
  <dcterms:created xsi:type="dcterms:W3CDTF">2004-05-11T08:23:54Z</dcterms:created>
  <dcterms:modified xsi:type="dcterms:W3CDTF">2014-04-16T12:56:11Z</dcterms:modified>
</cp:coreProperties>
</file>