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37"/>
  </p:notesMasterIdLst>
  <p:sldIdLst>
    <p:sldId id="351" r:id="rId2"/>
    <p:sldId id="263" r:id="rId3"/>
    <p:sldId id="318" r:id="rId4"/>
    <p:sldId id="333" r:id="rId5"/>
    <p:sldId id="334" r:id="rId6"/>
    <p:sldId id="319" r:id="rId7"/>
    <p:sldId id="321" r:id="rId8"/>
    <p:sldId id="317" r:id="rId9"/>
    <p:sldId id="270" r:id="rId10"/>
    <p:sldId id="279" r:id="rId11"/>
    <p:sldId id="327" r:id="rId12"/>
    <p:sldId id="328" r:id="rId13"/>
    <p:sldId id="329" r:id="rId14"/>
    <p:sldId id="332" r:id="rId15"/>
    <p:sldId id="271" r:id="rId16"/>
    <p:sldId id="275" r:id="rId17"/>
    <p:sldId id="352" r:id="rId18"/>
    <p:sldId id="273" r:id="rId19"/>
    <p:sldId id="299" r:id="rId20"/>
    <p:sldId id="300" r:id="rId21"/>
    <p:sldId id="301" r:id="rId22"/>
    <p:sldId id="302" r:id="rId23"/>
    <p:sldId id="303" r:id="rId24"/>
    <p:sldId id="339" r:id="rId25"/>
    <p:sldId id="340" r:id="rId26"/>
    <p:sldId id="280" r:id="rId27"/>
    <p:sldId id="283" r:id="rId28"/>
    <p:sldId id="294" r:id="rId29"/>
    <p:sldId id="292" r:id="rId30"/>
    <p:sldId id="345" r:id="rId31"/>
    <p:sldId id="347" r:id="rId32"/>
    <p:sldId id="286" r:id="rId33"/>
    <p:sldId id="288" r:id="rId34"/>
    <p:sldId id="349" r:id="rId35"/>
    <p:sldId id="350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0DFC99B-8E3A-4F9B-A72A-328112499C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60236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499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8CAEC7F3-1DFF-4848-BCCC-7C68EC76FF80}" type="slidenum">
              <a:rPr lang="en-US" altLang="en-US" sz="1200"/>
              <a:pPr eaLnBrk="1" hangingPunct="1"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658CFF35-C849-4621-95CC-7E4A4811CB49}" type="slidenum">
              <a:rPr lang="en-US" altLang="en-US" sz="1200"/>
              <a:pPr eaLnBrk="1" hangingPunct="1"/>
              <a:t>19</a:t>
            </a:fld>
            <a:endParaRPr lang="en-US" altLang="en-US" sz="1200"/>
          </a:p>
        </p:txBody>
      </p:sp>
      <p:sp>
        <p:nvSpPr>
          <p:cNvPr id="430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395B08A0-D214-4DB9-ABAF-FC7900844282}" type="slidenum">
              <a:rPr lang="en-US" altLang="en-US" sz="1200"/>
              <a:pPr eaLnBrk="1" hangingPunct="1"/>
              <a:t>20</a:t>
            </a:fld>
            <a:endParaRPr lang="en-US" altLang="en-US" sz="1200"/>
          </a:p>
        </p:txBody>
      </p:sp>
      <p:sp>
        <p:nvSpPr>
          <p:cNvPr id="45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C2FBD28-D55E-4438-82F9-43E6E621E285}" type="slidenum">
              <a:rPr lang="en-US" altLang="en-US" sz="1200"/>
              <a:pPr eaLnBrk="1" hangingPunct="1"/>
              <a:t>21</a:t>
            </a:fld>
            <a:endParaRPr lang="en-US" altLang="en-US" sz="1200"/>
          </a:p>
        </p:txBody>
      </p:sp>
      <p:sp>
        <p:nvSpPr>
          <p:cNvPr id="471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70E3F626-4868-43C0-B22A-8C0FA29F5621}" type="slidenum">
              <a:rPr lang="en-US" altLang="en-US" sz="1200"/>
              <a:pPr eaLnBrk="1" hangingPunct="1"/>
              <a:t>22</a:t>
            </a:fld>
            <a:endParaRPr lang="en-US" altLang="en-US" sz="1200"/>
          </a:p>
        </p:txBody>
      </p:sp>
      <p:sp>
        <p:nvSpPr>
          <p:cNvPr id="491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47B4C4E-737C-48FC-996D-917F9FB7107C}" type="slidenum">
              <a:rPr lang="en-US" altLang="en-US" sz="1200"/>
              <a:pPr eaLnBrk="1" hangingPunct="1"/>
              <a:t>23</a:t>
            </a:fld>
            <a:endParaRPr lang="en-US" altLang="en-US" sz="1200"/>
          </a:p>
        </p:txBody>
      </p:sp>
      <p:sp>
        <p:nvSpPr>
          <p:cNvPr id="512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51841BC-6B01-4C30-A258-D64A9710CA06}" type="slidenum">
              <a:rPr lang="en-US" altLang="en-US" sz="1200"/>
              <a:pPr eaLnBrk="1" hangingPunct="1"/>
              <a:t>24</a:t>
            </a:fld>
            <a:endParaRPr lang="en-US" altLang="en-US" sz="1200"/>
          </a:p>
        </p:txBody>
      </p:sp>
      <p:sp>
        <p:nvSpPr>
          <p:cNvPr id="532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66B38CB7-203E-470E-AB28-F2A1DFABD208}" type="slidenum">
              <a:rPr lang="en-US" altLang="en-US" sz="1200"/>
              <a:pPr eaLnBrk="1" hangingPunct="1"/>
              <a:t>25</a:t>
            </a:fld>
            <a:endParaRPr lang="en-US" altLang="en-US" sz="1200"/>
          </a:p>
        </p:txBody>
      </p:sp>
      <p:sp>
        <p:nvSpPr>
          <p:cNvPr id="552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238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084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9474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AEB9E1-1BEC-4146-8009-1F93E784C9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11559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2A5A25-C9E5-47CA-A2B0-BEFEF73F86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472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975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999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171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469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612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653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131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260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4/14/2014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1375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9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5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3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4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AU" dirty="0" err="1" smtClean="0"/>
              <a:t>GxE</a:t>
            </a:r>
            <a:r>
              <a:rPr lang="en-AU" dirty="0" smtClean="0"/>
              <a:t> and moderation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endParaRPr lang="en-AU" dirty="0" smtClean="0">
              <a:solidFill>
                <a:schemeClr val="tx1"/>
              </a:solidFill>
            </a:endParaRPr>
          </a:p>
          <a:p>
            <a:pPr algn="r"/>
            <a:r>
              <a:rPr lang="en-AU" dirty="0" smtClean="0">
                <a:solidFill>
                  <a:schemeClr val="tx1"/>
                </a:solidFill>
              </a:rPr>
              <a:t>Slide credits </a:t>
            </a:r>
            <a:r>
              <a:rPr lang="en-AU" dirty="0" err="1" smtClean="0">
                <a:solidFill>
                  <a:schemeClr val="tx1"/>
                </a:solidFill>
              </a:rPr>
              <a:t>Lindon</a:t>
            </a:r>
            <a:r>
              <a:rPr lang="en-AU" dirty="0" smtClean="0">
                <a:solidFill>
                  <a:schemeClr val="tx1"/>
                </a:solidFill>
              </a:rPr>
              <a:t> Eaves</a:t>
            </a:r>
            <a:endParaRPr lang="en-A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6711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582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  <a:ea typeface="ＭＳ Ｐゴシック" pitchFamily="34" charset="-128"/>
              </a:rPr>
              <a:t>Contributions of Genetic, Unshared Environment, Genotype x Unshared Environment Interaction Effects to Twin/Sib Resemblance</a:t>
            </a:r>
          </a:p>
        </p:txBody>
      </p:sp>
      <p:graphicFrame>
        <p:nvGraphicFramePr>
          <p:cNvPr id="31775" name="Group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637377"/>
              </p:ext>
            </p:extLst>
          </p:nvPr>
        </p:nvGraphicFramePr>
        <p:xfrm>
          <a:off x="685799" y="2209800"/>
          <a:ext cx="7924801" cy="3238500"/>
        </p:xfrm>
        <a:graphic>
          <a:graphicData uri="http://schemas.openxmlformats.org/drawingml/2006/table">
            <a:tbl>
              <a:tblPr/>
              <a:tblGrid>
                <a:gridCol w="2070991"/>
                <a:gridCol w="1748033"/>
                <a:gridCol w="1785687"/>
                <a:gridCol w="2320090"/>
              </a:tblGrid>
              <a:tr h="13112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29" marB="4572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Unshared (Unique) Environment</a:t>
                      </a:r>
                    </a:p>
                  </a:txBody>
                  <a:tcPr marT="45729" marB="4572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Additive Genetic Effects</a:t>
                      </a:r>
                    </a:p>
                  </a:txBody>
                  <a:tcPr marT="45729" marB="4572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Genotype x Unshared Environment Interaction</a:t>
                      </a:r>
                    </a:p>
                  </a:txBody>
                  <a:tcPr marT="45729" marB="4572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1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MZ Pairs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0</a:t>
                      </a:r>
                    </a:p>
                  </a:txBody>
                  <a:tcPr marT="45729" marB="4572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1</a:t>
                      </a:r>
                    </a:p>
                  </a:txBody>
                  <a:tcPr marT="45729" marB="4572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0 x 1 = 0</a:t>
                      </a:r>
                    </a:p>
                  </a:txBody>
                  <a:tcPr marT="45729" marB="4572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55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DZ Pairs/Full Sibs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0</a:t>
                      </a:r>
                    </a:p>
                  </a:txBody>
                  <a:tcPr marT="45729" marB="4572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½</a:t>
                      </a:r>
                    </a:p>
                  </a:txBody>
                  <a:tcPr marT="45729" marB="4572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0 x ½ = 0</a:t>
                      </a:r>
                    </a:p>
                  </a:txBody>
                  <a:tcPr marT="45729" marB="4572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591" name="Text Box 30"/>
          <p:cNvSpPr txBox="1">
            <a:spLocks noChangeArrowheads="1"/>
          </p:cNvSpPr>
          <p:nvPr/>
        </p:nvSpPr>
        <p:spPr bwMode="auto">
          <a:xfrm>
            <a:off x="457200" y="5638800"/>
            <a:ext cx="78708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2000" i="1"/>
              <a:t>If gene-(unshared) environment interaction is not explicitly modeled, </a:t>
            </a:r>
          </a:p>
          <a:p>
            <a:pPr eaLnBrk="1" hangingPunct="1"/>
            <a:r>
              <a:rPr lang="en-US" altLang="en-US" sz="2000" i="1"/>
              <a:t>it will be subsumed into the E term in the classic twin model.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pic>
        <p:nvPicPr>
          <p:cNvPr id="30721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1738"/>
            <a:ext cx="4681538" cy="470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725" y="1201738"/>
            <a:ext cx="4767263" cy="470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smtClean="0">
                <a:ea typeface="ＭＳ Ｐゴシック" pitchFamily="34" charset="-128"/>
              </a:rPr>
              <a:t>No GxE: Genetic covariances and correlations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pic>
        <p:nvPicPr>
          <p:cNvPr id="3174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157288"/>
            <a:ext cx="4635500" cy="463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0" y="1196975"/>
            <a:ext cx="4332288" cy="468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itle 3"/>
          <p:cNvSpPr txBox="1">
            <a:spLocks/>
          </p:cNvSpPr>
          <p:nvPr/>
        </p:nvSpPr>
        <p:spPr bwMode="auto">
          <a:xfrm>
            <a:off x="457200" y="56832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2800"/>
              <a:t>Scalar GxE: Genetic covariances and correlations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pic>
        <p:nvPicPr>
          <p:cNvPr id="32769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7" y="1535113"/>
            <a:ext cx="4678363" cy="4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0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550" y="1524000"/>
            <a:ext cx="4616450" cy="471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itle 3"/>
          <p:cNvSpPr txBox="1">
            <a:spLocks/>
          </p:cNvSpPr>
          <p:nvPr/>
        </p:nvSpPr>
        <p:spPr bwMode="auto">
          <a:xfrm>
            <a:off x="457200" y="38258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2800"/>
              <a:t>Non-Scalar GxE: Genetic covariances and correlations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35841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itchFamily="34" charset="-128"/>
              </a:rPr>
              <a:t>Modulation of gene expression by measured environment</a:t>
            </a:r>
          </a:p>
        </p:txBody>
      </p:sp>
      <p:sp>
        <p:nvSpPr>
          <p:cNvPr id="35842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 smtClean="0">
                <a:solidFill>
                  <a:schemeClr val="tx1"/>
                </a:solidFill>
                <a:ea typeface="ＭＳ Ｐゴシック" pitchFamily="34" charset="-128"/>
              </a:rPr>
              <a:t>[and environmental modulation of non-genetic paths]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z="4000" smtClean="0">
                <a:ea typeface="ＭＳ Ｐゴシック" pitchFamily="34" charset="-128"/>
              </a:rPr>
              <a:t>Ways to Model Gene-Environment Interaction in Twin Data</a:t>
            </a:r>
          </a:p>
        </p:txBody>
      </p:sp>
      <p:sp>
        <p:nvSpPr>
          <p:cNvPr id="36866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9050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Multiple Group Models</a:t>
            </a:r>
          </a:p>
          <a:p>
            <a:pPr lvl="1" eaLnBrk="1" hangingPunct="1"/>
            <a:r>
              <a:rPr lang="en-US" altLang="en-US" smtClean="0">
                <a:ea typeface="ＭＳ Ｐゴシック" pitchFamily="34" charset="-128"/>
              </a:rPr>
              <a:t>(parallel to testing for sex effects using multiple groups)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Sex Effects</a:t>
            </a:r>
          </a:p>
        </p:txBody>
      </p:sp>
      <p:graphicFrame>
        <p:nvGraphicFramePr>
          <p:cNvPr id="3789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358404"/>
              </p:ext>
            </p:extLst>
          </p:nvPr>
        </p:nvGraphicFramePr>
        <p:xfrm>
          <a:off x="457200" y="1676400"/>
          <a:ext cx="426720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2" name="Slide" r:id="rId3" imgW="4572000" imgH="3429000" progId="PowerPoint.Slide.8">
                  <p:embed/>
                </p:oleObj>
              </mc:Choice>
              <mc:Fallback>
                <p:oleObj name="Slide" r:id="rId3" imgW="4572000" imgH="3429000" progId="PowerPoint.Slid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676400"/>
                        <a:ext cx="4267200" cy="320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1" name="Text Box 4"/>
          <p:cNvSpPr txBox="1">
            <a:spLocks noChangeArrowheads="1"/>
          </p:cNvSpPr>
          <p:nvPr/>
        </p:nvSpPr>
        <p:spPr bwMode="auto">
          <a:xfrm>
            <a:off x="1752600" y="1600200"/>
            <a:ext cx="11985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dirty="0">
                <a:latin typeface="Times New Roman" pitchFamily="18" charset="0"/>
              </a:rPr>
              <a:t>Females</a:t>
            </a:r>
          </a:p>
        </p:txBody>
      </p:sp>
      <p:graphicFrame>
        <p:nvGraphicFramePr>
          <p:cNvPr id="3789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5269540"/>
              </p:ext>
            </p:extLst>
          </p:nvPr>
        </p:nvGraphicFramePr>
        <p:xfrm>
          <a:off x="4495800" y="1676401"/>
          <a:ext cx="426720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3" name="Slide" r:id="rId5" imgW="4513263" imgH="3384550" progId="PowerPoint.Slide.8">
                  <p:embed/>
                </p:oleObj>
              </mc:Choice>
              <mc:Fallback>
                <p:oleObj name="Slide" r:id="rId5" imgW="4513263" imgH="3384550" progId="PowerPoint.Slide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1676401"/>
                        <a:ext cx="4267200" cy="320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3" name="Text Box 6"/>
          <p:cNvSpPr txBox="1">
            <a:spLocks noChangeArrowheads="1"/>
          </p:cNvSpPr>
          <p:nvPr/>
        </p:nvSpPr>
        <p:spPr bwMode="auto">
          <a:xfrm>
            <a:off x="6172200" y="1600200"/>
            <a:ext cx="928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dirty="0">
                <a:latin typeface="Times New Roman" pitchFamily="18" charset="0"/>
              </a:rPr>
              <a:t>Males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dirty="0" err="1" smtClean="0">
                <a:ea typeface="ＭＳ Ｐゴシック" pitchFamily="34" charset="-128"/>
              </a:rPr>
              <a:t>GxE</a:t>
            </a:r>
            <a:r>
              <a:rPr lang="en-US" altLang="en-US" dirty="0" smtClean="0">
                <a:ea typeface="ＭＳ Ｐゴシック" pitchFamily="34" charset="-128"/>
              </a:rPr>
              <a:t> </a:t>
            </a:r>
            <a:r>
              <a:rPr lang="en-US" altLang="en-US" dirty="0" smtClean="0">
                <a:ea typeface="ＭＳ Ｐゴシック" pitchFamily="34" charset="-128"/>
              </a:rPr>
              <a:t>Effects</a:t>
            </a:r>
          </a:p>
        </p:txBody>
      </p:sp>
      <p:graphicFrame>
        <p:nvGraphicFramePr>
          <p:cNvPr id="3789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0024105"/>
              </p:ext>
            </p:extLst>
          </p:nvPr>
        </p:nvGraphicFramePr>
        <p:xfrm>
          <a:off x="457200" y="1676400"/>
          <a:ext cx="426720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2" name="Slide" r:id="rId3" imgW="4572000" imgH="3429000" progId="PowerPoint.Slide.8">
                  <p:embed/>
                </p:oleObj>
              </mc:Choice>
              <mc:Fallback>
                <p:oleObj name="Slide" r:id="rId3" imgW="4572000" imgH="3429000" progId="PowerPoint.Slid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676400"/>
                        <a:ext cx="4267200" cy="320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1" name="Text Box 4"/>
          <p:cNvSpPr txBox="1">
            <a:spLocks noChangeArrowheads="1"/>
          </p:cNvSpPr>
          <p:nvPr/>
        </p:nvSpPr>
        <p:spPr bwMode="auto">
          <a:xfrm>
            <a:off x="1752600" y="1600200"/>
            <a:ext cx="9541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dirty="0" smtClean="0">
                <a:latin typeface="Times New Roman" pitchFamily="18" charset="0"/>
              </a:rPr>
              <a:t>Urban</a:t>
            </a:r>
            <a:endParaRPr lang="en-US" altLang="en-US" dirty="0">
              <a:latin typeface="Times New Roman" pitchFamily="18" charset="0"/>
            </a:endParaRPr>
          </a:p>
        </p:txBody>
      </p:sp>
      <p:graphicFrame>
        <p:nvGraphicFramePr>
          <p:cNvPr id="3789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8339532"/>
              </p:ext>
            </p:extLst>
          </p:nvPr>
        </p:nvGraphicFramePr>
        <p:xfrm>
          <a:off x="4495800" y="1676401"/>
          <a:ext cx="426720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3" name="Slide" r:id="rId5" imgW="4513263" imgH="3384550" progId="PowerPoint.Slide.8">
                  <p:embed/>
                </p:oleObj>
              </mc:Choice>
              <mc:Fallback>
                <p:oleObj name="Slide" r:id="rId5" imgW="4513263" imgH="3384550" progId="PowerPoint.Slid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1676401"/>
                        <a:ext cx="4267200" cy="320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3" name="Text Box 6"/>
          <p:cNvSpPr txBox="1">
            <a:spLocks noChangeArrowheads="1"/>
          </p:cNvSpPr>
          <p:nvPr/>
        </p:nvSpPr>
        <p:spPr bwMode="auto">
          <a:xfrm>
            <a:off x="6172200" y="1600200"/>
            <a:ext cx="8675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dirty="0" smtClean="0">
                <a:latin typeface="Times New Roman" pitchFamily="18" charset="0"/>
              </a:rPr>
              <a:t>Rural</a:t>
            </a:r>
            <a:endParaRPr lang="en-US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44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409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Problem:</a:t>
            </a:r>
          </a:p>
        </p:txBody>
      </p:sp>
      <p:sp>
        <p:nvSpPr>
          <p:cNvPr id="4096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Many environments of interest do not fall into groups</a:t>
            </a:r>
          </a:p>
          <a:p>
            <a:pPr lvl="1" eaLnBrk="1" hangingPunct="1"/>
            <a:r>
              <a:rPr lang="en-US" altLang="en-US" smtClean="0">
                <a:ea typeface="ＭＳ Ｐゴシック" pitchFamily="34" charset="-128"/>
              </a:rPr>
              <a:t>Regional alcohol sales</a:t>
            </a:r>
          </a:p>
          <a:p>
            <a:pPr lvl="1" eaLnBrk="1" hangingPunct="1"/>
            <a:r>
              <a:rPr lang="en-US" altLang="en-US" smtClean="0">
                <a:ea typeface="ＭＳ Ｐゴシック" pitchFamily="34" charset="-128"/>
              </a:rPr>
              <a:t>Parental warmth</a:t>
            </a:r>
          </a:p>
          <a:p>
            <a:pPr lvl="1" eaLnBrk="1" hangingPunct="1"/>
            <a:r>
              <a:rPr lang="en-US" altLang="en-US" smtClean="0">
                <a:ea typeface="ＭＳ Ｐゴシック" pitchFamily="34" charset="-128"/>
              </a:rPr>
              <a:t>Parental monitoring</a:t>
            </a:r>
          </a:p>
          <a:p>
            <a:pPr lvl="1" eaLnBrk="1" hangingPunct="1"/>
            <a:r>
              <a:rPr lang="en-US" altLang="en-US" smtClean="0">
                <a:ea typeface="ＭＳ Ｐゴシック" pitchFamily="34" charset="-128"/>
              </a:rPr>
              <a:t>Socioeconomic status</a:t>
            </a:r>
          </a:p>
          <a:p>
            <a:pPr lvl="1" eaLnBrk="1" hangingPunct="1"/>
            <a:endParaRPr lang="en-US" altLang="en-US" smtClean="0">
              <a:ea typeface="ＭＳ Ｐゴシック" pitchFamily="34" charset="-128"/>
            </a:endParaRPr>
          </a:p>
          <a:p>
            <a:pPr lvl="2" eaLnBrk="1" hangingPunct="1"/>
            <a:r>
              <a:rPr lang="en-US" altLang="en-US" smtClean="0">
                <a:ea typeface="ＭＳ Ｐゴシック" pitchFamily="34" charset="-128"/>
              </a:rPr>
              <a:t>Grouping these variables into high/low categories loses a lot of information</a:t>
            </a:r>
          </a:p>
          <a:p>
            <a:pPr lvl="1" eaLnBrk="1" hangingPunct="1"/>
            <a:endParaRPr lang="en-US" alt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Standard model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Means vector</a:t>
            </a:r>
          </a:p>
          <a:p>
            <a:pPr lvl="1" eaLnBrk="1" hangingPunct="1"/>
            <a:endParaRPr lang="en-US" altLang="en-US" smtClean="0">
              <a:ea typeface="ＭＳ Ｐゴシック" pitchFamily="34" charset="-128"/>
            </a:endParaRPr>
          </a:p>
          <a:p>
            <a:pPr lvl="1" eaLnBrk="1" hangingPunct="1"/>
            <a:endParaRPr lang="en-US" altLang="en-US" smtClean="0">
              <a:ea typeface="ＭＳ Ｐゴシック" pitchFamily="34" charset="-128"/>
            </a:endParaRPr>
          </a:p>
          <a:p>
            <a:pPr lvl="1" eaLnBrk="1" hangingPunct="1"/>
            <a:endParaRPr lang="en-US" altLang="en-US" smtClean="0">
              <a:ea typeface="ＭＳ Ｐゴシック" pitchFamily="34" charset="-128"/>
            </a:endParaRPr>
          </a:p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Covariance matrix</a:t>
            </a:r>
          </a:p>
        </p:txBody>
      </p:sp>
      <p:graphicFrame>
        <p:nvGraphicFramePr>
          <p:cNvPr id="41987" name="Object 4"/>
          <p:cNvGraphicFramePr>
            <a:graphicFrameLocks noChangeAspect="1"/>
          </p:cNvGraphicFramePr>
          <p:nvPr/>
        </p:nvGraphicFramePr>
        <p:xfrm>
          <a:off x="3581400" y="2286000"/>
          <a:ext cx="15240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7" name="Equation" r:id="rId4" imgW="507780" imgH="215806" progId="Equation.3">
                  <p:embed/>
                </p:oleObj>
              </mc:Choice>
              <mc:Fallback>
                <p:oleObj name="Equation" r:id="rId4" imgW="507780" imgH="215806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286000"/>
                        <a:ext cx="15240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8" name="Object 5"/>
          <p:cNvGraphicFramePr>
            <a:graphicFrameLocks noChangeAspect="1"/>
          </p:cNvGraphicFramePr>
          <p:nvPr/>
        </p:nvGraphicFramePr>
        <p:xfrm>
          <a:off x="1866900" y="4419600"/>
          <a:ext cx="51435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8" name="Equation" r:id="rId6" imgW="1714500" imgH="482600" progId="Equation.3">
                  <p:embed/>
                </p:oleObj>
              </mc:Choice>
              <mc:Fallback>
                <p:oleObj name="Equation" r:id="rId6" imgW="1714500" imgH="482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6900" y="4419600"/>
                        <a:ext cx="5143500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Genotype x Environment Interaction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8194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i="1" dirty="0"/>
              <a:t>Genetic control of sensitivity to the environment</a:t>
            </a:r>
          </a:p>
          <a:p>
            <a:pPr eaLnBrk="1" hangingPunct="1">
              <a:defRPr/>
            </a:pPr>
            <a:r>
              <a:rPr lang="en-US" i="1" dirty="0"/>
              <a:t>Environmental control of gene expression</a:t>
            </a:r>
          </a:p>
          <a:p>
            <a:pPr marL="0" indent="0" eaLnBrk="1" hangingPunct="1">
              <a:buFontTx/>
              <a:buNone/>
              <a:defRPr/>
            </a:pP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440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Model-fitting approach to GxE</a:t>
            </a:r>
          </a:p>
        </p:txBody>
      </p:sp>
      <p:sp>
        <p:nvSpPr>
          <p:cNvPr id="44034" name="Rectangle 3"/>
          <p:cNvSpPr>
            <a:spLocks noChangeArrowheads="1"/>
          </p:cNvSpPr>
          <p:nvPr/>
        </p:nvSpPr>
        <p:spPr bwMode="auto">
          <a:xfrm>
            <a:off x="1981200" y="4800600"/>
            <a:ext cx="990600" cy="838200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Twin 1</a:t>
            </a:r>
          </a:p>
        </p:txBody>
      </p:sp>
      <p:sp>
        <p:nvSpPr>
          <p:cNvPr id="44035" name="Oval 4"/>
          <p:cNvSpPr>
            <a:spLocks noChangeArrowheads="1"/>
          </p:cNvSpPr>
          <p:nvPr/>
        </p:nvSpPr>
        <p:spPr bwMode="auto">
          <a:xfrm>
            <a:off x="6096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A</a:t>
            </a:r>
          </a:p>
        </p:txBody>
      </p:sp>
      <p:sp>
        <p:nvSpPr>
          <p:cNvPr id="44036" name="Oval 5"/>
          <p:cNvSpPr>
            <a:spLocks noChangeArrowheads="1"/>
          </p:cNvSpPr>
          <p:nvPr/>
        </p:nvSpPr>
        <p:spPr bwMode="auto">
          <a:xfrm>
            <a:off x="19431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C</a:t>
            </a:r>
          </a:p>
        </p:txBody>
      </p:sp>
      <p:sp>
        <p:nvSpPr>
          <p:cNvPr id="44037" name="Oval 6"/>
          <p:cNvSpPr>
            <a:spLocks noChangeArrowheads="1"/>
          </p:cNvSpPr>
          <p:nvPr/>
        </p:nvSpPr>
        <p:spPr bwMode="auto">
          <a:xfrm>
            <a:off x="33528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E</a:t>
            </a:r>
          </a:p>
        </p:txBody>
      </p:sp>
      <p:cxnSp>
        <p:nvCxnSpPr>
          <p:cNvPr id="44038" name="AutoShape 7"/>
          <p:cNvCxnSpPr>
            <a:cxnSpLocks noChangeShapeType="1"/>
          </p:cNvCxnSpPr>
          <p:nvPr/>
        </p:nvCxnSpPr>
        <p:spPr bwMode="auto">
          <a:xfrm>
            <a:off x="1485900" y="3200400"/>
            <a:ext cx="955675" cy="15748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39" name="AutoShape 8"/>
          <p:cNvCxnSpPr>
            <a:cxnSpLocks noChangeShapeType="1"/>
          </p:cNvCxnSpPr>
          <p:nvPr/>
        </p:nvCxnSpPr>
        <p:spPr bwMode="auto">
          <a:xfrm>
            <a:off x="2438400" y="3355975"/>
            <a:ext cx="0" cy="141922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40" name="AutoShape 9"/>
          <p:cNvCxnSpPr>
            <a:cxnSpLocks noChangeShapeType="1"/>
          </p:cNvCxnSpPr>
          <p:nvPr/>
        </p:nvCxnSpPr>
        <p:spPr bwMode="auto">
          <a:xfrm flipH="1">
            <a:off x="2438400" y="3200400"/>
            <a:ext cx="1031875" cy="15748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041" name="Rectangle 10"/>
          <p:cNvSpPr>
            <a:spLocks noChangeArrowheads="1"/>
          </p:cNvSpPr>
          <p:nvPr/>
        </p:nvSpPr>
        <p:spPr bwMode="auto">
          <a:xfrm>
            <a:off x="6172200" y="4800600"/>
            <a:ext cx="990600" cy="838200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Twin 2</a:t>
            </a:r>
          </a:p>
        </p:txBody>
      </p:sp>
      <p:sp>
        <p:nvSpPr>
          <p:cNvPr id="44042" name="Oval 11"/>
          <p:cNvSpPr>
            <a:spLocks noChangeArrowheads="1"/>
          </p:cNvSpPr>
          <p:nvPr/>
        </p:nvSpPr>
        <p:spPr bwMode="auto">
          <a:xfrm>
            <a:off x="48006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A</a:t>
            </a:r>
          </a:p>
        </p:txBody>
      </p:sp>
      <p:sp>
        <p:nvSpPr>
          <p:cNvPr id="44043" name="Oval 12"/>
          <p:cNvSpPr>
            <a:spLocks noChangeArrowheads="1"/>
          </p:cNvSpPr>
          <p:nvPr/>
        </p:nvSpPr>
        <p:spPr bwMode="auto">
          <a:xfrm>
            <a:off x="61341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C</a:t>
            </a:r>
          </a:p>
        </p:txBody>
      </p:sp>
      <p:sp>
        <p:nvSpPr>
          <p:cNvPr id="44044" name="Oval 13"/>
          <p:cNvSpPr>
            <a:spLocks noChangeArrowheads="1"/>
          </p:cNvSpPr>
          <p:nvPr/>
        </p:nvSpPr>
        <p:spPr bwMode="auto">
          <a:xfrm>
            <a:off x="75438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E</a:t>
            </a:r>
          </a:p>
        </p:txBody>
      </p:sp>
      <p:cxnSp>
        <p:nvCxnSpPr>
          <p:cNvPr id="44045" name="AutoShape 14"/>
          <p:cNvCxnSpPr>
            <a:cxnSpLocks noChangeShapeType="1"/>
          </p:cNvCxnSpPr>
          <p:nvPr/>
        </p:nvCxnSpPr>
        <p:spPr bwMode="auto">
          <a:xfrm>
            <a:off x="5673725" y="3209925"/>
            <a:ext cx="955675" cy="15748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46" name="AutoShape 15"/>
          <p:cNvCxnSpPr>
            <a:cxnSpLocks noChangeShapeType="1"/>
          </p:cNvCxnSpPr>
          <p:nvPr/>
        </p:nvCxnSpPr>
        <p:spPr bwMode="auto">
          <a:xfrm>
            <a:off x="6629400" y="3365500"/>
            <a:ext cx="0" cy="141922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47" name="AutoShape 16"/>
          <p:cNvCxnSpPr>
            <a:cxnSpLocks noChangeShapeType="1"/>
          </p:cNvCxnSpPr>
          <p:nvPr/>
        </p:nvCxnSpPr>
        <p:spPr bwMode="auto">
          <a:xfrm flipH="1">
            <a:off x="6629400" y="3200400"/>
            <a:ext cx="1031875" cy="15748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48" name="AutoShape 17"/>
          <p:cNvCxnSpPr>
            <a:cxnSpLocks noChangeShapeType="1"/>
            <a:stCxn id="44035" idx="0"/>
            <a:endCxn id="44042" idx="0"/>
          </p:cNvCxnSpPr>
          <p:nvPr/>
        </p:nvCxnSpPr>
        <p:spPr bwMode="auto">
          <a:xfrm rot="5400000" flipV="1">
            <a:off x="3237706" y="178594"/>
            <a:ext cx="1588" cy="4191000"/>
          </a:xfrm>
          <a:prstGeom prst="curvedConnector3">
            <a:avLst>
              <a:gd name="adj1" fmla="val -37700014"/>
            </a:avLst>
          </a:prstGeom>
          <a:noFill/>
          <a:ln w="317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49" name="AutoShape 18"/>
          <p:cNvCxnSpPr>
            <a:cxnSpLocks noChangeShapeType="1"/>
            <a:stCxn id="44036" idx="0"/>
            <a:endCxn id="44043" idx="0"/>
          </p:cNvCxnSpPr>
          <p:nvPr/>
        </p:nvCxnSpPr>
        <p:spPr bwMode="auto">
          <a:xfrm rot="5400000" flipV="1">
            <a:off x="4571206" y="178594"/>
            <a:ext cx="1588" cy="4191000"/>
          </a:xfrm>
          <a:prstGeom prst="curvedConnector3">
            <a:avLst>
              <a:gd name="adj1" fmla="val -36200014"/>
            </a:avLst>
          </a:prstGeom>
          <a:noFill/>
          <a:ln w="317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050" name="Text Box 19"/>
          <p:cNvSpPr txBox="1">
            <a:spLocks noChangeArrowheads="1"/>
          </p:cNvSpPr>
          <p:nvPr/>
        </p:nvSpPr>
        <p:spPr bwMode="auto">
          <a:xfrm>
            <a:off x="1181100" y="3581400"/>
            <a:ext cx="111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a</a:t>
            </a:r>
          </a:p>
        </p:txBody>
      </p:sp>
      <p:sp>
        <p:nvSpPr>
          <p:cNvPr id="44051" name="Text Box 20"/>
          <p:cNvSpPr txBox="1">
            <a:spLocks noChangeArrowheads="1"/>
          </p:cNvSpPr>
          <p:nvPr/>
        </p:nvSpPr>
        <p:spPr bwMode="auto">
          <a:xfrm>
            <a:off x="2171700" y="3571875"/>
            <a:ext cx="319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c</a:t>
            </a:r>
          </a:p>
        </p:txBody>
      </p:sp>
      <p:sp>
        <p:nvSpPr>
          <p:cNvPr id="44052" name="Text Box 21"/>
          <p:cNvSpPr txBox="1">
            <a:spLocks noChangeArrowheads="1"/>
          </p:cNvSpPr>
          <p:nvPr/>
        </p:nvSpPr>
        <p:spPr bwMode="auto">
          <a:xfrm>
            <a:off x="2743200" y="3581400"/>
            <a:ext cx="319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e</a:t>
            </a:r>
          </a:p>
        </p:txBody>
      </p:sp>
      <p:sp>
        <p:nvSpPr>
          <p:cNvPr id="44053" name="Text Box 22"/>
          <p:cNvSpPr txBox="1">
            <a:spLocks noChangeArrowheads="1"/>
          </p:cNvSpPr>
          <p:nvPr/>
        </p:nvSpPr>
        <p:spPr bwMode="auto">
          <a:xfrm>
            <a:off x="6400800" y="3594100"/>
            <a:ext cx="319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c</a:t>
            </a:r>
          </a:p>
        </p:txBody>
      </p:sp>
      <p:sp>
        <p:nvSpPr>
          <p:cNvPr id="44054" name="Text Box 23"/>
          <p:cNvSpPr txBox="1">
            <a:spLocks noChangeArrowheads="1"/>
          </p:cNvSpPr>
          <p:nvPr/>
        </p:nvSpPr>
        <p:spPr bwMode="auto">
          <a:xfrm>
            <a:off x="6934200" y="3594100"/>
            <a:ext cx="319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e</a:t>
            </a:r>
          </a:p>
        </p:txBody>
      </p:sp>
      <p:sp>
        <p:nvSpPr>
          <p:cNvPr id="44055" name="Text Box 24"/>
          <p:cNvSpPr txBox="1">
            <a:spLocks noChangeArrowheads="1"/>
          </p:cNvSpPr>
          <p:nvPr/>
        </p:nvSpPr>
        <p:spPr bwMode="auto">
          <a:xfrm>
            <a:off x="5321300" y="3581400"/>
            <a:ext cx="1041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a</a:t>
            </a:r>
          </a:p>
        </p:txBody>
      </p:sp>
      <p:sp>
        <p:nvSpPr>
          <p:cNvPr id="44056" name="AutoShape 25"/>
          <p:cNvSpPr>
            <a:spLocks noChangeArrowheads="1"/>
          </p:cNvSpPr>
          <p:nvPr/>
        </p:nvSpPr>
        <p:spPr bwMode="auto">
          <a:xfrm>
            <a:off x="228600" y="4876800"/>
            <a:ext cx="990600" cy="6858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M</a:t>
            </a:r>
          </a:p>
        </p:txBody>
      </p:sp>
      <p:cxnSp>
        <p:nvCxnSpPr>
          <p:cNvPr id="44057" name="AutoShape 26"/>
          <p:cNvCxnSpPr>
            <a:cxnSpLocks noChangeShapeType="1"/>
          </p:cNvCxnSpPr>
          <p:nvPr/>
        </p:nvCxnSpPr>
        <p:spPr bwMode="auto">
          <a:xfrm>
            <a:off x="998538" y="5219700"/>
            <a:ext cx="890587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058" name="Text Box 27"/>
          <p:cNvSpPr txBox="1">
            <a:spLocks noChangeArrowheads="1"/>
          </p:cNvSpPr>
          <p:nvPr/>
        </p:nvSpPr>
        <p:spPr bwMode="auto">
          <a:xfrm>
            <a:off x="533400" y="4495800"/>
            <a:ext cx="149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m</a:t>
            </a:r>
            <a:endParaRPr lang="en-US" altLang="en-US" b="1"/>
          </a:p>
        </p:txBody>
      </p:sp>
      <p:sp>
        <p:nvSpPr>
          <p:cNvPr id="44059" name="AutoShape 28"/>
          <p:cNvSpPr>
            <a:spLocks noChangeArrowheads="1"/>
          </p:cNvSpPr>
          <p:nvPr/>
        </p:nvSpPr>
        <p:spPr bwMode="auto">
          <a:xfrm>
            <a:off x="7924800" y="4876800"/>
            <a:ext cx="990600" cy="6858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M</a:t>
            </a:r>
          </a:p>
        </p:txBody>
      </p:sp>
      <p:cxnSp>
        <p:nvCxnSpPr>
          <p:cNvPr id="44060" name="AutoShape 29"/>
          <p:cNvCxnSpPr>
            <a:cxnSpLocks noChangeShapeType="1"/>
            <a:stCxn id="44059" idx="1"/>
          </p:cNvCxnSpPr>
          <p:nvPr/>
        </p:nvCxnSpPr>
        <p:spPr bwMode="auto">
          <a:xfrm flipH="1">
            <a:off x="7102475" y="5219700"/>
            <a:ext cx="1055688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061" name="Text Box 30"/>
          <p:cNvSpPr txBox="1">
            <a:spLocks noChangeArrowheads="1"/>
          </p:cNvSpPr>
          <p:nvPr/>
        </p:nvSpPr>
        <p:spPr bwMode="auto">
          <a:xfrm>
            <a:off x="7035800" y="4495800"/>
            <a:ext cx="149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m</a:t>
            </a:r>
            <a:endParaRPr lang="en-US" alt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Model-fitting approach to GxE</a:t>
            </a:r>
          </a:p>
        </p:txBody>
      </p:sp>
      <p:sp>
        <p:nvSpPr>
          <p:cNvPr id="46082" name="Rectangle 3"/>
          <p:cNvSpPr>
            <a:spLocks noChangeArrowheads="1"/>
          </p:cNvSpPr>
          <p:nvPr/>
        </p:nvSpPr>
        <p:spPr bwMode="auto">
          <a:xfrm>
            <a:off x="1981200" y="4800600"/>
            <a:ext cx="990600" cy="838200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Twin 1</a:t>
            </a:r>
          </a:p>
        </p:txBody>
      </p:sp>
      <p:sp>
        <p:nvSpPr>
          <p:cNvPr id="46083" name="Oval 4"/>
          <p:cNvSpPr>
            <a:spLocks noChangeArrowheads="1"/>
          </p:cNvSpPr>
          <p:nvPr/>
        </p:nvSpPr>
        <p:spPr bwMode="auto">
          <a:xfrm>
            <a:off x="6096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A</a:t>
            </a:r>
          </a:p>
        </p:txBody>
      </p:sp>
      <p:sp>
        <p:nvSpPr>
          <p:cNvPr id="46084" name="Oval 5"/>
          <p:cNvSpPr>
            <a:spLocks noChangeArrowheads="1"/>
          </p:cNvSpPr>
          <p:nvPr/>
        </p:nvSpPr>
        <p:spPr bwMode="auto">
          <a:xfrm>
            <a:off x="19431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C</a:t>
            </a:r>
          </a:p>
        </p:txBody>
      </p:sp>
      <p:sp>
        <p:nvSpPr>
          <p:cNvPr id="46085" name="Oval 6"/>
          <p:cNvSpPr>
            <a:spLocks noChangeArrowheads="1"/>
          </p:cNvSpPr>
          <p:nvPr/>
        </p:nvSpPr>
        <p:spPr bwMode="auto">
          <a:xfrm>
            <a:off x="33528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E</a:t>
            </a:r>
          </a:p>
        </p:txBody>
      </p:sp>
      <p:cxnSp>
        <p:nvCxnSpPr>
          <p:cNvPr id="46086" name="AutoShape 7"/>
          <p:cNvCxnSpPr>
            <a:cxnSpLocks noChangeShapeType="1"/>
          </p:cNvCxnSpPr>
          <p:nvPr/>
        </p:nvCxnSpPr>
        <p:spPr bwMode="auto">
          <a:xfrm>
            <a:off x="1485900" y="3200400"/>
            <a:ext cx="955675" cy="15748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87" name="AutoShape 8"/>
          <p:cNvCxnSpPr>
            <a:cxnSpLocks noChangeShapeType="1"/>
          </p:cNvCxnSpPr>
          <p:nvPr/>
        </p:nvCxnSpPr>
        <p:spPr bwMode="auto">
          <a:xfrm>
            <a:off x="2438400" y="3355975"/>
            <a:ext cx="0" cy="141922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88" name="AutoShape 9"/>
          <p:cNvCxnSpPr>
            <a:cxnSpLocks noChangeShapeType="1"/>
          </p:cNvCxnSpPr>
          <p:nvPr/>
        </p:nvCxnSpPr>
        <p:spPr bwMode="auto">
          <a:xfrm flipH="1">
            <a:off x="2438400" y="3200400"/>
            <a:ext cx="1031875" cy="15748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89" name="Rectangle 10"/>
          <p:cNvSpPr>
            <a:spLocks noChangeArrowheads="1"/>
          </p:cNvSpPr>
          <p:nvPr/>
        </p:nvSpPr>
        <p:spPr bwMode="auto">
          <a:xfrm>
            <a:off x="6172200" y="4800600"/>
            <a:ext cx="990600" cy="838200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Twin 2</a:t>
            </a:r>
          </a:p>
        </p:txBody>
      </p:sp>
      <p:sp>
        <p:nvSpPr>
          <p:cNvPr id="46090" name="Oval 11"/>
          <p:cNvSpPr>
            <a:spLocks noChangeArrowheads="1"/>
          </p:cNvSpPr>
          <p:nvPr/>
        </p:nvSpPr>
        <p:spPr bwMode="auto">
          <a:xfrm>
            <a:off x="48006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A</a:t>
            </a:r>
          </a:p>
        </p:txBody>
      </p:sp>
      <p:sp>
        <p:nvSpPr>
          <p:cNvPr id="46091" name="Oval 12"/>
          <p:cNvSpPr>
            <a:spLocks noChangeArrowheads="1"/>
          </p:cNvSpPr>
          <p:nvPr/>
        </p:nvSpPr>
        <p:spPr bwMode="auto">
          <a:xfrm>
            <a:off x="61341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C</a:t>
            </a:r>
          </a:p>
        </p:txBody>
      </p:sp>
      <p:sp>
        <p:nvSpPr>
          <p:cNvPr id="46092" name="Oval 13"/>
          <p:cNvSpPr>
            <a:spLocks noChangeArrowheads="1"/>
          </p:cNvSpPr>
          <p:nvPr/>
        </p:nvSpPr>
        <p:spPr bwMode="auto">
          <a:xfrm>
            <a:off x="75438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E</a:t>
            </a:r>
          </a:p>
        </p:txBody>
      </p:sp>
      <p:cxnSp>
        <p:nvCxnSpPr>
          <p:cNvPr id="46093" name="AutoShape 14"/>
          <p:cNvCxnSpPr>
            <a:cxnSpLocks noChangeShapeType="1"/>
          </p:cNvCxnSpPr>
          <p:nvPr/>
        </p:nvCxnSpPr>
        <p:spPr bwMode="auto">
          <a:xfrm>
            <a:off x="5673725" y="3209925"/>
            <a:ext cx="955675" cy="15748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94" name="AutoShape 15"/>
          <p:cNvCxnSpPr>
            <a:cxnSpLocks noChangeShapeType="1"/>
          </p:cNvCxnSpPr>
          <p:nvPr/>
        </p:nvCxnSpPr>
        <p:spPr bwMode="auto">
          <a:xfrm>
            <a:off x="6629400" y="3365500"/>
            <a:ext cx="0" cy="141922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95" name="AutoShape 16"/>
          <p:cNvCxnSpPr>
            <a:cxnSpLocks noChangeShapeType="1"/>
          </p:cNvCxnSpPr>
          <p:nvPr/>
        </p:nvCxnSpPr>
        <p:spPr bwMode="auto">
          <a:xfrm flipH="1">
            <a:off x="6629400" y="3200400"/>
            <a:ext cx="1031875" cy="15748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96" name="AutoShape 17"/>
          <p:cNvCxnSpPr>
            <a:cxnSpLocks noChangeShapeType="1"/>
            <a:stCxn id="46083" idx="0"/>
            <a:endCxn id="46090" idx="0"/>
          </p:cNvCxnSpPr>
          <p:nvPr/>
        </p:nvCxnSpPr>
        <p:spPr bwMode="auto">
          <a:xfrm rot="5400000" flipV="1">
            <a:off x="3237706" y="178594"/>
            <a:ext cx="1588" cy="4191000"/>
          </a:xfrm>
          <a:prstGeom prst="curvedConnector3">
            <a:avLst>
              <a:gd name="adj1" fmla="val -37700014"/>
            </a:avLst>
          </a:prstGeom>
          <a:noFill/>
          <a:ln w="317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97" name="AutoShape 18"/>
          <p:cNvCxnSpPr>
            <a:cxnSpLocks noChangeShapeType="1"/>
            <a:stCxn id="46084" idx="0"/>
            <a:endCxn id="46091" idx="0"/>
          </p:cNvCxnSpPr>
          <p:nvPr/>
        </p:nvCxnSpPr>
        <p:spPr bwMode="auto">
          <a:xfrm rot="5400000" flipV="1">
            <a:off x="4571206" y="178594"/>
            <a:ext cx="1588" cy="4191000"/>
          </a:xfrm>
          <a:prstGeom prst="curvedConnector3">
            <a:avLst>
              <a:gd name="adj1" fmla="val -36200014"/>
            </a:avLst>
          </a:prstGeom>
          <a:noFill/>
          <a:ln w="317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98" name="Text Box 19"/>
          <p:cNvSpPr txBox="1">
            <a:spLocks noChangeArrowheads="1"/>
          </p:cNvSpPr>
          <p:nvPr/>
        </p:nvSpPr>
        <p:spPr bwMode="auto">
          <a:xfrm>
            <a:off x="762000" y="3581400"/>
            <a:ext cx="111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a+</a:t>
            </a:r>
            <a:r>
              <a:rPr lang="en-US" altLang="en-US" b="1">
                <a:solidFill>
                  <a:srgbClr val="FF0000"/>
                </a:solidFill>
                <a:sym typeface="Symbol" pitchFamily="18" charset="2"/>
              </a:rPr>
              <a:t></a:t>
            </a:r>
            <a:r>
              <a:rPr lang="en-US" altLang="en-US" b="1" baseline="-25000">
                <a:solidFill>
                  <a:srgbClr val="FF0000"/>
                </a:solidFill>
                <a:sym typeface="Symbol" pitchFamily="18" charset="2"/>
              </a:rPr>
              <a:t>X</a:t>
            </a:r>
            <a:r>
              <a:rPr lang="en-US" altLang="en-US" b="1">
                <a:solidFill>
                  <a:srgbClr val="339933"/>
                </a:solidFill>
                <a:sym typeface="Symbol" pitchFamily="18" charset="2"/>
              </a:rPr>
              <a:t>M</a:t>
            </a:r>
            <a:endParaRPr lang="en-US" altLang="en-US" b="1">
              <a:solidFill>
                <a:schemeClr val="accent2"/>
              </a:solidFill>
            </a:endParaRPr>
          </a:p>
        </p:txBody>
      </p:sp>
      <p:sp>
        <p:nvSpPr>
          <p:cNvPr id="46099" name="Text Box 20"/>
          <p:cNvSpPr txBox="1">
            <a:spLocks noChangeArrowheads="1"/>
          </p:cNvSpPr>
          <p:nvPr/>
        </p:nvSpPr>
        <p:spPr bwMode="auto">
          <a:xfrm>
            <a:off x="2171700" y="3571875"/>
            <a:ext cx="319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c</a:t>
            </a:r>
          </a:p>
        </p:txBody>
      </p:sp>
      <p:sp>
        <p:nvSpPr>
          <p:cNvPr id="46100" name="Text Box 21"/>
          <p:cNvSpPr txBox="1">
            <a:spLocks noChangeArrowheads="1"/>
          </p:cNvSpPr>
          <p:nvPr/>
        </p:nvSpPr>
        <p:spPr bwMode="auto">
          <a:xfrm>
            <a:off x="2743200" y="3581400"/>
            <a:ext cx="319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e</a:t>
            </a:r>
          </a:p>
        </p:txBody>
      </p:sp>
      <p:sp>
        <p:nvSpPr>
          <p:cNvPr id="46101" name="Text Box 22"/>
          <p:cNvSpPr txBox="1">
            <a:spLocks noChangeArrowheads="1"/>
          </p:cNvSpPr>
          <p:nvPr/>
        </p:nvSpPr>
        <p:spPr bwMode="auto">
          <a:xfrm>
            <a:off x="6400800" y="3594100"/>
            <a:ext cx="319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c</a:t>
            </a:r>
          </a:p>
        </p:txBody>
      </p:sp>
      <p:sp>
        <p:nvSpPr>
          <p:cNvPr id="46102" name="Text Box 23"/>
          <p:cNvSpPr txBox="1">
            <a:spLocks noChangeArrowheads="1"/>
          </p:cNvSpPr>
          <p:nvPr/>
        </p:nvSpPr>
        <p:spPr bwMode="auto">
          <a:xfrm>
            <a:off x="6934200" y="3594100"/>
            <a:ext cx="319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e</a:t>
            </a:r>
          </a:p>
        </p:txBody>
      </p:sp>
      <p:sp>
        <p:nvSpPr>
          <p:cNvPr id="46103" name="Text Box 24"/>
          <p:cNvSpPr txBox="1">
            <a:spLocks noChangeArrowheads="1"/>
          </p:cNvSpPr>
          <p:nvPr/>
        </p:nvSpPr>
        <p:spPr bwMode="auto">
          <a:xfrm>
            <a:off x="4953000" y="3581400"/>
            <a:ext cx="111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a</a:t>
            </a:r>
            <a:r>
              <a:rPr lang="en-US" altLang="en-US" b="1"/>
              <a:t>+</a:t>
            </a:r>
            <a:r>
              <a:rPr lang="en-US" altLang="en-US" b="1">
                <a:solidFill>
                  <a:srgbClr val="FF0000"/>
                </a:solidFill>
                <a:sym typeface="Symbol" pitchFamily="18" charset="2"/>
              </a:rPr>
              <a:t></a:t>
            </a:r>
            <a:r>
              <a:rPr lang="en-US" altLang="en-US" b="1" baseline="-25000">
                <a:solidFill>
                  <a:srgbClr val="FF0000"/>
                </a:solidFill>
                <a:sym typeface="Symbol" pitchFamily="18" charset="2"/>
              </a:rPr>
              <a:t>X</a:t>
            </a:r>
            <a:r>
              <a:rPr lang="en-US" altLang="en-US" b="1">
                <a:solidFill>
                  <a:srgbClr val="339933"/>
                </a:solidFill>
                <a:sym typeface="Symbol" pitchFamily="18" charset="2"/>
              </a:rPr>
              <a:t>M</a:t>
            </a:r>
            <a:endParaRPr lang="en-US" altLang="en-US" b="1">
              <a:solidFill>
                <a:schemeClr val="accent2"/>
              </a:solidFill>
            </a:endParaRPr>
          </a:p>
        </p:txBody>
      </p:sp>
      <p:sp>
        <p:nvSpPr>
          <p:cNvPr id="46104" name="Rectangle 26"/>
          <p:cNvSpPr>
            <a:spLocks noChangeArrowheads="1"/>
          </p:cNvSpPr>
          <p:nvPr/>
        </p:nvSpPr>
        <p:spPr bwMode="auto">
          <a:xfrm>
            <a:off x="1981200" y="4800600"/>
            <a:ext cx="990600" cy="838200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Twin 1</a:t>
            </a:r>
          </a:p>
        </p:txBody>
      </p:sp>
      <p:sp>
        <p:nvSpPr>
          <p:cNvPr id="46105" name="Rectangle 27"/>
          <p:cNvSpPr>
            <a:spLocks noChangeArrowheads="1"/>
          </p:cNvSpPr>
          <p:nvPr/>
        </p:nvSpPr>
        <p:spPr bwMode="auto">
          <a:xfrm>
            <a:off x="6172200" y="4800600"/>
            <a:ext cx="990600" cy="838200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Twin 2</a:t>
            </a:r>
          </a:p>
        </p:txBody>
      </p:sp>
      <p:sp>
        <p:nvSpPr>
          <p:cNvPr id="46106" name="AutoShape 28"/>
          <p:cNvSpPr>
            <a:spLocks noChangeArrowheads="1"/>
          </p:cNvSpPr>
          <p:nvPr/>
        </p:nvSpPr>
        <p:spPr bwMode="auto">
          <a:xfrm>
            <a:off x="228600" y="4876800"/>
            <a:ext cx="990600" cy="6858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M</a:t>
            </a:r>
          </a:p>
        </p:txBody>
      </p:sp>
      <p:cxnSp>
        <p:nvCxnSpPr>
          <p:cNvPr id="46107" name="AutoShape 29"/>
          <p:cNvCxnSpPr>
            <a:cxnSpLocks noChangeShapeType="1"/>
          </p:cNvCxnSpPr>
          <p:nvPr/>
        </p:nvCxnSpPr>
        <p:spPr bwMode="auto">
          <a:xfrm>
            <a:off x="998538" y="5219700"/>
            <a:ext cx="890587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108" name="Text Box 30"/>
          <p:cNvSpPr txBox="1">
            <a:spLocks noChangeArrowheads="1"/>
          </p:cNvSpPr>
          <p:nvPr/>
        </p:nvSpPr>
        <p:spPr bwMode="auto">
          <a:xfrm>
            <a:off x="609600" y="4724400"/>
            <a:ext cx="149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m</a:t>
            </a:r>
            <a:endParaRPr lang="en-US" altLang="en-US" b="1"/>
          </a:p>
        </p:txBody>
      </p:sp>
      <p:sp>
        <p:nvSpPr>
          <p:cNvPr id="46109" name="AutoShape 31"/>
          <p:cNvSpPr>
            <a:spLocks noChangeArrowheads="1"/>
          </p:cNvSpPr>
          <p:nvPr/>
        </p:nvSpPr>
        <p:spPr bwMode="auto">
          <a:xfrm>
            <a:off x="7924800" y="4876800"/>
            <a:ext cx="990600" cy="6858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M</a:t>
            </a:r>
          </a:p>
        </p:txBody>
      </p:sp>
      <p:cxnSp>
        <p:nvCxnSpPr>
          <p:cNvPr id="46110" name="AutoShape 32"/>
          <p:cNvCxnSpPr>
            <a:cxnSpLocks noChangeShapeType="1"/>
            <a:stCxn id="46109" idx="1"/>
          </p:cNvCxnSpPr>
          <p:nvPr/>
        </p:nvCxnSpPr>
        <p:spPr bwMode="auto">
          <a:xfrm flipH="1">
            <a:off x="7102475" y="5219700"/>
            <a:ext cx="1055688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111" name="Text Box 33"/>
          <p:cNvSpPr txBox="1">
            <a:spLocks noChangeArrowheads="1"/>
          </p:cNvSpPr>
          <p:nvPr/>
        </p:nvSpPr>
        <p:spPr bwMode="auto">
          <a:xfrm>
            <a:off x="6934200" y="4724400"/>
            <a:ext cx="149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m</a:t>
            </a:r>
            <a:endParaRPr lang="en-US" alt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481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Individual specific moderators</a:t>
            </a:r>
          </a:p>
        </p:txBody>
      </p:sp>
      <p:sp>
        <p:nvSpPr>
          <p:cNvPr id="48130" name="Rectangle 3"/>
          <p:cNvSpPr>
            <a:spLocks noChangeArrowheads="1"/>
          </p:cNvSpPr>
          <p:nvPr/>
        </p:nvSpPr>
        <p:spPr bwMode="auto">
          <a:xfrm>
            <a:off x="1981200" y="4800600"/>
            <a:ext cx="990600" cy="838200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Twin 1</a:t>
            </a:r>
          </a:p>
        </p:txBody>
      </p:sp>
      <p:sp>
        <p:nvSpPr>
          <p:cNvPr id="48131" name="Oval 4"/>
          <p:cNvSpPr>
            <a:spLocks noChangeArrowheads="1"/>
          </p:cNvSpPr>
          <p:nvPr/>
        </p:nvSpPr>
        <p:spPr bwMode="auto">
          <a:xfrm>
            <a:off x="6096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A</a:t>
            </a:r>
          </a:p>
        </p:txBody>
      </p:sp>
      <p:sp>
        <p:nvSpPr>
          <p:cNvPr id="48132" name="Oval 5"/>
          <p:cNvSpPr>
            <a:spLocks noChangeArrowheads="1"/>
          </p:cNvSpPr>
          <p:nvPr/>
        </p:nvSpPr>
        <p:spPr bwMode="auto">
          <a:xfrm>
            <a:off x="19431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C</a:t>
            </a:r>
          </a:p>
        </p:txBody>
      </p:sp>
      <p:sp>
        <p:nvSpPr>
          <p:cNvPr id="48133" name="Oval 6"/>
          <p:cNvSpPr>
            <a:spLocks noChangeArrowheads="1"/>
          </p:cNvSpPr>
          <p:nvPr/>
        </p:nvSpPr>
        <p:spPr bwMode="auto">
          <a:xfrm>
            <a:off x="33528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E</a:t>
            </a:r>
          </a:p>
        </p:txBody>
      </p:sp>
      <p:cxnSp>
        <p:nvCxnSpPr>
          <p:cNvPr id="48134" name="AutoShape 7"/>
          <p:cNvCxnSpPr>
            <a:cxnSpLocks noChangeShapeType="1"/>
          </p:cNvCxnSpPr>
          <p:nvPr/>
        </p:nvCxnSpPr>
        <p:spPr bwMode="auto">
          <a:xfrm>
            <a:off x="1485900" y="3200400"/>
            <a:ext cx="955675" cy="15748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35" name="AutoShape 8"/>
          <p:cNvCxnSpPr>
            <a:cxnSpLocks noChangeShapeType="1"/>
          </p:cNvCxnSpPr>
          <p:nvPr/>
        </p:nvCxnSpPr>
        <p:spPr bwMode="auto">
          <a:xfrm>
            <a:off x="2438400" y="3355975"/>
            <a:ext cx="0" cy="141922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36" name="AutoShape 9"/>
          <p:cNvCxnSpPr>
            <a:cxnSpLocks noChangeShapeType="1"/>
          </p:cNvCxnSpPr>
          <p:nvPr/>
        </p:nvCxnSpPr>
        <p:spPr bwMode="auto">
          <a:xfrm flipH="1">
            <a:off x="2438400" y="3200400"/>
            <a:ext cx="1031875" cy="15748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37" name="Rectangle 10"/>
          <p:cNvSpPr>
            <a:spLocks noChangeArrowheads="1"/>
          </p:cNvSpPr>
          <p:nvPr/>
        </p:nvSpPr>
        <p:spPr bwMode="auto">
          <a:xfrm>
            <a:off x="6172200" y="4800600"/>
            <a:ext cx="990600" cy="838200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Twin 2</a:t>
            </a:r>
          </a:p>
        </p:txBody>
      </p:sp>
      <p:sp>
        <p:nvSpPr>
          <p:cNvPr id="48138" name="Oval 11"/>
          <p:cNvSpPr>
            <a:spLocks noChangeArrowheads="1"/>
          </p:cNvSpPr>
          <p:nvPr/>
        </p:nvSpPr>
        <p:spPr bwMode="auto">
          <a:xfrm>
            <a:off x="48006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A</a:t>
            </a:r>
          </a:p>
        </p:txBody>
      </p:sp>
      <p:sp>
        <p:nvSpPr>
          <p:cNvPr id="48139" name="Oval 12"/>
          <p:cNvSpPr>
            <a:spLocks noChangeArrowheads="1"/>
          </p:cNvSpPr>
          <p:nvPr/>
        </p:nvSpPr>
        <p:spPr bwMode="auto">
          <a:xfrm>
            <a:off x="61341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C</a:t>
            </a:r>
          </a:p>
        </p:txBody>
      </p:sp>
      <p:sp>
        <p:nvSpPr>
          <p:cNvPr id="48140" name="Oval 13"/>
          <p:cNvSpPr>
            <a:spLocks noChangeArrowheads="1"/>
          </p:cNvSpPr>
          <p:nvPr/>
        </p:nvSpPr>
        <p:spPr bwMode="auto">
          <a:xfrm>
            <a:off x="75438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E</a:t>
            </a:r>
          </a:p>
        </p:txBody>
      </p:sp>
      <p:cxnSp>
        <p:nvCxnSpPr>
          <p:cNvPr id="48141" name="AutoShape 14"/>
          <p:cNvCxnSpPr>
            <a:cxnSpLocks noChangeShapeType="1"/>
          </p:cNvCxnSpPr>
          <p:nvPr/>
        </p:nvCxnSpPr>
        <p:spPr bwMode="auto">
          <a:xfrm>
            <a:off x="5673725" y="3209925"/>
            <a:ext cx="955675" cy="15748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42" name="AutoShape 15"/>
          <p:cNvCxnSpPr>
            <a:cxnSpLocks noChangeShapeType="1"/>
          </p:cNvCxnSpPr>
          <p:nvPr/>
        </p:nvCxnSpPr>
        <p:spPr bwMode="auto">
          <a:xfrm>
            <a:off x="6629400" y="3365500"/>
            <a:ext cx="0" cy="141922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43" name="AutoShape 16"/>
          <p:cNvCxnSpPr>
            <a:cxnSpLocks noChangeShapeType="1"/>
          </p:cNvCxnSpPr>
          <p:nvPr/>
        </p:nvCxnSpPr>
        <p:spPr bwMode="auto">
          <a:xfrm flipH="1">
            <a:off x="6629400" y="3200400"/>
            <a:ext cx="1031875" cy="15748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44" name="AutoShape 17"/>
          <p:cNvCxnSpPr>
            <a:cxnSpLocks noChangeShapeType="1"/>
            <a:stCxn id="48131" idx="0"/>
            <a:endCxn id="48138" idx="0"/>
          </p:cNvCxnSpPr>
          <p:nvPr/>
        </p:nvCxnSpPr>
        <p:spPr bwMode="auto">
          <a:xfrm rot="5400000" flipV="1">
            <a:off x="3237706" y="178594"/>
            <a:ext cx="1588" cy="4191000"/>
          </a:xfrm>
          <a:prstGeom prst="curvedConnector3">
            <a:avLst>
              <a:gd name="adj1" fmla="val -37700014"/>
            </a:avLst>
          </a:prstGeom>
          <a:noFill/>
          <a:ln w="317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45" name="AutoShape 18"/>
          <p:cNvCxnSpPr>
            <a:cxnSpLocks noChangeShapeType="1"/>
            <a:stCxn id="48132" idx="0"/>
            <a:endCxn id="48139" idx="0"/>
          </p:cNvCxnSpPr>
          <p:nvPr/>
        </p:nvCxnSpPr>
        <p:spPr bwMode="auto">
          <a:xfrm rot="5400000" flipV="1">
            <a:off x="4571206" y="178594"/>
            <a:ext cx="1588" cy="4191000"/>
          </a:xfrm>
          <a:prstGeom prst="curvedConnector3">
            <a:avLst>
              <a:gd name="adj1" fmla="val -36200014"/>
            </a:avLst>
          </a:prstGeom>
          <a:noFill/>
          <a:ln w="317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46" name="Text Box 19"/>
          <p:cNvSpPr txBox="1">
            <a:spLocks noChangeArrowheads="1"/>
          </p:cNvSpPr>
          <p:nvPr/>
        </p:nvSpPr>
        <p:spPr bwMode="auto">
          <a:xfrm>
            <a:off x="609600" y="3581400"/>
            <a:ext cx="127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a+</a:t>
            </a:r>
            <a:r>
              <a:rPr lang="en-US" altLang="en-US" b="1">
                <a:solidFill>
                  <a:srgbClr val="FF0000"/>
                </a:solidFill>
                <a:sym typeface="Symbol" pitchFamily="18" charset="2"/>
              </a:rPr>
              <a:t></a:t>
            </a:r>
            <a:r>
              <a:rPr lang="en-US" altLang="en-US" b="1" baseline="-25000">
                <a:solidFill>
                  <a:srgbClr val="FF0000"/>
                </a:solidFill>
                <a:sym typeface="Symbol" pitchFamily="18" charset="2"/>
              </a:rPr>
              <a:t>X</a:t>
            </a:r>
            <a:r>
              <a:rPr lang="en-US" altLang="en-US" b="1">
                <a:solidFill>
                  <a:srgbClr val="339933"/>
                </a:solidFill>
                <a:sym typeface="Symbol" pitchFamily="18" charset="2"/>
              </a:rPr>
              <a:t>M</a:t>
            </a:r>
            <a:r>
              <a:rPr lang="en-US" altLang="en-US" b="1" baseline="-25000">
                <a:solidFill>
                  <a:srgbClr val="339933"/>
                </a:solidFill>
                <a:sym typeface="Symbol" pitchFamily="18" charset="2"/>
              </a:rPr>
              <a:t>1</a:t>
            </a:r>
            <a:endParaRPr lang="en-US" altLang="en-US" b="1">
              <a:solidFill>
                <a:schemeClr val="accent2"/>
              </a:solidFill>
            </a:endParaRPr>
          </a:p>
        </p:txBody>
      </p:sp>
      <p:sp>
        <p:nvSpPr>
          <p:cNvPr id="48147" name="Text Box 20"/>
          <p:cNvSpPr txBox="1">
            <a:spLocks noChangeArrowheads="1"/>
          </p:cNvSpPr>
          <p:nvPr/>
        </p:nvSpPr>
        <p:spPr bwMode="auto">
          <a:xfrm>
            <a:off x="2171700" y="3571875"/>
            <a:ext cx="319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c</a:t>
            </a:r>
          </a:p>
        </p:txBody>
      </p:sp>
      <p:sp>
        <p:nvSpPr>
          <p:cNvPr id="48148" name="Text Box 21"/>
          <p:cNvSpPr txBox="1">
            <a:spLocks noChangeArrowheads="1"/>
          </p:cNvSpPr>
          <p:nvPr/>
        </p:nvSpPr>
        <p:spPr bwMode="auto">
          <a:xfrm>
            <a:off x="2743200" y="3581400"/>
            <a:ext cx="319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e</a:t>
            </a:r>
          </a:p>
        </p:txBody>
      </p:sp>
      <p:sp>
        <p:nvSpPr>
          <p:cNvPr id="48149" name="Text Box 22"/>
          <p:cNvSpPr txBox="1">
            <a:spLocks noChangeArrowheads="1"/>
          </p:cNvSpPr>
          <p:nvPr/>
        </p:nvSpPr>
        <p:spPr bwMode="auto">
          <a:xfrm>
            <a:off x="6400800" y="3594100"/>
            <a:ext cx="319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c</a:t>
            </a:r>
          </a:p>
        </p:txBody>
      </p:sp>
      <p:sp>
        <p:nvSpPr>
          <p:cNvPr id="48150" name="Text Box 23"/>
          <p:cNvSpPr txBox="1">
            <a:spLocks noChangeArrowheads="1"/>
          </p:cNvSpPr>
          <p:nvPr/>
        </p:nvSpPr>
        <p:spPr bwMode="auto">
          <a:xfrm>
            <a:off x="6934200" y="3594100"/>
            <a:ext cx="319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e</a:t>
            </a:r>
          </a:p>
        </p:txBody>
      </p:sp>
      <p:sp>
        <p:nvSpPr>
          <p:cNvPr id="48151" name="Text Box 24"/>
          <p:cNvSpPr txBox="1">
            <a:spLocks noChangeArrowheads="1"/>
          </p:cNvSpPr>
          <p:nvPr/>
        </p:nvSpPr>
        <p:spPr bwMode="auto">
          <a:xfrm>
            <a:off x="4800600" y="3581400"/>
            <a:ext cx="127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a</a:t>
            </a:r>
            <a:r>
              <a:rPr lang="en-US" altLang="en-US" b="1"/>
              <a:t>+</a:t>
            </a:r>
            <a:r>
              <a:rPr lang="en-US" altLang="en-US" b="1">
                <a:solidFill>
                  <a:srgbClr val="FF0000"/>
                </a:solidFill>
                <a:sym typeface="Symbol" pitchFamily="18" charset="2"/>
              </a:rPr>
              <a:t></a:t>
            </a:r>
            <a:r>
              <a:rPr lang="en-US" altLang="en-US" b="1" baseline="-25000">
                <a:solidFill>
                  <a:srgbClr val="FF0000"/>
                </a:solidFill>
                <a:sym typeface="Symbol" pitchFamily="18" charset="2"/>
              </a:rPr>
              <a:t>X</a:t>
            </a:r>
            <a:r>
              <a:rPr lang="en-US" altLang="en-US" b="1">
                <a:solidFill>
                  <a:srgbClr val="339933"/>
                </a:solidFill>
                <a:sym typeface="Symbol" pitchFamily="18" charset="2"/>
              </a:rPr>
              <a:t>M</a:t>
            </a:r>
            <a:r>
              <a:rPr lang="en-US" altLang="en-US" b="1" baseline="-25000">
                <a:solidFill>
                  <a:srgbClr val="339933"/>
                </a:solidFill>
                <a:sym typeface="Symbol" pitchFamily="18" charset="2"/>
              </a:rPr>
              <a:t>2</a:t>
            </a:r>
            <a:endParaRPr lang="en-US" altLang="en-US" b="1">
              <a:solidFill>
                <a:schemeClr val="accent2"/>
              </a:solidFill>
            </a:endParaRPr>
          </a:p>
        </p:txBody>
      </p:sp>
      <p:sp>
        <p:nvSpPr>
          <p:cNvPr id="48152" name="Rectangle 25"/>
          <p:cNvSpPr>
            <a:spLocks noChangeArrowheads="1"/>
          </p:cNvSpPr>
          <p:nvPr/>
        </p:nvSpPr>
        <p:spPr bwMode="auto">
          <a:xfrm>
            <a:off x="1981200" y="4800600"/>
            <a:ext cx="990600" cy="838200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Twin 1</a:t>
            </a:r>
          </a:p>
        </p:txBody>
      </p:sp>
      <p:sp>
        <p:nvSpPr>
          <p:cNvPr id="48153" name="Rectangle 26"/>
          <p:cNvSpPr>
            <a:spLocks noChangeArrowheads="1"/>
          </p:cNvSpPr>
          <p:nvPr/>
        </p:nvSpPr>
        <p:spPr bwMode="auto">
          <a:xfrm>
            <a:off x="6172200" y="4800600"/>
            <a:ext cx="990600" cy="838200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Twin 2</a:t>
            </a:r>
          </a:p>
        </p:txBody>
      </p:sp>
      <p:sp>
        <p:nvSpPr>
          <p:cNvPr id="48154" name="AutoShape 27"/>
          <p:cNvSpPr>
            <a:spLocks noChangeArrowheads="1"/>
          </p:cNvSpPr>
          <p:nvPr/>
        </p:nvSpPr>
        <p:spPr bwMode="auto">
          <a:xfrm>
            <a:off x="228600" y="4876800"/>
            <a:ext cx="990600" cy="6858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M</a:t>
            </a:r>
          </a:p>
        </p:txBody>
      </p:sp>
      <p:cxnSp>
        <p:nvCxnSpPr>
          <p:cNvPr id="48155" name="AutoShape 28"/>
          <p:cNvCxnSpPr>
            <a:cxnSpLocks noChangeShapeType="1"/>
          </p:cNvCxnSpPr>
          <p:nvPr/>
        </p:nvCxnSpPr>
        <p:spPr bwMode="auto">
          <a:xfrm>
            <a:off x="998538" y="5219700"/>
            <a:ext cx="890587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56" name="Text Box 29"/>
          <p:cNvSpPr txBox="1">
            <a:spLocks noChangeArrowheads="1"/>
          </p:cNvSpPr>
          <p:nvPr/>
        </p:nvSpPr>
        <p:spPr bwMode="auto">
          <a:xfrm>
            <a:off x="533400" y="4495800"/>
            <a:ext cx="149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m</a:t>
            </a:r>
            <a:endParaRPr lang="en-US" altLang="en-US" b="1"/>
          </a:p>
        </p:txBody>
      </p:sp>
      <p:sp>
        <p:nvSpPr>
          <p:cNvPr id="48157" name="AutoShape 30"/>
          <p:cNvSpPr>
            <a:spLocks noChangeArrowheads="1"/>
          </p:cNvSpPr>
          <p:nvPr/>
        </p:nvSpPr>
        <p:spPr bwMode="auto">
          <a:xfrm>
            <a:off x="7924800" y="4876800"/>
            <a:ext cx="990600" cy="6858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M</a:t>
            </a:r>
          </a:p>
        </p:txBody>
      </p:sp>
      <p:cxnSp>
        <p:nvCxnSpPr>
          <p:cNvPr id="48158" name="AutoShape 31"/>
          <p:cNvCxnSpPr>
            <a:cxnSpLocks noChangeShapeType="1"/>
            <a:stCxn id="48157" idx="1"/>
          </p:cNvCxnSpPr>
          <p:nvPr/>
        </p:nvCxnSpPr>
        <p:spPr bwMode="auto">
          <a:xfrm flipH="1">
            <a:off x="7102475" y="5219700"/>
            <a:ext cx="1055688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59" name="Text Box 32"/>
          <p:cNvSpPr txBox="1">
            <a:spLocks noChangeArrowheads="1"/>
          </p:cNvSpPr>
          <p:nvPr/>
        </p:nvSpPr>
        <p:spPr bwMode="auto">
          <a:xfrm>
            <a:off x="7035800" y="4495800"/>
            <a:ext cx="149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m</a:t>
            </a:r>
            <a:endParaRPr lang="en-US" alt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E x E interactions</a:t>
            </a:r>
          </a:p>
        </p:txBody>
      </p:sp>
      <p:sp>
        <p:nvSpPr>
          <p:cNvPr id="50178" name="Rectangle 3"/>
          <p:cNvSpPr>
            <a:spLocks noChangeArrowheads="1"/>
          </p:cNvSpPr>
          <p:nvPr/>
        </p:nvSpPr>
        <p:spPr bwMode="auto">
          <a:xfrm>
            <a:off x="1981200" y="4800600"/>
            <a:ext cx="990600" cy="838200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Twin 1</a:t>
            </a:r>
          </a:p>
        </p:txBody>
      </p:sp>
      <p:sp>
        <p:nvSpPr>
          <p:cNvPr id="50179" name="Oval 4"/>
          <p:cNvSpPr>
            <a:spLocks noChangeArrowheads="1"/>
          </p:cNvSpPr>
          <p:nvPr/>
        </p:nvSpPr>
        <p:spPr bwMode="auto">
          <a:xfrm>
            <a:off x="6096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A</a:t>
            </a:r>
          </a:p>
        </p:txBody>
      </p:sp>
      <p:sp>
        <p:nvSpPr>
          <p:cNvPr id="50180" name="Oval 5"/>
          <p:cNvSpPr>
            <a:spLocks noChangeArrowheads="1"/>
          </p:cNvSpPr>
          <p:nvPr/>
        </p:nvSpPr>
        <p:spPr bwMode="auto">
          <a:xfrm>
            <a:off x="19431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C</a:t>
            </a:r>
          </a:p>
        </p:txBody>
      </p:sp>
      <p:sp>
        <p:nvSpPr>
          <p:cNvPr id="50181" name="Oval 6"/>
          <p:cNvSpPr>
            <a:spLocks noChangeArrowheads="1"/>
          </p:cNvSpPr>
          <p:nvPr/>
        </p:nvSpPr>
        <p:spPr bwMode="auto">
          <a:xfrm>
            <a:off x="33528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E</a:t>
            </a:r>
          </a:p>
        </p:txBody>
      </p:sp>
      <p:cxnSp>
        <p:nvCxnSpPr>
          <p:cNvPr id="50182" name="AutoShape 7"/>
          <p:cNvCxnSpPr>
            <a:cxnSpLocks noChangeShapeType="1"/>
          </p:cNvCxnSpPr>
          <p:nvPr/>
        </p:nvCxnSpPr>
        <p:spPr bwMode="auto">
          <a:xfrm>
            <a:off x="1485900" y="3200400"/>
            <a:ext cx="955675" cy="15748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83" name="AutoShape 8"/>
          <p:cNvCxnSpPr>
            <a:cxnSpLocks noChangeShapeType="1"/>
          </p:cNvCxnSpPr>
          <p:nvPr/>
        </p:nvCxnSpPr>
        <p:spPr bwMode="auto">
          <a:xfrm>
            <a:off x="2438400" y="3355975"/>
            <a:ext cx="0" cy="141922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84" name="AutoShape 9"/>
          <p:cNvCxnSpPr>
            <a:cxnSpLocks noChangeShapeType="1"/>
          </p:cNvCxnSpPr>
          <p:nvPr/>
        </p:nvCxnSpPr>
        <p:spPr bwMode="auto">
          <a:xfrm flipH="1">
            <a:off x="2438400" y="3200400"/>
            <a:ext cx="1031875" cy="15748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185" name="Rectangle 10"/>
          <p:cNvSpPr>
            <a:spLocks noChangeArrowheads="1"/>
          </p:cNvSpPr>
          <p:nvPr/>
        </p:nvSpPr>
        <p:spPr bwMode="auto">
          <a:xfrm>
            <a:off x="6172200" y="4800600"/>
            <a:ext cx="990600" cy="838200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Twin 2</a:t>
            </a:r>
          </a:p>
        </p:txBody>
      </p:sp>
      <p:sp>
        <p:nvSpPr>
          <p:cNvPr id="50186" name="Oval 11"/>
          <p:cNvSpPr>
            <a:spLocks noChangeArrowheads="1"/>
          </p:cNvSpPr>
          <p:nvPr/>
        </p:nvSpPr>
        <p:spPr bwMode="auto">
          <a:xfrm>
            <a:off x="48006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A</a:t>
            </a:r>
          </a:p>
        </p:txBody>
      </p:sp>
      <p:sp>
        <p:nvSpPr>
          <p:cNvPr id="50187" name="Oval 12"/>
          <p:cNvSpPr>
            <a:spLocks noChangeArrowheads="1"/>
          </p:cNvSpPr>
          <p:nvPr/>
        </p:nvSpPr>
        <p:spPr bwMode="auto">
          <a:xfrm>
            <a:off x="61341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C</a:t>
            </a:r>
          </a:p>
        </p:txBody>
      </p:sp>
      <p:sp>
        <p:nvSpPr>
          <p:cNvPr id="50188" name="Oval 13"/>
          <p:cNvSpPr>
            <a:spLocks noChangeArrowheads="1"/>
          </p:cNvSpPr>
          <p:nvPr/>
        </p:nvSpPr>
        <p:spPr bwMode="auto">
          <a:xfrm>
            <a:off x="7543800" y="2286000"/>
            <a:ext cx="1066800" cy="10668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E</a:t>
            </a:r>
          </a:p>
        </p:txBody>
      </p:sp>
      <p:cxnSp>
        <p:nvCxnSpPr>
          <p:cNvPr id="50189" name="AutoShape 14"/>
          <p:cNvCxnSpPr>
            <a:cxnSpLocks noChangeShapeType="1"/>
          </p:cNvCxnSpPr>
          <p:nvPr/>
        </p:nvCxnSpPr>
        <p:spPr bwMode="auto">
          <a:xfrm>
            <a:off x="5673725" y="3209925"/>
            <a:ext cx="955675" cy="15748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90" name="AutoShape 15"/>
          <p:cNvCxnSpPr>
            <a:cxnSpLocks noChangeShapeType="1"/>
          </p:cNvCxnSpPr>
          <p:nvPr/>
        </p:nvCxnSpPr>
        <p:spPr bwMode="auto">
          <a:xfrm>
            <a:off x="6629400" y="3365500"/>
            <a:ext cx="0" cy="141922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91" name="AutoShape 16"/>
          <p:cNvCxnSpPr>
            <a:cxnSpLocks noChangeShapeType="1"/>
          </p:cNvCxnSpPr>
          <p:nvPr/>
        </p:nvCxnSpPr>
        <p:spPr bwMode="auto">
          <a:xfrm flipH="1">
            <a:off x="6629400" y="3200400"/>
            <a:ext cx="1031875" cy="15748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92" name="AutoShape 17"/>
          <p:cNvCxnSpPr>
            <a:cxnSpLocks noChangeShapeType="1"/>
            <a:stCxn id="50179" idx="0"/>
            <a:endCxn id="50186" idx="0"/>
          </p:cNvCxnSpPr>
          <p:nvPr/>
        </p:nvCxnSpPr>
        <p:spPr bwMode="auto">
          <a:xfrm rot="5400000" flipV="1">
            <a:off x="3237706" y="178594"/>
            <a:ext cx="1588" cy="4191000"/>
          </a:xfrm>
          <a:prstGeom prst="curvedConnector3">
            <a:avLst>
              <a:gd name="adj1" fmla="val -37700014"/>
            </a:avLst>
          </a:prstGeom>
          <a:noFill/>
          <a:ln w="317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93" name="AutoShape 18"/>
          <p:cNvCxnSpPr>
            <a:cxnSpLocks noChangeShapeType="1"/>
            <a:stCxn id="50180" idx="0"/>
            <a:endCxn id="50187" idx="0"/>
          </p:cNvCxnSpPr>
          <p:nvPr/>
        </p:nvCxnSpPr>
        <p:spPr bwMode="auto">
          <a:xfrm rot="5400000" flipV="1">
            <a:off x="4571206" y="178594"/>
            <a:ext cx="1588" cy="4191000"/>
          </a:xfrm>
          <a:prstGeom prst="curvedConnector3">
            <a:avLst>
              <a:gd name="adj1" fmla="val -36200014"/>
            </a:avLst>
          </a:prstGeom>
          <a:noFill/>
          <a:ln w="317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194" name="Text Box 19"/>
          <p:cNvSpPr txBox="1">
            <a:spLocks noChangeArrowheads="1"/>
          </p:cNvSpPr>
          <p:nvPr/>
        </p:nvSpPr>
        <p:spPr bwMode="auto">
          <a:xfrm>
            <a:off x="609600" y="3581400"/>
            <a:ext cx="127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a+</a:t>
            </a:r>
            <a:r>
              <a:rPr lang="en-US" altLang="en-US" b="1">
                <a:solidFill>
                  <a:srgbClr val="FF0000"/>
                </a:solidFill>
                <a:sym typeface="Symbol" pitchFamily="18" charset="2"/>
              </a:rPr>
              <a:t></a:t>
            </a:r>
            <a:r>
              <a:rPr lang="en-US" altLang="en-US" b="1" baseline="-25000">
                <a:solidFill>
                  <a:srgbClr val="FF0000"/>
                </a:solidFill>
                <a:sym typeface="Symbol" pitchFamily="18" charset="2"/>
              </a:rPr>
              <a:t>X</a:t>
            </a:r>
            <a:r>
              <a:rPr lang="en-US" altLang="en-US" b="1">
                <a:solidFill>
                  <a:srgbClr val="339933"/>
                </a:solidFill>
                <a:sym typeface="Symbol" pitchFamily="18" charset="2"/>
              </a:rPr>
              <a:t>M</a:t>
            </a:r>
            <a:r>
              <a:rPr lang="en-US" altLang="en-US" b="1" baseline="-25000">
                <a:solidFill>
                  <a:srgbClr val="339933"/>
                </a:solidFill>
                <a:sym typeface="Symbol" pitchFamily="18" charset="2"/>
              </a:rPr>
              <a:t>1</a:t>
            </a:r>
            <a:endParaRPr lang="en-US" altLang="en-US" b="1">
              <a:solidFill>
                <a:schemeClr val="accent2"/>
              </a:solidFill>
            </a:endParaRPr>
          </a:p>
        </p:txBody>
      </p:sp>
      <p:sp>
        <p:nvSpPr>
          <p:cNvPr id="50195" name="Text Box 20"/>
          <p:cNvSpPr txBox="1">
            <a:spLocks noChangeArrowheads="1"/>
          </p:cNvSpPr>
          <p:nvPr/>
        </p:nvSpPr>
        <p:spPr bwMode="auto">
          <a:xfrm>
            <a:off x="1676400" y="3276600"/>
            <a:ext cx="127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c+</a:t>
            </a:r>
            <a:r>
              <a:rPr lang="en-US" altLang="en-US" b="1">
                <a:solidFill>
                  <a:srgbClr val="FF0000"/>
                </a:solidFill>
                <a:sym typeface="Symbol" pitchFamily="18" charset="2"/>
              </a:rPr>
              <a:t></a:t>
            </a:r>
            <a:r>
              <a:rPr lang="en-US" altLang="en-US" b="1" baseline="-25000">
                <a:solidFill>
                  <a:srgbClr val="FF0000"/>
                </a:solidFill>
                <a:sym typeface="Symbol" pitchFamily="18" charset="2"/>
              </a:rPr>
              <a:t>Y</a:t>
            </a:r>
            <a:r>
              <a:rPr lang="en-US" altLang="en-US" b="1">
                <a:solidFill>
                  <a:srgbClr val="339933"/>
                </a:solidFill>
                <a:sym typeface="Symbol" pitchFamily="18" charset="2"/>
              </a:rPr>
              <a:t>M</a:t>
            </a:r>
            <a:r>
              <a:rPr lang="en-US" altLang="en-US" b="1" baseline="-25000">
                <a:solidFill>
                  <a:srgbClr val="339933"/>
                </a:solidFill>
                <a:sym typeface="Symbol" pitchFamily="18" charset="2"/>
              </a:rPr>
              <a:t>1</a:t>
            </a:r>
            <a:endParaRPr lang="en-US" altLang="en-US" b="1">
              <a:solidFill>
                <a:schemeClr val="accent2"/>
              </a:solidFill>
            </a:endParaRPr>
          </a:p>
        </p:txBody>
      </p:sp>
      <p:sp>
        <p:nvSpPr>
          <p:cNvPr id="50196" name="Text Box 21"/>
          <p:cNvSpPr txBox="1">
            <a:spLocks noChangeArrowheads="1"/>
          </p:cNvSpPr>
          <p:nvPr/>
        </p:nvSpPr>
        <p:spPr bwMode="auto">
          <a:xfrm>
            <a:off x="2921000" y="3733800"/>
            <a:ext cx="127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e+</a:t>
            </a:r>
            <a:r>
              <a:rPr lang="en-US" altLang="en-US" b="1">
                <a:solidFill>
                  <a:srgbClr val="FF0000"/>
                </a:solidFill>
                <a:sym typeface="Symbol" pitchFamily="18" charset="2"/>
              </a:rPr>
              <a:t></a:t>
            </a:r>
            <a:r>
              <a:rPr lang="en-US" altLang="en-US" b="1" baseline="-25000">
                <a:solidFill>
                  <a:srgbClr val="FF0000"/>
                </a:solidFill>
                <a:sym typeface="Symbol" pitchFamily="18" charset="2"/>
              </a:rPr>
              <a:t>Z</a:t>
            </a:r>
            <a:r>
              <a:rPr lang="en-US" altLang="en-US" b="1">
                <a:solidFill>
                  <a:srgbClr val="339933"/>
                </a:solidFill>
                <a:sym typeface="Symbol" pitchFamily="18" charset="2"/>
              </a:rPr>
              <a:t>M</a:t>
            </a:r>
            <a:r>
              <a:rPr lang="en-US" altLang="en-US" b="1" baseline="-25000">
                <a:solidFill>
                  <a:srgbClr val="339933"/>
                </a:solidFill>
                <a:sym typeface="Symbol" pitchFamily="18" charset="2"/>
              </a:rPr>
              <a:t>1</a:t>
            </a:r>
            <a:endParaRPr lang="en-US" altLang="en-US" b="1">
              <a:solidFill>
                <a:schemeClr val="accent2"/>
              </a:solidFill>
            </a:endParaRPr>
          </a:p>
        </p:txBody>
      </p:sp>
      <p:sp>
        <p:nvSpPr>
          <p:cNvPr id="50197" name="Text Box 22"/>
          <p:cNvSpPr txBox="1">
            <a:spLocks noChangeArrowheads="1"/>
          </p:cNvSpPr>
          <p:nvPr/>
        </p:nvSpPr>
        <p:spPr bwMode="auto">
          <a:xfrm>
            <a:off x="4800600" y="3581400"/>
            <a:ext cx="127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a+</a:t>
            </a:r>
            <a:r>
              <a:rPr lang="en-US" altLang="en-US" b="1">
                <a:solidFill>
                  <a:srgbClr val="FF0000"/>
                </a:solidFill>
                <a:sym typeface="Symbol" pitchFamily="18" charset="2"/>
              </a:rPr>
              <a:t></a:t>
            </a:r>
            <a:r>
              <a:rPr lang="en-US" altLang="en-US" b="1" baseline="-25000">
                <a:solidFill>
                  <a:srgbClr val="FF0000"/>
                </a:solidFill>
                <a:sym typeface="Symbol" pitchFamily="18" charset="2"/>
              </a:rPr>
              <a:t>X</a:t>
            </a:r>
            <a:r>
              <a:rPr lang="en-US" altLang="en-US" b="1">
                <a:solidFill>
                  <a:srgbClr val="339933"/>
                </a:solidFill>
                <a:sym typeface="Symbol" pitchFamily="18" charset="2"/>
              </a:rPr>
              <a:t>M</a:t>
            </a:r>
            <a:r>
              <a:rPr lang="en-US" altLang="en-US" b="1" baseline="-25000">
                <a:solidFill>
                  <a:srgbClr val="339933"/>
                </a:solidFill>
                <a:sym typeface="Symbol" pitchFamily="18" charset="2"/>
              </a:rPr>
              <a:t>2</a:t>
            </a:r>
            <a:endParaRPr lang="en-US" altLang="en-US" b="1">
              <a:solidFill>
                <a:schemeClr val="accent2"/>
              </a:solidFill>
            </a:endParaRPr>
          </a:p>
        </p:txBody>
      </p:sp>
      <p:sp>
        <p:nvSpPr>
          <p:cNvPr id="50198" name="Text Box 23"/>
          <p:cNvSpPr txBox="1">
            <a:spLocks noChangeArrowheads="1"/>
          </p:cNvSpPr>
          <p:nvPr/>
        </p:nvSpPr>
        <p:spPr bwMode="auto">
          <a:xfrm>
            <a:off x="5867400" y="3276600"/>
            <a:ext cx="127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c+</a:t>
            </a:r>
            <a:r>
              <a:rPr lang="en-US" altLang="en-US" b="1">
                <a:solidFill>
                  <a:srgbClr val="FF0000"/>
                </a:solidFill>
                <a:sym typeface="Symbol" pitchFamily="18" charset="2"/>
              </a:rPr>
              <a:t></a:t>
            </a:r>
            <a:r>
              <a:rPr lang="en-US" altLang="en-US" b="1" baseline="-25000">
                <a:solidFill>
                  <a:srgbClr val="FF0000"/>
                </a:solidFill>
                <a:sym typeface="Symbol" pitchFamily="18" charset="2"/>
              </a:rPr>
              <a:t>Y</a:t>
            </a:r>
            <a:r>
              <a:rPr lang="en-US" altLang="en-US" b="1">
                <a:solidFill>
                  <a:srgbClr val="339933"/>
                </a:solidFill>
                <a:sym typeface="Symbol" pitchFamily="18" charset="2"/>
              </a:rPr>
              <a:t>M</a:t>
            </a:r>
            <a:r>
              <a:rPr lang="en-US" altLang="en-US" b="1" baseline="-25000">
                <a:solidFill>
                  <a:srgbClr val="339933"/>
                </a:solidFill>
                <a:sym typeface="Symbol" pitchFamily="18" charset="2"/>
              </a:rPr>
              <a:t>2</a:t>
            </a:r>
            <a:endParaRPr lang="en-US" altLang="en-US" b="1">
              <a:solidFill>
                <a:schemeClr val="accent2"/>
              </a:solidFill>
            </a:endParaRPr>
          </a:p>
        </p:txBody>
      </p:sp>
      <p:sp>
        <p:nvSpPr>
          <p:cNvPr id="50199" name="Text Box 24"/>
          <p:cNvSpPr txBox="1">
            <a:spLocks noChangeArrowheads="1"/>
          </p:cNvSpPr>
          <p:nvPr/>
        </p:nvSpPr>
        <p:spPr bwMode="auto">
          <a:xfrm>
            <a:off x="7112000" y="3733800"/>
            <a:ext cx="127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e+</a:t>
            </a:r>
            <a:r>
              <a:rPr lang="en-US" altLang="en-US" b="1">
                <a:solidFill>
                  <a:srgbClr val="FF0000"/>
                </a:solidFill>
                <a:sym typeface="Symbol" pitchFamily="18" charset="2"/>
              </a:rPr>
              <a:t></a:t>
            </a:r>
            <a:r>
              <a:rPr lang="en-US" altLang="en-US" b="1" baseline="-25000">
                <a:solidFill>
                  <a:srgbClr val="FF0000"/>
                </a:solidFill>
                <a:sym typeface="Symbol" pitchFamily="18" charset="2"/>
              </a:rPr>
              <a:t>Z</a:t>
            </a:r>
            <a:r>
              <a:rPr lang="en-US" altLang="en-US" b="1">
                <a:solidFill>
                  <a:srgbClr val="339933"/>
                </a:solidFill>
                <a:sym typeface="Symbol" pitchFamily="18" charset="2"/>
              </a:rPr>
              <a:t>M</a:t>
            </a:r>
            <a:r>
              <a:rPr lang="en-US" altLang="en-US" b="1" baseline="-25000">
                <a:solidFill>
                  <a:srgbClr val="339933"/>
                </a:solidFill>
                <a:sym typeface="Symbol" pitchFamily="18" charset="2"/>
              </a:rPr>
              <a:t>2</a:t>
            </a:r>
            <a:endParaRPr lang="en-US" altLang="en-US" b="1">
              <a:solidFill>
                <a:schemeClr val="accent2"/>
              </a:solidFill>
            </a:endParaRPr>
          </a:p>
        </p:txBody>
      </p:sp>
      <p:sp>
        <p:nvSpPr>
          <p:cNvPr id="50200" name="Rectangle 25"/>
          <p:cNvSpPr>
            <a:spLocks noChangeArrowheads="1"/>
          </p:cNvSpPr>
          <p:nvPr/>
        </p:nvSpPr>
        <p:spPr bwMode="auto">
          <a:xfrm>
            <a:off x="1981200" y="4800600"/>
            <a:ext cx="990600" cy="838200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Twin 1</a:t>
            </a:r>
          </a:p>
        </p:txBody>
      </p:sp>
      <p:sp>
        <p:nvSpPr>
          <p:cNvPr id="50201" name="Rectangle 26"/>
          <p:cNvSpPr>
            <a:spLocks noChangeArrowheads="1"/>
          </p:cNvSpPr>
          <p:nvPr/>
        </p:nvSpPr>
        <p:spPr bwMode="auto">
          <a:xfrm>
            <a:off x="6172200" y="4800600"/>
            <a:ext cx="990600" cy="838200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Twin 2</a:t>
            </a:r>
          </a:p>
        </p:txBody>
      </p:sp>
      <p:sp>
        <p:nvSpPr>
          <p:cNvPr id="50202" name="AutoShape 27"/>
          <p:cNvSpPr>
            <a:spLocks noChangeArrowheads="1"/>
          </p:cNvSpPr>
          <p:nvPr/>
        </p:nvSpPr>
        <p:spPr bwMode="auto">
          <a:xfrm>
            <a:off x="228600" y="4876800"/>
            <a:ext cx="990600" cy="6858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M</a:t>
            </a:r>
          </a:p>
        </p:txBody>
      </p:sp>
      <p:cxnSp>
        <p:nvCxnSpPr>
          <p:cNvPr id="50203" name="AutoShape 28"/>
          <p:cNvCxnSpPr>
            <a:cxnSpLocks noChangeShapeType="1"/>
          </p:cNvCxnSpPr>
          <p:nvPr/>
        </p:nvCxnSpPr>
        <p:spPr bwMode="auto">
          <a:xfrm>
            <a:off x="998538" y="5219700"/>
            <a:ext cx="890587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204" name="Text Box 29"/>
          <p:cNvSpPr txBox="1">
            <a:spLocks noChangeArrowheads="1"/>
          </p:cNvSpPr>
          <p:nvPr/>
        </p:nvSpPr>
        <p:spPr bwMode="auto">
          <a:xfrm>
            <a:off x="533400" y="4495800"/>
            <a:ext cx="149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m</a:t>
            </a:r>
            <a:endParaRPr lang="en-US" altLang="en-US" b="1"/>
          </a:p>
        </p:txBody>
      </p:sp>
      <p:sp>
        <p:nvSpPr>
          <p:cNvPr id="50205" name="AutoShape 30"/>
          <p:cNvSpPr>
            <a:spLocks noChangeArrowheads="1"/>
          </p:cNvSpPr>
          <p:nvPr/>
        </p:nvSpPr>
        <p:spPr bwMode="auto">
          <a:xfrm>
            <a:off x="7924800" y="4876800"/>
            <a:ext cx="990600" cy="6858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/>
              <a:t>M</a:t>
            </a:r>
          </a:p>
        </p:txBody>
      </p:sp>
      <p:cxnSp>
        <p:nvCxnSpPr>
          <p:cNvPr id="50206" name="AutoShape 31"/>
          <p:cNvCxnSpPr>
            <a:cxnSpLocks noChangeShapeType="1"/>
            <a:stCxn id="50205" idx="1"/>
          </p:cNvCxnSpPr>
          <p:nvPr/>
        </p:nvCxnSpPr>
        <p:spPr bwMode="auto">
          <a:xfrm flipH="1">
            <a:off x="7102475" y="5219700"/>
            <a:ext cx="1055688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207" name="Text Box 32"/>
          <p:cNvSpPr txBox="1">
            <a:spLocks noChangeArrowheads="1"/>
          </p:cNvSpPr>
          <p:nvPr/>
        </p:nvSpPr>
        <p:spPr bwMode="auto">
          <a:xfrm>
            <a:off x="7035800" y="4495800"/>
            <a:ext cx="149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b="1">
                <a:solidFill>
                  <a:schemeClr val="accent2"/>
                </a:solidFill>
              </a:rPr>
              <a:t>m</a:t>
            </a:r>
            <a:endParaRPr lang="en-US" alt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522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ja-JP" altLang="en-US" smtClean="0">
                <a:ea typeface="ＭＳ Ｐゴシック" pitchFamily="34" charset="-128"/>
              </a:rPr>
              <a:t>‘</a:t>
            </a:r>
            <a:r>
              <a:rPr lang="en-US" altLang="ja-JP" smtClean="0">
                <a:ea typeface="ＭＳ Ｐゴシック" pitchFamily="34" charset="-128"/>
              </a:rPr>
              <a:t>Definition variables</a:t>
            </a:r>
            <a:r>
              <a:rPr lang="ja-JP" altLang="en-US" smtClean="0">
                <a:ea typeface="ＭＳ Ｐゴシック" pitchFamily="34" charset="-128"/>
              </a:rPr>
              <a:t>’</a:t>
            </a:r>
            <a:r>
              <a:rPr lang="en-US" altLang="ja-JP" smtClean="0">
                <a:ea typeface="ＭＳ Ｐゴシック" pitchFamily="34" charset="-128"/>
              </a:rPr>
              <a:t> in Mx</a:t>
            </a:r>
            <a:endParaRPr lang="nl-NL" altLang="en-US" smtClean="0">
              <a:ea typeface="ＭＳ Ｐゴシック" pitchFamily="34" charset="-128"/>
            </a:endParaRPr>
          </a:p>
        </p:txBody>
      </p:sp>
      <p:sp>
        <p:nvSpPr>
          <p:cNvPr id="52226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447800"/>
            <a:ext cx="8001000" cy="4648200"/>
          </a:xfrm>
        </p:spPr>
        <p:txBody>
          <a:bodyPr/>
          <a:lstStyle/>
          <a:p>
            <a:pPr eaLnBrk="1" hangingPunct="1"/>
            <a:r>
              <a:rPr lang="en-US" altLang="en-US" u="sng" smtClean="0">
                <a:solidFill>
                  <a:srgbClr val="FF0000"/>
                </a:solidFill>
                <a:ea typeface="ＭＳ Ｐゴシック" pitchFamily="34" charset="-128"/>
              </a:rPr>
              <a:t>General definition</a:t>
            </a:r>
            <a:r>
              <a:rPr lang="en-US" altLang="en-US" smtClean="0">
                <a:solidFill>
                  <a:srgbClr val="FF0000"/>
                </a:solidFill>
                <a:ea typeface="ＭＳ Ｐゴシック" pitchFamily="34" charset="-128"/>
              </a:rPr>
              <a:t>:</a:t>
            </a:r>
            <a:r>
              <a:rPr lang="en-US" altLang="en-US" smtClean="0">
                <a:ea typeface="ＭＳ Ｐゴシック" pitchFamily="34" charset="-128"/>
              </a:rPr>
              <a:t> Definition variables are variables that may vary per subject and that are not dependent variables</a:t>
            </a:r>
          </a:p>
          <a:p>
            <a:pPr eaLnBrk="1" hangingPunct="1"/>
            <a:endParaRPr lang="en-US" altLang="en-US" smtClean="0">
              <a:ea typeface="ＭＳ Ｐゴシック" pitchFamily="34" charset="-128"/>
            </a:endParaRPr>
          </a:p>
          <a:p>
            <a:pPr eaLnBrk="1" hangingPunct="1"/>
            <a:r>
              <a:rPr lang="en-US" altLang="en-US" u="sng" smtClean="0">
                <a:solidFill>
                  <a:srgbClr val="FF0000"/>
                </a:solidFill>
                <a:ea typeface="ＭＳ Ｐゴシック" pitchFamily="34" charset="-128"/>
              </a:rPr>
              <a:t>In Mx</a:t>
            </a:r>
            <a:r>
              <a:rPr lang="en-US" altLang="en-US" i="1" smtClean="0">
                <a:solidFill>
                  <a:srgbClr val="FF0000"/>
                </a:solidFill>
                <a:ea typeface="ＭＳ Ｐゴシック" pitchFamily="34" charset="-128"/>
              </a:rPr>
              <a:t>:</a:t>
            </a:r>
            <a:r>
              <a:rPr lang="en-US" altLang="en-US" i="1" smtClean="0">
                <a:ea typeface="ＭＳ Ｐゴシック" pitchFamily="34" charset="-128"/>
              </a:rPr>
              <a:t> </a:t>
            </a:r>
            <a:r>
              <a:rPr lang="en-US" altLang="en-US" smtClean="0">
                <a:ea typeface="ＭＳ Ｐゴシック" pitchFamily="34" charset="-128"/>
              </a:rPr>
              <a:t>The specific value of  the def var for a specific individual is read into a matrix in Mx when analyzing the data of that particular individual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542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ja-JP" altLang="en-US" smtClean="0">
                <a:ea typeface="ＭＳ Ｐゴシック" pitchFamily="34" charset="-128"/>
              </a:rPr>
              <a:t>‘</a:t>
            </a:r>
            <a:r>
              <a:rPr lang="en-US" altLang="ja-JP" smtClean="0">
                <a:ea typeface="ＭＳ Ｐゴシック" pitchFamily="34" charset="-128"/>
              </a:rPr>
              <a:t>Definition variables</a:t>
            </a:r>
            <a:r>
              <a:rPr lang="ja-JP" altLang="en-US" smtClean="0">
                <a:ea typeface="ＭＳ Ｐゴシック" pitchFamily="34" charset="-128"/>
              </a:rPr>
              <a:t>’</a:t>
            </a:r>
            <a:r>
              <a:rPr lang="en-US" altLang="ja-JP" smtClean="0">
                <a:ea typeface="ＭＳ Ｐゴシック" pitchFamily="34" charset="-128"/>
              </a:rPr>
              <a:t> in Mx</a:t>
            </a:r>
            <a:endParaRPr lang="nl-NL" altLang="en-US" smtClean="0">
              <a:ea typeface="ＭＳ Ｐゴシック" pitchFamily="34" charset="-128"/>
            </a:endParaRPr>
          </a:p>
        </p:txBody>
      </p:sp>
      <p:sp>
        <p:nvSpPr>
          <p:cNvPr id="24678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447800"/>
            <a:ext cx="8001000" cy="46482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dirty="0" smtClean="0">
                <a:ea typeface="+mn-ea"/>
                <a:cs typeface="+mn-cs"/>
              </a:rPr>
              <a:t>           create dynamic </a:t>
            </a:r>
            <a:r>
              <a:rPr lang="en-US" dirty="0" err="1" smtClean="0">
                <a:ea typeface="+mn-ea"/>
                <a:cs typeface="+mn-cs"/>
              </a:rPr>
              <a:t>var</a:t>
            </a:r>
            <a:r>
              <a:rPr lang="en-US" dirty="0" smtClean="0">
                <a:ea typeface="+mn-ea"/>
                <a:cs typeface="+mn-cs"/>
              </a:rPr>
              <a:t>/</a:t>
            </a:r>
            <a:r>
              <a:rPr lang="en-US" dirty="0" err="1" smtClean="0">
                <a:ea typeface="+mn-ea"/>
                <a:cs typeface="+mn-cs"/>
              </a:rPr>
              <a:t>cov</a:t>
            </a:r>
            <a:r>
              <a:rPr lang="en-US" dirty="0" smtClean="0">
                <a:ea typeface="+mn-ea"/>
                <a:cs typeface="+mn-cs"/>
              </a:rPr>
              <a:t> structure</a:t>
            </a:r>
          </a:p>
          <a:p>
            <a:pPr eaLnBrk="1" hangingPunct="1">
              <a:defRPr/>
            </a:pPr>
            <a:endParaRPr lang="en-US" u="sng" dirty="0" smtClean="0">
              <a:ea typeface="+mn-ea"/>
              <a:cs typeface="+mn-cs"/>
            </a:endParaRPr>
          </a:p>
          <a:p>
            <a:pPr eaLnBrk="1" hangingPunct="1">
              <a:defRPr/>
            </a:pPr>
            <a:r>
              <a:rPr lang="en-US" u="sng" dirty="0" smtClean="0">
                <a:solidFill>
                  <a:srgbClr val="FF0000"/>
                </a:solidFill>
                <a:ea typeface="+mn-ea"/>
                <a:cs typeface="+mn-cs"/>
              </a:rPr>
              <a:t>Common uses</a:t>
            </a:r>
            <a:r>
              <a:rPr lang="en-US" dirty="0" smtClean="0">
                <a:solidFill>
                  <a:srgbClr val="FF0000"/>
                </a:solidFill>
                <a:ea typeface="+mn-ea"/>
                <a:cs typeface="+mn-cs"/>
              </a:rPr>
              <a:t>:</a:t>
            </a:r>
            <a:r>
              <a:rPr lang="en-US" dirty="0" smtClean="0">
                <a:ea typeface="+mn-ea"/>
                <a:cs typeface="+mn-cs"/>
              </a:rPr>
              <a:t> </a:t>
            </a:r>
          </a:p>
          <a:p>
            <a:pPr marL="514350" indent="-514350" eaLnBrk="1" hangingPunct="1">
              <a:buFontTx/>
              <a:buAutoNum type="arabicPeriod"/>
              <a:defRPr/>
            </a:pPr>
            <a:r>
              <a:rPr lang="en-US" dirty="0" smtClean="0">
                <a:ea typeface="+mn-ea"/>
                <a:cs typeface="+mn-cs"/>
              </a:rPr>
              <a:t>To model changes in variance components as function of some variable (e.g., age, SES, etc)</a:t>
            </a:r>
          </a:p>
          <a:p>
            <a:pPr marL="514350" indent="-514350" eaLnBrk="1" hangingPunct="1">
              <a:buFontTx/>
              <a:buAutoNum type="arabicPeriod"/>
              <a:defRPr/>
            </a:pPr>
            <a:endParaRPr lang="en-US" sz="1200" dirty="0" smtClean="0">
              <a:ea typeface="+mn-ea"/>
              <a:cs typeface="+mn-cs"/>
            </a:endParaRPr>
          </a:p>
          <a:p>
            <a:pPr marL="514350" indent="-514350" eaLnBrk="1" hangingPunct="1">
              <a:buFontTx/>
              <a:buAutoNum type="arabicPeriod"/>
              <a:defRPr/>
            </a:pPr>
            <a:r>
              <a:rPr lang="en-US" dirty="0" smtClean="0">
                <a:ea typeface="+mn-ea"/>
                <a:cs typeface="+mn-cs"/>
              </a:rPr>
              <a:t>As covariates/effects on the means (e.g. age and sex)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5632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990600"/>
            <a:ext cx="67056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 smtClean="0">
                <a:ea typeface="ＭＳ Ｐゴシック" pitchFamily="34" charset="-128"/>
              </a:rPr>
              <a:t>Classic Twin Model: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 smtClean="0">
                <a:ea typeface="ＭＳ Ｐゴシック" pitchFamily="34" charset="-128"/>
              </a:rPr>
              <a:t>    </a:t>
            </a:r>
            <a:r>
              <a:rPr lang="en-US" altLang="en-US" sz="2800" dirty="0" err="1" smtClean="0">
                <a:solidFill>
                  <a:schemeClr val="tx1"/>
                </a:solidFill>
                <a:ea typeface="ＭＳ Ｐゴシック" pitchFamily="34" charset="-128"/>
              </a:rPr>
              <a:t>Var</a:t>
            </a:r>
            <a:r>
              <a:rPr lang="en-US" altLang="en-US" sz="2800" dirty="0" smtClean="0">
                <a:solidFill>
                  <a:schemeClr val="tx1"/>
                </a:solidFill>
                <a:ea typeface="ＭＳ Ｐゴシック" pitchFamily="34" charset="-128"/>
              </a:rPr>
              <a:t> (T) = a</a:t>
            </a:r>
            <a:r>
              <a:rPr lang="en-US" altLang="en-US" sz="2800" baseline="30000" dirty="0" smtClean="0">
                <a:solidFill>
                  <a:schemeClr val="tx1"/>
                </a:solidFill>
                <a:ea typeface="ＭＳ Ｐゴシック" pitchFamily="34" charset="-128"/>
              </a:rPr>
              <a:t>2</a:t>
            </a:r>
            <a:r>
              <a:rPr lang="en-US" altLang="en-US" sz="2800" dirty="0" smtClean="0">
                <a:solidFill>
                  <a:schemeClr val="tx1"/>
                </a:solidFill>
                <a:ea typeface="ＭＳ Ｐゴシック" pitchFamily="34" charset="-128"/>
              </a:rPr>
              <a:t> + c</a:t>
            </a:r>
            <a:r>
              <a:rPr lang="en-US" altLang="en-US" sz="2800" baseline="30000" dirty="0" smtClean="0">
                <a:solidFill>
                  <a:schemeClr val="tx1"/>
                </a:solidFill>
                <a:ea typeface="ＭＳ Ｐゴシック" pitchFamily="34" charset="-128"/>
              </a:rPr>
              <a:t>2</a:t>
            </a:r>
            <a:r>
              <a:rPr lang="en-US" altLang="en-US" sz="2800" dirty="0" smtClean="0">
                <a:solidFill>
                  <a:schemeClr val="tx1"/>
                </a:solidFill>
                <a:ea typeface="ＭＳ Ｐゴシック" pitchFamily="34" charset="-128"/>
              </a:rPr>
              <a:t> + e</a:t>
            </a:r>
            <a:r>
              <a:rPr lang="en-US" altLang="en-US" sz="2800" baseline="30000" dirty="0" smtClean="0">
                <a:solidFill>
                  <a:schemeClr val="tx1"/>
                </a:solidFill>
                <a:ea typeface="ＭＳ Ｐゴシック" pitchFamily="34" charset="-128"/>
              </a:rPr>
              <a:t>2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baseline="30000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</a:pPr>
            <a:endParaRPr lang="en-US" altLang="en-US" sz="2800" baseline="30000" dirty="0" smtClean="0"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</a:pPr>
            <a:endParaRPr lang="en-US" altLang="en-US" sz="2800" baseline="30000" dirty="0" smtClean="0"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</a:pPr>
            <a:endParaRPr lang="en-US" altLang="en-US" sz="2800" baseline="30000" dirty="0" smtClean="0"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</a:pPr>
            <a:endParaRPr lang="en-US" altLang="en-US" sz="2800" baseline="30000" dirty="0" smtClean="0"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>
                <a:ea typeface="ＭＳ Ｐゴシック" pitchFamily="34" charset="-128"/>
              </a:rPr>
              <a:t>Moderation Model: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 smtClean="0">
                <a:ea typeface="ＭＳ Ｐゴシック" pitchFamily="34" charset="-128"/>
              </a:rPr>
              <a:t>    </a:t>
            </a:r>
            <a:r>
              <a:rPr lang="en-US" altLang="en-US" sz="2400" dirty="0" err="1" smtClean="0">
                <a:solidFill>
                  <a:schemeClr val="tx1"/>
                </a:solidFill>
                <a:ea typeface="ＭＳ Ｐゴシック" pitchFamily="34" charset="-128"/>
              </a:rPr>
              <a:t>Var</a:t>
            </a:r>
            <a:r>
              <a:rPr lang="en-US" altLang="en-US" sz="2400" dirty="0" smtClean="0">
                <a:solidFill>
                  <a:schemeClr val="tx1"/>
                </a:solidFill>
                <a:ea typeface="ＭＳ Ｐゴシック" pitchFamily="34" charset="-128"/>
              </a:rPr>
              <a:t> (T) =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dirty="0" smtClean="0">
                <a:solidFill>
                  <a:schemeClr val="tx1"/>
                </a:solidFill>
                <a:ea typeface="ＭＳ Ｐゴシック" pitchFamily="34" charset="-128"/>
              </a:rPr>
              <a:t>    (a + β</a:t>
            </a:r>
            <a:r>
              <a:rPr lang="en-US" altLang="en-US" sz="2400" baseline="-25000" dirty="0" smtClean="0">
                <a:solidFill>
                  <a:schemeClr val="tx1"/>
                </a:solidFill>
                <a:ea typeface="ＭＳ Ｐゴシック" pitchFamily="34" charset="-128"/>
              </a:rPr>
              <a:t>X</a:t>
            </a:r>
            <a:r>
              <a:rPr lang="en-US" altLang="en-US" sz="2400" dirty="0" smtClean="0">
                <a:solidFill>
                  <a:schemeClr val="tx1"/>
                </a:solidFill>
                <a:ea typeface="ＭＳ Ｐゴシック" pitchFamily="34" charset="-128"/>
              </a:rPr>
              <a:t>M)</a:t>
            </a:r>
            <a:r>
              <a:rPr lang="en-US" altLang="en-US" sz="2400" baseline="30000" dirty="0" smtClean="0">
                <a:solidFill>
                  <a:schemeClr val="tx1"/>
                </a:solidFill>
                <a:ea typeface="ＭＳ Ｐゴシック" pitchFamily="34" charset="-128"/>
              </a:rPr>
              <a:t>2</a:t>
            </a:r>
            <a:r>
              <a:rPr lang="en-US" altLang="en-US" sz="2400" dirty="0" smtClean="0">
                <a:solidFill>
                  <a:schemeClr val="tx1"/>
                </a:solidFill>
                <a:ea typeface="ＭＳ Ｐゴシック" pitchFamily="34" charset="-128"/>
              </a:rPr>
              <a:t> + (c + β</a:t>
            </a:r>
            <a:r>
              <a:rPr lang="en-US" altLang="en-US" sz="2400" baseline="-25000" dirty="0" smtClean="0">
                <a:solidFill>
                  <a:schemeClr val="tx1"/>
                </a:solidFill>
                <a:ea typeface="ＭＳ Ｐゴシック" pitchFamily="34" charset="-128"/>
              </a:rPr>
              <a:t>Y</a:t>
            </a:r>
            <a:r>
              <a:rPr lang="en-US" altLang="en-US" sz="2400" dirty="0" smtClean="0">
                <a:solidFill>
                  <a:schemeClr val="tx1"/>
                </a:solidFill>
                <a:ea typeface="ＭＳ Ｐゴシック" pitchFamily="34" charset="-128"/>
              </a:rPr>
              <a:t>M)</a:t>
            </a:r>
            <a:r>
              <a:rPr lang="en-US" altLang="en-US" sz="2400" baseline="30000" dirty="0" smtClean="0">
                <a:solidFill>
                  <a:schemeClr val="tx1"/>
                </a:solidFill>
                <a:ea typeface="ＭＳ Ｐゴシック" pitchFamily="34" charset="-128"/>
              </a:rPr>
              <a:t>2</a:t>
            </a:r>
            <a:r>
              <a:rPr lang="en-US" altLang="en-US" sz="2400" dirty="0" smtClean="0">
                <a:solidFill>
                  <a:schemeClr val="tx1"/>
                </a:solidFill>
                <a:ea typeface="ＭＳ Ｐゴシック" pitchFamily="34" charset="-128"/>
              </a:rPr>
              <a:t> + (e + β</a:t>
            </a:r>
            <a:r>
              <a:rPr lang="en-US" altLang="en-US" sz="2400" baseline="-25000" dirty="0" smtClean="0">
                <a:solidFill>
                  <a:schemeClr val="tx1"/>
                </a:solidFill>
                <a:ea typeface="ＭＳ Ｐゴシック" pitchFamily="34" charset="-128"/>
              </a:rPr>
              <a:t>Z</a:t>
            </a:r>
            <a:r>
              <a:rPr lang="en-US" altLang="en-US" sz="2400" dirty="0" smtClean="0">
                <a:solidFill>
                  <a:schemeClr val="tx1"/>
                </a:solidFill>
                <a:ea typeface="ＭＳ Ｐゴシック" pitchFamily="34" charset="-128"/>
              </a:rPr>
              <a:t>M)</a:t>
            </a:r>
            <a:r>
              <a:rPr lang="en-US" altLang="en-US" sz="2400" baseline="30000" dirty="0" smtClean="0">
                <a:solidFill>
                  <a:schemeClr val="tx1"/>
                </a:solidFill>
                <a:ea typeface="ＭＳ Ｐゴシック" pitchFamily="34" charset="-128"/>
              </a:rPr>
              <a:t>2</a:t>
            </a:r>
            <a:r>
              <a:rPr lang="en-US" altLang="en-US" sz="2800" dirty="0" smtClean="0">
                <a:solidFill>
                  <a:schemeClr val="tx1"/>
                </a:solidFill>
                <a:ea typeface="ＭＳ Ｐゴシック" pitchFamily="34" charset="-128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800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 smtClean="0">
                <a:ea typeface="ＭＳ Ｐゴシック" pitchFamily="34" charset="-128"/>
              </a:rPr>
              <a:t>    </a:t>
            </a:r>
            <a:endParaRPr lang="en-US" altLang="en-US" sz="2800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graphicFrame>
        <p:nvGraphicFramePr>
          <p:cNvPr id="56322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959884567"/>
              </p:ext>
            </p:extLst>
          </p:nvPr>
        </p:nvGraphicFramePr>
        <p:xfrm>
          <a:off x="5029200" y="442912"/>
          <a:ext cx="3676650" cy="275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3" name="Slide" r:id="rId3" imgW="4673600" imgH="3505200" progId="PowerPoint.Slide.8">
                  <p:embed/>
                </p:oleObj>
              </mc:Choice>
              <mc:Fallback>
                <p:oleObj name="Slide" r:id="rId3" imgW="4673600" imgH="3505200" progId="PowerPoint.Slide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442912"/>
                        <a:ext cx="3676650" cy="2757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3" name="Object 26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5210175" y="3938588"/>
          <a:ext cx="2914650" cy="218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4" name="Slide" r:id="rId5" imgW="4635500" imgH="3479800" progId="PowerPoint.Slide.8">
                  <p:embed/>
                </p:oleObj>
              </mc:Choice>
              <mc:Fallback>
                <p:oleObj name="Slide" r:id="rId5" imgW="4635500" imgH="3479800" progId="PowerPoint.Slide.8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0175" y="3938588"/>
                        <a:ext cx="2914650" cy="2187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4" name="Text Box 29"/>
          <p:cNvSpPr txBox="1">
            <a:spLocks noChangeArrowheads="1"/>
          </p:cNvSpPr>
          <p:nvPr/>
        </p:nvSpPr>
        <p:spPr bwMode="auto">
          <a:xfrm>
            <a:off x="228600" y="5943600"/>
            <a:ext cx="1708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1800"/>
              <a:t>Purcell 2002, </a:t>
            </a:r>
          </a:p>
          <a:p>
            <a:pPr eaLnBrk="1" hangingPunct="1"/>
            <a:r>
              <a:rPr lang="en-US" altLang="en-US" sz="1800"/>
              <a:t>Twin Research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57345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228600"/>
            <a:ext cx="8534400" cy="5105400"/>
          </a:xfrm>
        </p:spPr>
        <p:txBody>
          <a:bodyPr/>
          <a:lstStyle/>
          <a:p>
            <a:pPr eaLnBrk="1" hangingPunct="1"/>
            <a:endParaRPr lang="en-US" altLang="en-US" sz="2400" baseline="30000" smtClean="0">
              <a:ea typeface="ＭＳ Ｐゴシック" pitchFamily="34" charset="-128"/>
            </a:endParaRPr>
          </a:p>
          <a:p>
            <a:pPr algn="ctr" eaLnBrk="1" hangingPunct="1">
              <a:buFontTx/>
              <a:buNone/>
            </a:pPr>
            <a:r>
              <a:rPr lang="en-US" altLang="en-US" sz="2400" smtClean="0">
                <a:solidFill>
                  <a:schemeClr val="tx1"/>
                </a:solidFill>
                <a:ea typeface="ＭＳ Ｐゴシック" pitchFamily="34" charset="-128"/>
              </a:rPr>
              <a:t>Var (T) =  (a + β</a:t>
            </a:r>
            <a:r>
              <a:rPr lang="en-US" altLang="en-US" sz="2400" baseline="-25000" smtClean="0">
                <a:solidFill>
                  <a:schemeClr val="tx1"/>
                </a:solidFill>
                <a:ea typeface="ＭＳ Ｐゴシック" pitchFamily="34" charset="-128"/>
              </a:rPr>
              <a:t>X</a:t>
            </a:r>
            <a:r>
              <a:rPr lang="en-US" altLang="en-US" sz="2400" smtClean="0">
                <a:solidFill>
                  <a:schemeClr val="tx1"/>
                </a:solidFill>
                <a:ea typeface="ＭＳ Ｐゴシック" pitchFamily="34" charset="-128"/>
              </a:rPr>
              <a:t>M)</a:t>
            </a:r>
            <a:r>
              <a:rPr lang="en-US" altLang="en-US" sz="2400" baseline="30000" smtClean="0">
                <a:solidFill>
                  <a:schemeClr val="tx1"/>
                </a:solidFill>
                <a:ea typeface="ＭＳ Ｐゴシック" pitchFamily="34" charset="-128"/>
              </a:rPr>
              <a:t>2</a:t>
            </a:r>
            <a:r>
              <a:rPr lang="en-US" altLang="en-US" sz="2400" smtClean="0">
                <a:solidFill>
                  <a:schemeClr val="tx1"/>
                </a:solidFill>
                <a:ea typeface="ＭＳ Ｐゴシック" pitchFamily="34" charset="-128"/>
              </a:rPr>
              <a:t> + (c + β</a:t>
            </a:r>
            <a:r>
              <a:rPr lang="en-US" altLang="en-US" sz="2400" baseline="-25000" smtClean="0">
                <a:solidFill>
                  <a:schemeClr val="tx1"/>
                </a:solidFill>
                <a:ea typeface="ＭＳ Ｐゴシック" pitchFamily="34" charset="-128"/>
              </a:rPr>
              <a:t>Y</a:t>
            </a:r>
            <a:r>
              <a:rPr lang="en-US" altLang="en-US" sz="2400" smtClean="0">
                <a:solidFill>
                  <a:schemeClr val="tx1"/>
                </a:solidFill>
                <a:ea typeface="ＭＳ Ｐゴシック" pitchFamily="34" charset="-128"/>
              </a:rPr>
              <a:t>M)</a:t>
            </a:r>
            <a:r>
              <a:rPr lang="en-US" altLang="en-US" sz="2400" baseline="30000" smtClean="0">
                <a:solidFill>
                  <a:schemeClr val="tx1"/>
                </a:solidFill>
                <a:ea typeface="ＭＳ Ｐゴシック" pitchFamily="34" charset="-128"/>
              </a:rPr>
              <a:t>2</a:t>
            </a:r>
            <a:r>
              <a:rPr lang="en-US" altLang="en-US" sz="2400" smtClean="0">
                <a:solidFill>
                  <a:schemeClr val="tx1"/>
                </a:solidFill>
                <a:ea typeface="ＭＳ Ｐゴシック" pitchFamily="34" charset="-128"/>
              </a:rPr>
              <a:t> (e + β</a:t>
            </a:r>
            <a:r>
              <a:rPr lang="en-US" altLang="en-US" sz="2400" baseline="-25000" smtClean="0">
                <a:solidFill>
                  <a:schemeClr val="tx1"/>
                </a:solidFill>
                <a:ea typeface="ＭＳ Ｐゴシック" pitchFamily="34" charset="-128"/>
              </a:rPr>
              <a:t>Z</a:t>
            </a:r>
            <a:r>
              <a:rPr lang="en-US" altLang="en-US" sz="2400" smtClean="0">
                <a:solidFill>
                  <a:schemeClr val="tx1"/>
                </a:solidFill>
                <a:ea typeface="ＭＳ Ｐゴシック" pitchFamily="34" charset="-128"/>
              </a:rPr>
              <a:t>M)</a:t>
            </a:r>
            <a:r>
              <a:rPr lang="en-US" altLang="en-US" sz="2400" baseline="30000" smtClean="0">
                <a:solidFill>
                  <a:schemeClr val="tx1"/>
                </a:solidFill>
                <a:ea typeface="ＭＳ Ｐゴシック" pitchFamily="34" charset="-128"/>
              </a:rPr>
              <a:t>2</a:t>
            </a:r>
            <a:r>
              <a:rPr lang="en-US" altLang="en-US" sz="2400" smtClean="0">
                <a:solidFill>
                  <a:schemeClr val="tx1"/>
                </a:solidFill>
                <a:ea typeface="ＭＳ Ｐゴシック" pitchFamily="34" charset="-128"/>
              </a:rPr>
              <a:t> </a:t>
            </a:r>
          </a:p>
          <a:p>
            <a:pPr eaLnBrk="1" hangingPunct="1">
              <a:buFontTx/>
              <a:buNone/>
            </a:pPr>
            <a:endParaRPr lang="en-US" altLang="en-US" sz="240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sz="2400" i="1" smtClean="0">
                <a:solidFill>
                  <a:schemeClr val="tx1"/>
                </a:solidFill>
                <a:ea typeface="ＭＳ Ｐゴシック" pitchFamily="34" charset="-128"/>
              </a:rPr>
              <a:t>Where M is the value of the moderator</a:t>
            </a:r>
            <a:r>
              <a:rPr lang="en-US" altLang="en-US" sz="2400" smtClean="0">
                <a:solidFill>
                  <a:schemeClr val="tx1"/>
                </a:solidFill>
                <a:ea typeface="ＭＳ Ｐゴシック" pitchFamily="34" charset="-128"/>
              </a:rPr>
              <a:t> and</a:t>
            </a:r>
          </a:p>
          <a:p>
            <a:pPr eaLnBrk="1" hangingPunct="1">
              <a:buFontTx/>
              <a:buNone/>
            </a:pPr>
            <a:endParaRPr lang="en-US" altLang="en-US" sz="80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sz="2400" smtClean="0">
                <a:solidFill>
                  <a:schemeClr val="tx1"/>
                </a:solidFill>
                <a:ea typeface="ＭＳ Ｐゴシック" pitchFamily="34" charset="-128"/>
              </a:rPr>
              <a:t>Significance of β</a:t>
            </a:r>
            <a:r>
              <a:rPr lang="en-US" altLang="en-US" sz="2400" baseline="-25000" smtClean="0">
                <a:solidFill>
                  <a:schemeClr val="tx1"/>
                </a:solidFill>
                <a:ea typeface="ＭＳ Ｐゴシック" pitchFamily="34" charset="-128"/>
              </a:rPr>
              <a:t>X</a:t>
            </a:r>
            <a:r>
              <a:rPr lang="en-US" altLang="en-US" sz="2400" smtClean="0">
                <a:solidFill>
                  <a:schemeClr val="tx1"/>
                </a:solidFill>
                <a:ea typeface="ＭＳ Ｐゴシック" pitchFamily="34" charset="-128"/>
              </a:rPr>
              <a:t> indicates genetic moderation</a:t>
            </a:r>
          </a:p>
          <a:p>
            <a:pPr eaLnBrk="1" hangingPunct="1">
              <a:buFontTx/>
              <a:buNone/>
            </a:pPr>
            <a:r>
              <a:rPr lang="en-US" altLang="en-US" sz="2400" smtClean="0">
                <a:solidFill>
                  <a:schemeClr val="tx1"/>
                </a:solidFill>
                <a:ea typeface="ＭＳ Ｐゴシック" pitchFamily="34" charset="-128"/>
              </a:rPr>
              <a:t>Significance of β</a:t>
            </a:r>
            <a:r>
              <a:rPr lang="en-US" altLang="en-US" sz="2400" baseline="-25000" smtClean="0">
                <a:solidFill>
                  <a:schemeClr val="tx1"/>
                </a:solidFill>
                <a:ea typeface="ＭＳ Ｐゴシック" pitchFamily="34" charset="-128"/>
              </a:rPr>
              <a:t>Y</a:t>
            </a:r>
            <a:r>
              <a:rPr lang="en-US" altLang="en-US" sz="2400" smtClean="0">
                <a:solidFill>
                  <a:schemeClr val="tx1"/>
                </a:solidFill>
                <a:ea typeface="ＭＳ Ｐゴシック" pitchFamily="34" charset="-128"/>
              </a:rPr>
              <a:t> indicates common environmental moderation</a:t>
            </a:r>
          </a:p>
          <a:p>
            <a:pPr eaLnBrk="1" hangingPunct="1">
              <a:buFontTx/>
              <a:buNone/>
            </a:pPr>
            <a:r>
              <a:rPr lang="en-US" altLang="en-US" sz="2400" smtClean="0">
                <a:solidFill>
                  <a:schemeClr val="tx1"/>
                </a:solidFill>
                <a:ea typeface="ＭＳ Ｐゴシック" pitchFamily="34" charset="-128"/>
              </a:rPr>
              <a:t>Significance of β</a:t>
            </a:r>
            <a:r>
              <a:rPr lang="en-US" altLang="en-US" sz="2400" baseline="-25000" smtClean="0">
                <a:solidFill>
                  <a:schemeClr val="tx1"/>
                </a:solidFill>
                <a:ea typeface="ＭＳ Ｐゴシック" pitchFamily="34" charset="-128"/>
              </a:rPr>
              <a:t>Z</a:t>
            </a:r>
            <a:r>
              <a:rPr lang="en-US" altLang="en-US" sz="2400" smtClean="0">
                <a:solidFill>
                  <a:schemeClr val="tx1"/>
                </a:solidFill>
                <a:ea typeface="ＭＳ Ｐゴシック" pitchFamily="34" charset="-128"/>
              </a:rPr>
              <a:t> indicates unique environmental moderation</a:t>
            </a:r>
          </a:p>
          <a:p>
            <a:pPr eaLnBrk="1" hangingPunct="1">
              <a:buFontTx/>
              <a:buNone/>
            </a:pPr>
            <a:endParaRPr lang="en-US" altLang="en-US" sz="240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sz="2400" smtClean="0">
                <a:solidFill>
                  <a:schemeClr val="tx1"/>
                </a:solidFill>
                <a:ea typeface="ＭＳ Ｐゴシック" pitchFamily="34" charset="-128"/>
              </a:rPr>
              <a:t>B</a:t>
            </a:r>
            <a:r>
              <a:rPr lang="en-US" altLang="en-US" sz="2400" baseline="-25000" smtClean="0">
                <a:solidFill>
                  <a:schemeClr val="tx1"/>
                </a:solidFill>
                <a:ea typeface="ＭＳ Ｐゴシック" pitchFamily="34" charset="-128"/>
              </a:rPr>
              <a:t>M</a:t>
            </a:r>
            <a:r>
              <a:rPr lang="en-US" altLang="en-US" sz="2400" smtClean="0">
                <a:solidFill>
                  <a:schemeClr val="tx1"/>
                </a:solidFill>
                <a:ea typeface="ＭＳ Ｐゴシック" pitchFamily="34" charset="-128"/>
              </a:rPr>
              <a:t> indicates a main effect of the </a:t>
            </a:r>
          </a:p>
          <a:p>
            <a:pPr eaLnBrk="1" hangingPunct="1">
              <a:buFontTx/>
              <a:buNone/>
            </a:pPr>
            <a:r>
              <a:rPr lang="en-US" altLang="en-US" sz="2400" smtClean="0">
                <a:solidFill>
                  <a:schemeClr val="tx1"/>
                </a:solidFill>
                <a:ea typeface="ＭＳ Ｐゴシック" pitchFamily="34" charset="-128"/>
              </a:rPr>
              <a:t>    moderator on the mean</a:t>
            </a:r>
          </a:p>
          <a:p>
            <a:pPr eaLnBrk="1" hangingPunct="1">
              <a:buFontTx/>
              <a:buNone/>
            </a:pPr>
            <a:endParaRPr lang="en-US" altLang="en-US" sz="240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graphicFrame>
        <p:nvGraphicFramePr>
          <p:cNvPr id="57346" name="Object 8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695617111"/>
              </p:ext>
            </p:extLst>
          </p:nvPr>
        </p:nvGraphicFramePr>
        <p:xfrm>
          <a:off x="5105400" y="3733800"/>
          <a:ext cx="2911475" cy="218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1" name="Slide" r:id="rId3" imgW="4635500" imgH="3479800" progId="PowerPoint.Slide.8">
                  <p:embed/>
                </p:oleObj>
              </mc:Choice>
              <mc:Fallback>
                <p:oleObj name="Slide" r:id="rId3" imgW="4635500" imgH="3479800" progId="PowerPoint.Slide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3733800"/>
                        <a:ext cx="2911475" cy="2185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583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Additional Things to Consider</a:t>
            </a:r>
          </a:p>
        </p:txBody>
      </p:sp>
      <p:sp>
        <p:nvSpPr>
          <p:cNvPr id="5837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Unstandardized versus standardized effects</a:t>
            </a:r>
          </a:p>
          <a:p>
            <a:pPr lvl="1" eaLnBrk="1" hangingPunct="1"/>
            <a:endParaRPr lang="en-US" altLang="en-US" sz="3200" smtClean="0">
              <a:solidFill>
                <a:schemeClr val="bg2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59393" name="Rectangle 8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Additional Things to Consider</a:t>
            </a:r>
          </a:p>
        </p:txBody>
      </p:sp>
      <p:graphicFrame>
        <p:nvGraphicFramePr>
          <p:cNvPr id="50271" name="Group 95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08810663"/>
              </p:ext>
            </p:extLst>
          </p:nvPr>
        </p:nvGraphicFramePr>
        <p:xfrm>
          <a:off x="457200" y="1600200"/>
          <a:ext cx="8305800" cy="3886203"/>
        </p:xfrm>
        <a:graphic>
          <a:graphicData uri="http://schemas.openxmlformats.org/drawingml/2006/table">
            <a:tbl>
              <a:tblPr/>
              <a:tblGrid>
                <a:gridCol w="1923145"/>
                <a:gridCol w="1690909"/>
                <a:gridCol w="1692428"/>
                <a:gridCol w="1542160"/>
                <a:gridCol w="1457158"/>
              </a:tblGrid>
              <a:tr h="1163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ENVIRONMENT 1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ENVIRONMENT 2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579438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 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Unstandardized Variance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Standardized Variance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Unstandardized Variance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Standardized Variance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863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Genetic</a:t>
                      </a:r>
                      <a:endParaRPr kumimoji="0" lang="en-US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60</a:t>
                      </a:r>
                      <a:endParaRPr kumimoji="0" lang="en-US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0.60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60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0.30</a:t>
                      </a:r>
                      <a:endParaRPr kumimoji="0" lang="en-US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Common environmental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35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0.35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70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0.35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Unique environmental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5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0.05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70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0.35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Total variance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100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200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9425" name="Rectangle 96"/>
          <p:cNvSpPr>
            <a:spLocks noChangeArrowheads="1"/>
          </p:cNvSpPr>
          <p:nvPr/>
        </p:nvSpPr>
        <p:spPr bwMode="auto">
          <a:xfrm>
            <a:off x="381000" y="1574800"/>
            <a:ext cx="5121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accent2"/>
                </a:solidFill>
              </a:rPr>
              <a:t>Unstandardized versus standardized effects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18433" name="Title 3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en-US" smtClean="0">
                <a:ea typeface="ＭＳ Ｐゴシック" pitchFamily="34" charset="-128"/>
              </a:rPr>
              <a:t>The Biometrical Genetic Approach:  </a:t>
            </a:r>
            <a:br>
              <a:rPr lang="en-US" altLang="en-US" smtClean="0">
                <a:ea typeface="ＭＳ Ｐゴシック" pitchFamily="34" charset="-128"/>
              </a:rPr>
            </a:br>
            <a:r>
              <a:rPr lang="en-US" altLang="en-US" smtClean="0">
                <a:ea typeface="ＭＳ Ｐゴシック" pitchFamily="34" charset="-128"/>
              </a:rPr>
              <a:t>GxE =</a:t>
            </a:r>
            <a:br>
              <a:rPr lang="en-US" altLang="en-US" smtClean="0">
                <a:ea typeface="ＭＳ Ｐゴシック" pitchFamily="34" charset="-128"/>
              </a:rPr>
            </a:br>
            <a:r>
              <a:rPr lang="en-US" altLang="en-US" smtClean="0">
                <a:ea typeface="ＭＳ Ｐゴシック" pitchFamily="34" charset="-128"/>
              </a:rPr>
              <a:t>Genetic Control of “</a:t>
            </a:r>
            <a:r>
              <a:rPr lang="en-US" altLang="ja-JP" smtClean="0">
                <a:ea typeface="ＭＳ Ｐゴシック" pitchFamily="34" charset="-128"/>
              </a:rPr>
              <a:t>Sensitivity</a:t>
            </a:r>
            <a:r>
              <a:rPr lang="en-US" altLang="en-US" smtClean="0">
                <a:ea typeface="ＭＳ Ｐゴシック" pitchFamily="34" charset="-128"/>
              </a:rPr>
              <a:t>”</a:t>
            </a:r>
            <a:r>
              <a:rPr lang="en-US" altLang="ja-JP" smtClean="0">
                <a:ea typeface="ＭＳ Ｐゴシック" pitchFamily="34" charset="-128"/>
              </a:rPr>
              <a:t> to environment</a:t>
            </a:r>
            <a:endParaRPr lang="en-US" altLang="en-US" smtClean="0">
              <a:ea typeface="ＭＳ Ｐゴシック" pitchFamily="34" charset="-128"/>
            </a:endParaRPr>
          </a:p>
        </p:txBody>
      </p:sp>
      <p:sp>
        <p:nvSpPr>
          <p:cNvPr id="18434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See e.g. Mather and Jinks.</a:t>
            </a:r>
          </a:p>
          <a:p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Like any other phenotype – individual differences in sensitivity may be genetic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60417" name="Oval 3"/>
          <p:cNvSpPr>
            <a:spLocks noChangeArrowheads="1"/>
          </p:cNvSpPr>
          <p:nvPr/>
        </p:nvSpPr>
        <p:spPr bwMode="auto">
          <a:xfrm>
            <a:off x="3429000" y="914400"/>
            <a:ext cx="1219200" cy="1219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60418" name="Oval 4"/>
          <p:cNvSpPr>
            <a:spLocks noChangeArrowheads="1"/>
          </p:cNvSpPr>
          <p:nvPr/>
        </p:nvSpPr>
        <p:spPr bwMode="auto">
          <a:xfrm>
            <a:off x="838200" y="914400"/>
            <a:ext cx="1219200" cy="1219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60419" name="Text Box 5"/>
          <p:cNvSpPr txBox="1">
            <a:spLocks noChangeArrowheads="1"/>
          </p:cNvSpPr>
          <p:nvPr/>
        </p:nvSpPr>
        <p:spPr bwMode="auto">
          <a:xfrm>
            <a:off x="1219200" y="1219200"/>
            <a:ext cx="685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2800"/>
              <a:t>A</a:t>
            </a:r>
            <a:r>
              <a:rPr lang="en-US" altLang="en-US" sz="2800" baseline="-25000"/>
              <a:t>S</a:t>
            </a:r>
          </a:p>
        </p:txBody>
      </p:sp>
      <p:sp>
        <p:nvSpPr>
          <p:cNvPr id="60420" name="Rectangle 6"/>
          <p:cNvSpPr>
            <a:spLocks noChangeArrowheads="1"/>
          </p:cNvSpPr>
          <p:nvPr/>
        </p:nvSpPr>
        <p:spPr bwMode="auto">
          <a:xfrm>
            <a:off x="3429000" y="5029200"/>
            <a:ext cx="1371600" cy="1066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60421" name="Text Box 7"/>
          <p:cNvSpPr txBox="1">
            <a:spLocks noChangeArrowheads="1"/>
          </p:cNvSpPr>
          <p:nvPr/>
        </p:nvSpPr>
        <p:spPr bwMode="auto">
          <a:xfrm>
            <a:off x="3962400" y="5334000"/>
            <a:ext cx="457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2800"/>
              <a:t>T</a:t>
            </a:r>
          </a:p>
        </p:txBody>
      </p:sp>
      <p:sp>
        <p:nvSpPr>
          <p:cNvPr id="60422" name="Line 8"/>
          <p:cNvSpPr>
            <a:spLocks noChangeShapeType="1"/>
          </p:cNvSpPr>
          <p:nvPr/>
        </p:nvSpPr>
        <p:spPr bwMode="auto">
          <a:xfrm>
            <a:off x="1447800" y="2133600"/>
            <a:ext cx="2590800" cy="281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60423" name="Line 9"/>
          <p:cNvSpPr>
            <a:spLocks noChangeShapeType="1"/>
          </p:cNvSpPr>
          <p:nvPr/>
        </p:nvSpPr>
        <p:spPr bwMode="auto">
          <a:xfrm>
            <a:off x="4038600" y="2133600"/>
            <a:ext cx="0" cy="2743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60424" name="Text Box 10"/>
          <p:cNvSpPr txBox="1">
            <a:spLocks noChangeArrowheads="1"/>
          </p:cNvSpPr>
          <p:nvPr/>
        </p:nvSpPr>
        <p:spPr bwMode="auto">
          <a:xfrm>
            <a:off x="2057400" y="2438400"/>
            <a:ext cx="1562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en-US" baseline="-2500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en-US">
                <a:latin typeface="Times New Roman" pitchFamily="18" charset="0"/>
                <a:cs typeface="Times New Roman" pitchFamily="18" charset="0"/>
              </a:rPr>
              <a:t> + β</a:t>
            </a:r>
            <a:r>
              <a:rPr lang="en-US" altLang="en-US" baseline="-25000">
                <a:latin typeface="Times New Roman" pitchFamily="18" charset="0"/>
                <a:cs typeface="Times New Roman" pitchFamily="18" charset="0"/>
              </a:rPr>
              <a:t>XS</a:t>
            </a:r>
            <a:r>
              <a:rPr lang="en-US" altLang="en-US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en-US">
                <a:latin typeface="Times New Roman" pitchFamily="18" charset="0"/>
              </a:rPr>
              <a:t> </a:t>
            </a:r>
          </a:p>
        </p:txBody>
      </p:sp>
      <p:sp>
        <p:nvSpPr>
          <p:cNvPr id="60425" name="Text Box 11"/>
          <p:cNvSpPr txBox="1">
            <a:spLocks noChangeArrowheads="1"/>
          </p:cNvSpPr>
          <p:nvPr/>
        </p:nvSpPr>
        <p:spPr bwMode="auto">
          <a:xfrm>
            <a:off x="4114800" y="2438400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en-US" baseline="-2500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altLang="en-US">
                <a:latin typeface="Times New Roman" pitchFamily="18" charset="0"/>
                <a:cs typeface="Times New Roman" pitchFamily="18" charset="0"/>
              </a:rPr>
              <a:t> + β</a:t>
            </a:r>
            <a:r>
              <a:rPr lang="en-US" altLang="en-US" baseline="-25000">
                <a:latin typeface="Times New Roman" pitchFamily="18" charset="0"/>
                <a:cs typeface="Times New Roman" pitchFamily="18" charset="0"/>
              </a:rPr>
              <a:t>XU</a:t>
            </a:r>
            <a:r>
              <a:rPr lang="en-US" altLang="en-US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en-US">
                <a:latin typeface="Times New Roman" pitchFamily="18" charset="0"/>
              </a:rPr>
              <a:t> </a:t>
            </a:r>
          </a:p>
        </p:txBody>
      </p:sp>
      <p:sp>
        <p:nvSpPr>
          <p:cNvPr id="60426" name="Rectangle 12"/>
          <p:cNvSpPr>
            <a:spLocks noChangeArrowheads="1"/>
          </p:cNvSpPr>
          <p:nvPr/>
        </p:nvSpPr>
        <p:spPr bwMode="auto">
          <a:xfrm>
            <a:off x="914400" y="5029200"/>
            <a:ext cx="1371600" cy="1066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60427" name="Text Box 13"/>
          <p:cNvSpPr txBox="1">
            <a:spLocks noChangeArrowheads="1"/>
          </p:cNvSpPr>
          <p:nvPr/>
        </p:nvSpPr>
        <p:spPr bwMode="auto">
          <a:xfrm>
            <a:off x="1447800" y="5334000"/>
            <a:ext cx="457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2800"/>
              <a:t>M</a:t>
            </a:r>
          </a:p>
        </p:txBody>
      </p:sp>
      <p:sp>
        <p:nvSpPr>
          <p:cNvPr id="60428" name="Line 14"/>
          <p:cNvSpPr>
            <a:spLocks noChangeShapeType="1"/>
          </p:cNvSpPr>
          <p:nvPr/>
        </p:nvSpPr>
        <p:spPr bwMode="auto">
          <a:xfrm>
            <a:off x="1447800" y="2209800"/>
            <a:ext cx="0" cy="2743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60429" name="Text Box 15"/>
          <p:cNvSpPr txBox="1">
            <a:spLocks noChangeArrowheads="1"/>
          </p:cNvSpPr>
          <p:nvPr/>
        </p:nvSpPr>
        <p:spPr bwMode="auto">
          <a:xfrm>
            <a:off x="762000" y="236220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en-US" baseline="-2500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en-US">
                <a:latin typeface="Times New Roman" pitchFamily="18" charset="0"/>
              </a:rPr>
              <a:t> </a:t>
            </a:r>
          </a:p>
        </p:txBody>
      </p:sp>
      <p:sp>
        <p:nvSpPr>
          <p:cNvPr id="60430" name="Text Box 16"/>
          <p:cNvSpPr txBox="1">
            <a:spLocks noChangeArrowheads="1"/>
          </p:cNvSpPr>
          <p:nvPr/>
        </p:nvSpPr>
        <p:spPr bwMode="auto">
          <a:xfrm>
            <a:off x="3733800" y="1295400"/>
            <a:ext cx="685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2800"/>
              <a:t>A</a:t>
            </a:r>
            <a:r>
              <a:rPr lang="en-US" altLang="en-US" sz="2800" baseline="-25000"/>
              <a:t>U</a:t>
            </a:r>
          </a:p>
        </p:txBody>
      </p:sp>
      <p:sp>
        <p:nvSpPr>
          <p:cNvPr id="60431" name="Text Box 18"/>
          <p:cNvSpPr txBox="1">
            <a:spLocks noChangeArrowheads="1"/>
          </p:cNvSpPr>
          <p:nvPr/>
        </p:nvSpPr>
        <p:spPr bwMode="auto">
          <a:xfrm>
            <a:off x="5638800" y="3733800"/>
            <a:ext cx="300355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2000"/>
              <a:t>β</a:t>
            </a:r>
            <a:r>
              <a:rPr lang="en-US" altLang="en-US" sz="2000" baseline="-25000"/>
              <a:t>XS</a:t>
            </a:r>
            <a:r>
              <a:rPr lang="en-US" altLang="en-US" sz="2000"/>
              <a:t> indicates moderation</a:t>
            </a:r>
          </a:p>
          <a:p>
            <a:pPr eaLnBrk="1" hangingPunct="1"/>
            <a:r>
              <a:rPr lang="en-US" altLang="en-US" sz="2000"/>
              <a:t>of shared genetic effects</a:t>
            </a:r>
          </a:p>
          <a:p>
            <a:pPr eaLnBrk="1" hangingPunct="1"/>
            <a:endParaRPr lang="en-US" altLang="en-US" sz="2000"/>
          </a:p>
          <a:p>
            <a:pPr eaLnBrk="1" hangingPunct="1"/>
            <a:r>
              <a:rPr lang="en-US" altLang="en-US" sz="2000"/>
              <a:t>B</a:t>
            </a:r>
            <a:r>
              <a:rPr lang="en-US" altLang="en-US" sz="2000" baseline="-25000"/>
              <a:t>XU</a:t>
            </a:r>
            <a:r>
              <a:rPr lang="en-US" altLang="en-US" sz="2000"/>
              <a:t> indicates moderation</a:t>
            </a:r>
          </a:p>
          <a:p>
            <a:pPr eaLnBrk="1" hangingPunct="1"/>
            <a:r>
              <a:rPr lang="en-US" altLang="en-US" sz="2000"/>
              <a:t>of unique genetic effects </a:t>
            </a:r>
          </a:p>
          <a:p>
            <a:pPr eaLnBrk="1" hangingPunct="1"/>
            <a:r>
              <a:rPr lang="en-US" altLang="en-US" sz="2000"/>
              <a:t>on trait of interest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82945" name="Title 3"/>
          <p:cNvSpPr>
            <a:spLocks noGrp="1"/>
          </p:cNvSpPr>
          <p:nvPr>
            <p:ph type="title"/>
          </p:nvPr>
        </p:nvSpPr>
        <p:spPr>
          <a:xfrm>
            <a:off x="457200" y="2590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en-US" smtClean="0">
                <a:ea typeface="ＭＳ Ｐゴシック" pitchFamily="34" charset="-128"/>
              </a:rPr>
              <a:t>Genotype-Environment Covariance/Correlation (rGE)</a:t>
            </a:r>
            <a:br>
              <a:rPr lang="en-US" altLang="en-US" smtClean="0">
                <a:ea typeface="ＭＳ Ｐゴシック" pitchFamily="34" charset="-128"/>
              </a:rPr>
            </a:br>
            <a:r>
              <a:rPr lang="en-US" altLang="en-US" smtClean="0">
                <a:ea typeface="ＭＳ Ｐゴシック" pitchFamily="34" charset="-128"/>
              </a:rPr>
              <a:t>see e.g. RB Cattell (1965)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6144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4000" smtClean="0">
                <a:ea typeface="ＭＳ Ｐゴシック" pitchFamily="34" charset="-128"/>
              </a:rPr>
              <a:t>Gene-environment Interaction</a:t>
            </a:r>
          </a:p>
        </p:txBody>
      </p:sp>
      <p:sp>
        <p:nvSpPr>
          <p:cNvPr id="6144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077200" cy="1371600"/>
          </a:xfrm>
        </p:spPr>
        <p:txBody>
          <a:bodyPr/>
          <a:lstStyle/>
          <a:p>
            <a:pPr eaLnBrk="1" hangingPunct="1"/>
            <a:r>
              <a:rPr lang="en-US" altLang="en-US" sz="2800" i="1" smtClean="0">
                <a:ea typeface="ＭＳ Ｐゴシック" pitchFamily="34" charset="-128"/>
              </a:rPr>
              <a:t>Genetic control of sensitivity to the environment</a:t>
            </a:r>
          </a:p>
          <a:p>
            <a:pPr eaLnBrk="1" hangingPunct="1"/>
            <a:r>
              <a:rPr lang="en-US" altLang="en-US" sz="2800" i="1" smtClean="0">
                <a:ea typeface="ＭＳ Ｐゴシック" pitchFamily="34" charset="-128"/>
              </a:rPr>
              <a:t>Environmental control of gene expression</a:t>
            </a:r>
          </a:p>
        </p:txBody>
      </p:sp>
      <p:sp>
        <p:nvSpPr>
          <p:cNvPr id="61443" name="Rectangle 4"/>
          <p:cNvSpPr>
            <a:spLocks noChangeArrowheads="1"/>
          </p:cNvSpPr>
          <p:nvPr/>
        </p:nvSpPr>
        <p:spPr bwMode="auto">
          <a:xfrm>
            <a:off x="457200" y="17526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4000" dirty="0">
                <a:solidFill>
                  <a:schemeClr val="tx2"/>
                </a:solidFill>
              </a:rPr>
              <a:t>Gene-environment Correlation</a:t>
            </a:r>
          </a:p>
        </p:txBody>
      </p:sp>
      <p:sp>
        <p:nvSpPr>
          <p:cNvPr id="57348" name="Rectangle 5"/>
          <p:cNvSpPr>
            <a:spLocks noChangeArrowheads="1"/>
          </p:cNvSpPr>
          <p:nvPr/>
        </p:nvSpPr>
        <p:spPr bwMode="auto">
          <a:xfrm>
            <a:off x="533400" y="2667000"/>
            <a:ext cx="82296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800" i="1" dirty="0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rPr>
              <a:t>Genetic control of </a:t>
            </a:r>
            <a:r>
              <a:rPr lang="en-US" sz="2800" i="1" u="sng" dirty="0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rPr>
              <a:t>exposure</a:t>
            </a:r>
            <a:r>
              <a:rPr lang="en-US" sz="2800" i="1" dirty="0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rPr>
              <a:t> to the environment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800" i="1" dirty="0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rPr>
              <a:t>Different genotypes select or create different environments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800" i="1" dirty="0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rPr>
              <a:t>Different genotypes are exposed to correlated environments (e.g. sibling effects, maternal effects)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800" i="1" dirty="0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rPr>
              <a:t>Environments select on basis of genotype (Stratification, Mate choice)</a:t>
            </a:r>
          </a:p>
          <a:p>
            <a:pPr>
              <a:spcBef>
                <a:spcPct val="20000"/>
              </a:spcBef>
              <a:defRPr/>
            </a:pPr>
            <a:endParaRPr lang="en-US" sz="2800" i="1" dirty="0">
              <a:solidFill>
                <a:schemeClr val="accent2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6246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z="4000" smtClean="0">
                <a:ea typeface="ＭＳ Ｐゴシック" pitchFamily="34" charset="-128"/>
              </a:rPr>
              <a:t>This complicates interpretation of GxE effects</a:t>
            </a:r>
          </a:p>
        </p:txBody>
      </p:sp>
      <p:sp>
        <p:nvSpPr>
          <p:cNvPr id="6246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sz="2800" smtClean="0">
                <a:ea typeface="ＭＳ Ｐゴシック" pitchFamily="34" charset="-128"/>
              </a:rPr>
              <a:t>If there is a correlation between the moderator (environment) of interest and the outcome,</a:t>
            </a:r>
          </a:p>
          <a:p>
            <a:pPr eaLnBrk="1" hangingPunct="1">
              <a:buFontTx/>
              <a:buNone/>
            </a:pPr>
            <a:r>
              <a:rPr lang="en-US" altLang="en-US" sz="2800" smtClean="0">
                <a:ea typeface="ＭＳ Ｐゴシック" pitchFamily="34" charset="-128"/>
              </a:rPr>
              <a:t>    and you find a GxE effect, it</a:t>
            </a:r>
            <a:r>
              <a:rPr lang="ja-JP" altLang="en-US" sz="2800" smtClean="0">
                <a:ea typeface="ＭＳ Ｐゴシック" pitchFamily="34" charset="-128"/>
              </a:rPr>
              <a:t>’</a:t>
            </a:r>
            <a:r>
              <a:rPr lang="en-US" altLang="ja-JP" sz="2800" smtClean="0">
                <a:ea typeface="ＭＳ Ｐゴシック" pitchFamily="34" charset="-128"/>
              </a:rPr>
              <a:t>s not clear if:</a:t>
            </a:r>
          </a:p>
          <a:p>
            <a:pPr eaLnBrk="1" hangingPunct="1"/>
            <a:endParaRPr lang="en-US" altLang="en-US" sz="2800" smtClean="0">
              <a:ea typeface="ＭＳ Ｐゴシック" pitchFamily="34" charset="-128"/>
            </a:endParaRPr>
          </a:p>
          <a:p>
            <a:pPr lvl="1" eaLnBrk="1" hangingPunct="1"/>
            <a:r>
              <a:rPr lang="en-US" altLang="en-US" sz="2400" smtClean="0">
                <a:ea typeface="ＭＳ Ｐゴシック" pitchFamily="34" charset="-128"/>
              </a:rPr>
              <a:t>The environment is moderating the effects of genes</a:t>
            </a:r>
          </a:p>
          <a:p>
            <a:pPr lvl="1" eaLnBrk="1" hangingPunct="1">
              <a:buFontTx/>
              <a:buNone/>
            </a:pPr>
            <a:r>
              <a:rPr lang="en-US" altLang="en-US" sz="2400" smtClean="0">
                <a:ea typeface="ＭＳ Ｐゴシック" pitchFamily="34" charset="-128"/>
              </a:rPr>
              <a:t>     or</a:t>
            </a:r>
          </a:p>
          <a:p>
            <a:pPr lvl="1" eaLnBrk="1" hangingPunct="1"/>
            <a:r>
              <a:rPr lang="en-US" altLang="en-US" sz="2400" smtClean="0">
                <a:ea typeface="ＭＳ Ｐゴシック" pitchFamily="34" charset="-128"/>
              </a:rPr>
              <a:t>Trait-influencing genes are simply more likely to be present in that environment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634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Ways to deal with rGE</a:t>
            </a:r>
          </a:p>
        </p:txBody>
      </p:sp>
      <p:sp>
        <p:nvSpPr>
          <p:cNvPr id="6349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382000" cy="4648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000" smtClean="0">
                <a:ea typeface="ＭＳ Ｐゴシック" pitchFamily="34" charset="-128"/>
              </a:rPr>
              <a:t>Limit study to moderators that aren</a:t>
            </a:r>
            <a:r>
              <a:rPr lang="ja-JP" altLang="en-US" sz="2000" smtClean="0">
                <a:ea typeface="ＭＳ Ｐゴシック" pitchFamily="34" charset="-128"/>
              </a:rPr>
              <a:t>’</a:t>
            </a:r>
            <a:r>
              <a:rPr lang="en-US" altLang="ja-JP" sz="2000" smtClean="0">
                <a:ea typeface="ＭＳ Ｐゴシック" pitchFamily="34" charset="-128"/>
              </a:rPr>
              <a:t>t correlated with outcome</a:t>
            </a:r>
          </a:p>
          <a:p>
            <a:pPr eaLnBrk="1" hangingPunct="1">
              <a:lnSpc>
                <a:spcPct val="80000"/>
              </a:lnSpc>
            </a:pPr>
            <a:endParaRPr lang="en-US" altLang="en-US" sz="700" smtClean="0">
              <a:ea typeface="ＭＳ Ｐゴシック" pitchFamily="34" charset="-128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en-US" sz="1800" smtClean="0">
                <a:ea typeface="ＭＳ Ｐゴシック" pitchFamily="34" charset="-128"/>
              </a:rPr>
              <a:t>Pro:  easy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800" smtClean="0">
                <a:ea typeface="ＭＳ Ｐゴシック" pitchFamily="34" charset="-128"/>
              </a:rPr>
              <a:t>Con:  not very satisfying</a:t>
            </a:r>
          </a:p>
          <a:p>
            <a:pPr lvl="1" eaLnBrk="1" hangingPunct="1">
              <a:lnSpc>
                <a:spcPct val="80000"/>
              </a:lnSpc>
            </a:pPr>
            <a:endParaRPr lang="en-US" altLang="en-US" sz="1800" smtClean="0">
              <a:ea typeface="ＭＳ Ｐゴシック" pitchFamily="34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2000" smtClean="0">
                <a:ea typeface="ＭＳ Ｐゴシック" pitchFamily="34" charset="-128"/>
              </a:rPr>
              <a:t>Moderator in means model will remove from the covariance genetic effects shared by trait and moderator</a:t>
            </a:r>
          </a:p>
          <a:p>
            <a:pPr eaLnBrk="1" hangingPunct="1">
              <a:lnSpc>
                <a:spcPct val="80000"/>
              </a:lnSpc>
            </a:pPr>
            <a:endParaRPr lang="en-US" altLang="en-US" sz="800" smtClean="0">
              <a:ea typeface="ＭＳ Ｐゴシック" pitchFamily="34" charset="-128"/>
            </a:endParaRPr>
          </a:p>
          <a:p>
            <a:pPr lvl="1" eaLnBrk="1" hangingPunct="1"/>
            <a:r>
              <a:rPr lang="en-US" altLang="en-US" sz="1800" smtClean="0">
                <a:ea typeface="ＭＳ Ｐゴシック" pitchFamily="34" charset="-128"/>
              </a:rPr>
              <a:t>Pro:  Any interaction detected will be moderation of the trait specific genetic effects</a:t>
            </a:r>
          </a:p>
          <a:p>
            <a:pPr lvl="1" eaLnBrk="1" hangingPunct="1"/>
            <a:r>
              <a:rPr lang="en-US" altLang="en-US" sz="1800" smtClean="0">
                <a:ea typeface="ＭＳ Ｐゴシック" pitchFamily="34" charset="-128"/>
              </a:rPr>
              <a:t>Con:  Will fail to detect GxE interaction if the moderated genetic component is shared by the outcome and moderator</a:t>
            </a:r>
          </a:p>
          <a:p>
            <a:pPr eaLnBrk="1" hangingPunct="1">
              <a:lnSpc>
                <a:spcPct val="80000"/>
              </a:lnSpc>
            </a:pPr>
            <a:endParaRPr lang="en-US" altLang="en-US" sz="2000" smtClean="0">
              <a:ea typeface="ＭＳ Ｐゴシック" pitchFamily="34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2000" smtClean="0">
                <a:ea typeface="ＭＳ Ｐゴシック" pitchFamily="34" charset="-128"/>
              </a:rPr>
              <a:t>Explicitly model rGE using a bivariate framework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800" smtClean="0">
                <a:ea typeface="ＭＳ Ｐゴシック" pitchFamily="34" charset="-128"/>
              </a:rPr>
              <a:t>Pro:  explicitly models rGE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800" smtClean="0">
                <a:ea typeface="ＭＳ Ｐゴシック" pitchFamily="34" charset="-128"/>
              </a:rPr>
              <a:t>Con:  Power to detect B</a:t>
            </a:r>
            <a:r>
              <a:rPr lang="en-US" altLang="en-US" sz="1800" baseline="-25000" smtClean="0">
                <a:ea typeface="ＭＳ Ｐゴシック" pitchFamily="34" charset="-128"/>
              </a:rPr>
              <a:t>XU</a:t>
            </a:r>
            <a:r>
              <a:rPr lang="en-US" altLang="en-US" sz="1800" smtClean="0">
                <a:ea typeface="ＭＳ Ｐゴシック" pitchFamily="34" charset="-128"/>
              </a:rPr>
              <a:t> decreases with increasing rGE; difficulty converging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66700" y="228600"/>
            <a:ext cx="1752600" cy="5334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Edinburgh</a:t>
            </a:r>
            <a:endParaRPr lang="en-A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79873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mtClean="0">
                <a:ea typeface="ＭＳ Ｐゴシック" pitchFamily="34" charset="-128"/>
              </a:rPr>
              <a:t>Alternative Approach</a:t>
            </a:r>
            <a:br>
              <a:rPr lang="en-US" altLang="en-US" smtClean="0">
                <a:ea typeface="ＭＳ Ｐゴシック" pitchFamily="34" charset="-128"/>
              </a:rPr>
            </a:br>
            <a:r>
              <a:rPr lang="en-US" altLang="en-US" smtClean="0">
                <a:ea typeface="ＭＳ Ｐゴシック" pitchFamily="34" charset="-128"/>
              </a:rPr>
              <a:t>GxE =</a:t>
            </a:r>
            <a:br>
              <a:rPr lang="en-US" altLang="en-US" smtClean="0">
                <a:ea typeface="ＭＳ Ｐゴシック" pitchFamily="34" charset="-128"/>
              </a:rPr>
            </a:br>
            <a:r>
              <a:rPr lang="en-US" altLang="en-US" smtClean="0">
                <a:ea typeface="ＭＳ Ｐゴシック" pitchFamily="34" charset="-128"/>
              </a:rPr>
              <a:t>“Environmental modulation” of path from genotype to phenotype</a:t>
            </a:r>
          </a:p>
        </p:txBody>
      </p:sp>
      <p:sp>
        <p:nvSpPr>
          <p:cNvPr id="79874" name="Subtitle 4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</p:spPr>
        <p:txBody>
          <a:bodyPr/>
          <a:lstStyle/>
          <a:p>
            <a:r>
              <a:rPr lang="en-US" altLang="en-US" dirty="0" smtClean="0">
                <a:solidFill>
                  <a:schemeClr val="tx1"/>
                </a:solidFill>
                <a:ea typeface="ＭＳ Ｐゴシック" pitchFamily="34" charset="-128"/>
              </a:rPr>
              <a:t>See e.g. Purcell</a:t>
            </a:r>
          </a:p>
          <a:p>
            <a:r>
              <a:rPr lang="en-US" altLang="en-US" dirty="0" smtClean="0">
                <a:solidFill>
                  <a:schemeClr val="tx1"/>
                </a:solidFill>
                <a:ea typeface="ＭＳ Ｐゴシック" pitchFamily="34" charset="-128"/>
              </a:rPr>
              <a:t>“</a:t>
            </a:r>
            <a:r>
              <a:rPr lang="en-US" altLang="ja-JP" dirty="0" err="1" smtClean="0">
                <a:solidFill>
                  <a:schemeClr val="tx1"/>
                </a:solidFill>
                <a:ea typeface="ＭＳ Ｐゴシック" pitchFamily="34" charset="-128"/>
              </a:rPr>
              <a:t>a,c,e</a:t>
            </a:r>
            <a:r>
              <a:rPr lang="en-US" altLang="ja-JP" dirty="0" smtClean="0">
                <a:solidFill>
                  <a:schemeClr val="tx1"/>
                </a:solidFill>
                <a:ea typeface="ＭＳ Ｐゴシック" pitchFamily="34" charset="-128"/>
              </a:rPr>
              <a:t> modulated by covariate</a:t>
            </a:r>
            <a:r>
              <a:rPr lang="en-US" altLang="en-US" dirty="0" smtClean="0">
                <a:solidFill>
                  <a:schemeClr val="tx1"/>
                </a:solidFill>
                <a:ea typeface="ＭＳ Ｐゴシック" pitchFamily="34" charset="-128"/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80898" name="Title 4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7772400" cy="1470025"/>
          </a:xfrm>
        </p:spPr>
        <p:txBody>
          <a:bodyPr/>
          <a:lstStyle/>
          <a:p>
            <a:r>
              <a:rPr lang="en-US" altLang="en-US" smtClean="0">
                <a:ea typeface="ＭＳ Ｐゴシック" pitchFamily="34" charset="-128"/>
              </a:rPr>
              <a:t>CARE!</a:t>
            </a:r>
          </a:p>
        </p:txBody>
      </p:sp>
      <p:sp>
        <p:nvSpPr>
          <p:cNvPr id="80897" name="Subtitle 3"/>
          <p:cNvSpPr>
            <a:spLocks noGrp="1"/>
          </p:cNvSpPr>
          <p:nvPr>
            <p:ph type="subTitle" idx="1"/>
          </p:nvPr>
        </p:nvSpPr>
        <p:spPr>
          <a:xfrm>
            <a:off x="1295400" y="1905000"/>
            <a:ext cx="6400800" cy="3200400"/>
          </a:xfrm>
        </p:spPr>
        <p:txBody>
          <a:bodyPr>
            <a:normAutofit fontScale="92500" lnSpcReduction="20000"/>
          </a:bodyPr>
          <a:lstStyle/>
          <a:p>
            <a:r>
              <a:rPr lang="en-US" altLang="en-US" dirty="0" smtClean="0">
                <a:solidFill>
                  <a:schemeClr val="tx1"/>
                </a:solidFill>
                <a:ea typeface="ＭＳ Ｐゴシック" pitchFamily="34" charset="-128"/>
              </a:rPr>
              <a:t>Results depend on scale – often remove </a:t>
            </a:r>
            <a:r>
              <a:rPr lang="en-US" altLang="en-US" dirty="0" err="1" smtClean="0">
                <a:solidFill>
                  <a:schemeClr val="tx1"/>
                </a:solidFill>
                <a:ea typeface="ＭＳ Ｐゴシック" pitchFamily="34" charset="-128"/>
              </a:rPr>
              <a:t>GxE</a:t>
            </a:r>
            <a:r>
              <a:rPr lang="en-US" altLang="en-US" dirty="0" smtClean="0">
                <a:solidFill>
                  <a:schemeClr val="tx1"/>
                </a:solidFill>
                <a:ea typeface="ＭＳ Ｐゴシック" pitchFamily="34" charset="-128"/>
              </a:rPr>
              <a:t> (and other “interactions” – e.g. epistasis) by change in scale </a:t>
            </a:r>
          </a:p>
          <a:p>
            <a:endParaRPr lang="en-US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r>
              <a:rPr lang="en-US" altLang="en-US" dirty="0" smtClean="0">
                <a:solidFill>
                  <a:schemeClr val="tx1"/>
                </a:solidFill>
                <a:ea typeface="ＭＳ Ｐゴシック" pitchFamily="34" charset="-128"/>
              </a:rPr>
              <a:t>Often try to choose units so model is additive/linear and simple.  </a:t>
            </a:r>
          </a:p>
          <a:p>
            <a:r>
              <a:rPr lang="en-US" altLang="en-US" dirty="0" smtClean="0">
                <a:solidFill>
                  <a:schemeClr val="tx1"/>
                </a:solidFill>
                <a:ea typeface="ＭＳ Ｐゴシック" pitchFamily="34" charset="-128"/>
              </a:rPr>
              <a:t>“Simplicity is truth”  (?)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itchFamily="34" charset="-128"/>
              </a:rPr>
              <a:t>“Environment”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>
                <a:ea typeface="ＭＳ Ｐゴシック" pitchFamily="34" charset="-128"/>
              </a:rPr>
              <a:t>Cumulative </a:t>
            </a:r>
            <a:r>
              <a:rPr lang="en-US" altLang="en-US" dirty="0">
                <a:ea typeface="ＭＳ Ｐゴシック" pitchFamily="34" charset="-128"/>
              </a:rPr>
              <a:t>unmeasured </a:t>
            </a:r>
            <a:r>
              <a:rPr lang="en-US" altLang="en-US" dirty="0" smtClean="0">
                <a:ea typeface="ＭＳ Ｐゴシック" pitchFamily="34" charset="-128"/>
              </a:rPr>
              <a:t>environment </a:t>
            </a:r>
          </a:p>
          <a:p>
            <a:pPr lvl="1"/>
            <a:r>
              <a:rPr lang="en-US" altLang="en-US" dirty="0" smtClean="0">
                <a:ea typeface="ＭＳ Ｐゴシック" pitchFamily="34" charset="-128"/>
              </a:rPr>
              <a:t>“</a:t>
            </a:r>
            <a:r>
              <a:rPr lang="en-US" altLang="en-US" dirty="0" smtClean="0">
                <a:ea typeface="ＭＳ Ｐゴシック" pitchFamily="34" charset="-128"/>
              </a:rPr>
              <a:t>E” and “C” in twin models</a:t>
            </a:r>
          </a:p>
          <a:p>
            <a:r>
              <a:rPr lang="en-US" altLang="en-US" dirty="0" smtClean="0">
                <a:ea typeface="ＭＳ Ｐゴシック" pitchFamily="34" charset="-128"/>
              </a:rPr>
              <a:t>Measured environment </a:t>
            </a:r>
          </a:p>
          <a:p>
            <a:pPr lvl="1"/>
            <a:r>
              <a:rPr lang="en-US" altLang="en-US" dirty="0" smtClean="0">
                <a:ea typeface="ＭＳ Ｐゴシック" pitchFamily="34" charset="-128"/>
              </a:rPr>
              <a:t>SES</a:t>
            </a:r>
            <a:r>
              <a:rPr lang="en-US" altLang="en-US" dirty="0" smtClean="0">
                <a:ea typeface="ＭＳ Ｐゴシック" pitchFamily="34" charset="-128"/>
              </a:rPr>
              <a:t>,  life events, exposure, smoking</a:t>
            </a:r>
          </a:p>
          <a:p>
            <a:r>
              <a:rPr lang="en-US" altLang="en-US" dirty="0" smtClean="0">
                <a:ea typeface="ＭＳ Ｐゴシック" pitchFamily="34" charset="-128"/>
              </a:rPr>
              <a:t>“Independent” (of genotype)</a:t>
            </a:r>
          </a:p>
          <a:p>
            <a:r>
              <a:rPr lang="en-US" altLang="en-US" dirty="0" smtClean="0">
                <a:ea typeface="ＭＳ Ｐゴシック" pitchFamily="34" charset="-128"/>
              </a:rPr>
              <a:t>Correlated </a:t>
            </a:r>
            <a:r>
              <a:rPr lang="en-US" altLang="en-US" dirty="0" smtClean="0">
                <a:ea typeface="ＭＳ Ｐゴシック" pitchFamily="34" charset="-128"/>
              </a:rPr>
              <a:t>with genotype – of individual (“active/evocative”) or relative (“passive”)</a:t>
            </a:r>
          </a:p>
          <a:p>
            <a:endParaRPr lang="en-US" altLang="en-US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endParaRPr lang="en-US" altLang="en-US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endParaRPr lang="en-US" altLang="en-US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endParaRPr lang="en-US" altLang="en-US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endParaRPr lang="en-US" altLang="en-US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itchFamily="34" charset="-128"/>
              </a:rPr>
              <a:t>Genotype x Environment Interaction</a:t>
            </a:r>
          </a:p>
        </p:txBody>
      </p:sp>
      <p:sp>
        <p:nvSpPr>
          <p:cNvPr id="21506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 smtClean="0">
              <a:ea typeface="ＭＳ Ｐゴシック" pitchFamily="34" charset="-128"/>
            </a:endParaRPr>
          </a:p>
        </p:txBody>
      </p:sp>
      <p:pic>
        <p:nvPicPr>
          <p:cNvPr id="21507" name="Picture 5" descr="Slide2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smtClean="0">
                <a:ea typeface="ＭＳ Ｐゴシック" pitchFamily="34" charset="-128"/>
              </a:rPr>
              <a:t>Where does GxE go in “ACE” model?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en-US" sz="5400" smtClean="0">
                <a:ea typeface="ＭＳ Ｐゴシック" pitchFamily="34" charset="-128"/>
              </a:rPr>
              <a:t>AxE -&gt;  “E”</a:t>
            </a:r>
          </a:p>
          <a:p>
            <a:pPr algn="ctr"/>
            <a:r>
              <a:rPr lang="en-US" altLang="en-US" sz="5400" smtClean="0">
                <a:ea typeface="ＭＳ Ｐゴシック" pitchFamily="34" charset="-128"/>
              </a:rPr>
              <a:t>AxC -&gt;  “A”</a:t>
            </a:r>
          </a:p>
          <a:p>
            <a:pPr algn="ctr"/>
            <a:endParaRPr lang="en-US" altLang="en-US" sz="540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altLang="en-US" sz="2800" smtClean="0">
                <a:ea typeface="ＭＳ Ｐゴシック" pitchFamily="34" charset="-128"/>
              </a:rPr>
              <a:t>See Jinks, JL and Fulker, DW (1970) Psych. Bulletin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>
              <a:solidFill>
                <a:prstClr val="white"/>
              </a:solidFill>
            </a:endParaRPr>
          </a:p>
        </p:txBody>
      </p:sp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582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  <a:ea typeface="ＭＳ Ｐゴシック" pitchFamily="34" charset="-128"/>
              </a:rPr>
              <a:t>Contributions of Genetic, Shared Environment, Genotype x Shared Environment Interaction Effects to Twin/Sib Resemblance</a:t>
            </a:r>
          </a:p>
        </p:txBody>
      </p:sp>
      <p:graphicFrame>
        <p:nvGraphicFramePr>
          <p:cNvPr id="17411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164519"/>
              </p:ext>
            </p:extLst>
          </p:nvPr>
        </p:nvGraphicFramePr>
        <p:xfrm>
          <a:off x="762000" y="2209800"/>
          <a:ext cx="7772400" cy="3237865"/>
        </p:xfrm>
        <a:graphic>
          <a:graphicData uri="http://schemas.openxmlformats.org/drawingml/2006/table">
            <a:tbl>
              <a:tblPr/>
              <a:tblGrid>
                <a:gridCol w="2031164"/>
                <a:gridCol w="1714417"/>
                <a:gridCol w="1751347"/>
                <a:gridCol w="2275472"/>
              </a:tblGrid>
              <a:tr h="11731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Shared Environment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Additive Genetic Effects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Genotype x Shared Environment Interaction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1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MZ Pairs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1 x 1 = 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55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DZ Pairs/Full Sibs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½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accent2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1 x ½ = ½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67" name="Text Box 31"/>
          <p:cNvSpPr txBox="1">
            <a:spLocks noChangeArrowheads="1"/>
          </p:cNvSpPr>
          <p:nvPr/>
        </p:nvSpPr>
        <p:spPr bwMode="auto">
          <a:xfrm>
            <a:off x="457200" y="5638800"/>
            <a:ext cx="83216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2000" i="1"/>
              <a:t>In other words—if gene-(shared) environment interaction is not explicitly </a:t>
            </a:r>
          </a:p>
          <a:p>
            <a:pPr eaLnBrk="1" hangingPunct="1"/>
            <a:r>
              <a:rPr lang="en-US" altLang="en-US" sz="2000" i="1"/>
              <a:t>modeled, it will be subsumed into the A term in the classic twin model.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rdif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656</TotalTime>
  <Words>1086</Words>
  <Application>Microsoft Office PowerPoint</Application>
  <PresentationFormat>On-screen Show (4:3)</PresentationFormat>
  <Paragraphs>288</Paragraphs>
  <Slides>35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ＭＳ Ｐゴシック</vt:lpstr>
      <vt:lpstr>Symbol</vt:lpstr>
      <vt:lpstr>Times New Roman</vt:lpstr>
      <vt:lpstr>cardif2</vt:lpstr>
      <vt:lpstr>Microsoft PowerPoint Slide</vt:lpstr>
      <vt:lpstr>Microsoft Equation 3.0</vt:lpstr>
      <vt:lpstr>GxE and moderation</vt:lpstr>
      <vt:lpstr>Genotype x Environment Interaction</vt:lpstr>
      <vt:lpstr>The Biometrical Genetic Approach:   GxE = Genetic Control of “Sensitivity” to environment</vt:lpstr>
      <vt:lpstr>Alternative Approach GxE = “Environmental modulation” of path from genotype to phenotype</vt:lpstr>
      <vt:lpstr>CARE!</vt:lpstr>
      <vt:lpstr>“Environment”</vt:lpstr>
      <vt:lpstr>Genotype x Environment Interaction</vt:lpstr>
      <vt:lpstr>Where does GxE go in “ACE” model?</vt:lpstr>
      <vt:lpstr>Contributions of Genetic, Shared Environment, Genotype x Shared Environment Interaction Effects to Twin/Sib Resemblance</vt:lpstr>
      <vt:lpstr>Contributions of Genetic, Unshared Environment, Genotype x Unshared Environment Interaction Effects to Twin/Sib Resemblance</vt:lpstr>
      <vt:lpstr>No GxE: Genetic covariances and correlations</vt:lpstr>
      <vt:lpstr>PowerPoint Presentation</vt:lpstr>
      <vt:lpstr>PowerPoint Presentation</vt:lpstr>
      <vt:lpstr>Modulation of gene expression by measured environment</vt:lpstr>
      <vt:lpstr>Ways to Model Gene-Environment Interaction in Twin Data</vt:lpstr>
      <vt:lpstr>Sex Effects</vt:lpstr>
      <vt:lpstr>GxE Effects</vt:lpstr>
      <vt:lpstr>Problem:</vt:lpstr>
      <vt:lpstr>Standard model</vt:lpstr>
      <vt:lpstr>Model-fitting approach to GxE</vt:lpstr>
      <vt:lpstr>Model-fitting approach to GxE</vt:lpstr>
      <vt:lpstr>Individual specific moderators</vt:lpstr>
      <vt:lpstr>E x E interactions</vt:lpstr>
      <vt:lpstr>‘Definition variables’ in Mx</vt:lpstr>
      <vt:lpstr>‘Definition variables’ in Mx</vt:lpstr>
      <vt:lpstr>PowerPoint Presentation</vt:lpstr>
      <vt:lpstr>PowerPoint Presentation</vt:lpstr>
      <vt:lpstr>Additional Things to Consider</vt:lpstr>
      <vt:lpstr>Additional Things to Consider</vt:lpstr>
      <vt:lpstr>PowerPoint Presentation</vt:lpstr>
      <vt:lpstr>Genotype-Environment Covariance/Correlation (rGE) see e.g. RB Cattell (1965)</vt:lpstr>
      <vt:lpstr>Gene-environment Interaction</vt:lpstr>
      <vt:lpstr>This complicates interpretation of GxE effects</vt:lpstr>
      <vt:lpstr>Ways to deal with rGE</vt:lpstr>
      <vt:lpstr>PowerPoint Presentation</vt:lpstr>
    </vt:vector>
  </TitlesOfParts>
  <Company>Washington University School of Medicine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Gene-Environment  Interaction</dc:title>
  <dc:creator>Danielle M. Dick</dc:creator>
  <cp:lastModifiedBy>logstress@gmail.com</cp:lastModifiedBy>
  <cp:revision>43</cp:revision>
  <dcterms:created xsi:type="dcterms:W3CDTF">2005-10-04T17:03:10Z</dcterms:created>
  <dcterms:modified xsi:type="dcterms:W3CDTF">2014-04-14T12:30:36Z</dcterms:modified>
</cp:coreProperties>
</file>