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93" r:id="rId1"/>
  </p:sldMasterIdLst>
  <p:notesMasterIdLst>
    <p:notesMasterId r:id="rId56"/>
  </p:notesMasterIdLst>
  <p:handoutMasterIdLst>
    <p:handoutMasterId r:id="rId57"/>
  </p:handoutMasterIdLst>
  <p:sldIdLst>
    <p:sldId id="256" r:id="rId2"/>
    <p:sldId id="258" r:id="rId3"/>
    <p:sldId id="259" r:id="rId4"/>
    <p:sldId id="260" r:id="rId5"/>
    <p:sldId id="261" r:id="rId6"/>
    <p:sldId id="286" r:id="rId7"/>
    <p:sldId id="287" r:id="rId8"/>
    <p:sldId id="288" r:id="rId9"/>
    <p:sldId id="263" r:id="rId10"/>
    <p:sldId id="289" r:id="rId11"/>
    <p:sldId id="290" r:id="rId12"/>
    <p:sldId id="265" r:id="rId13"/>
    <p:sldId id="266" r:id="rId14"/>
    <p:sldId id="291" r:id="rId15"/>
    <p:sldId id="292" r:id="rId16"/>
    <p:sldId id="293" r:id="rId17"/>
    <p:sldId id="294" r:id="rId18"/>
    <p:sldId id="295" r:id="rId19"/>
    <p:sldId id="269" r:id="rId20"/>
    <p:sldId id="325" r:id="rId21"/>
    <p:sldId id="326" r:id="rId22"/>
    <p:sldId id="327" r:id="rId23"/>
    <p:sldId id="270" r:id="rId24"/>
    <p:sldId id="318" r:id="rId25"/>
    <p:sldId id="317" r:id="rId26"/>
    <p:sldId id="271" r:id="rId27"/>
    <p:sldId id="296" r:id="rId28"/>
    <p:sldId id="297" r:id="rId29"/>
    <p:sldId id="298" r:id="rId30"/>
    <p:sldId id="272" r:id="rId31"/>
    <p:sldId id="321" r:id="rId32"/>
    <p:sldId id="322" r:id="rId33"/>
    <p:sldId id="273" r:id="rId34"/>
    <p:sldId id="274" r:id="rId35"/>
    <p:sldId id="339" r:id="rId36"/>
    <p:sldId id="277" r:id="rId37"/>
    <p:sldId id="278" r:id="rId38"/>
    <p:sldId id="279" r:id="rId39"/>
    <p:sldId id="331" r:id="rId40"/>
    <p:sldId id="281" r:id="rId41"/>
    <p:sldId id="328" r:id="rId42"/>
    <p:sldId id="284" r:id="rId43"/>
    <p:sldId id="299" r:id="rId44"/>
    <p:sldId id="300" r:id="rId45"/>
    <p:sldId id="301" r:id="rId46"/>
    <p:sldId id="302" r:id="rId47"/>
    <p:sldId id="337" r:id="rId48"/>
    <p:sldId id="338" r:id="rId49"/>
    <p:sldId id="334" r:id="rId50"/>
    <p:sldId id="306" r:id="rId51"/>
    <p:sldId id="336" r:id="rId52"/>
    <p:sldId id="307" r:id="rId53"/>
    <p:sldId id="308" r:id="rId54"/>
    <p:sldId id="311" r:id="rId5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FF"/>
    <a:srgbClr val="FF0000"/>
    <a:srgbClr val="FFFF00"/>
    <a:srgbClr val="BA1CF0"/>
    <a:srgbClr val="288C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74" y="-96"/>
      </p:cViewPr>
      <p:guideLst>
        <p:guide orient="horz" pos="288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92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087EEB-67AD-40E6-8A90-653DC75760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37043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23BF79-CBB0-419F-9B8B-B082C4DE8C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61443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976AA104-0B9D-42C6-8269-46FFAA961FAD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6E6A07D5-9A6E-4D61-B44B-06F9CBD77651}" type="slidenum">
              <a:rPr lang="en-US" altLang="en-US" sz="1200"/>
              <a:pPr/>
              <a:t>10</a:t>
            </a:fld>
            <a:endParaRPr lang="en-US" altLang="en-US" sz="1200"/>
          </a:p>
        </p:txBody>
      </p:sp>
      <p:sp>
        <p:nvSpPr>
          <p:cNvPr id="4710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ADABFA0E-CCA4-4D5E-8D0E-C45EC738A21A}" type="slidenum">
              <a:rPr lang="en-US" altLang="en-US" sz="1200"/>
              <a:pPr/>
              <a:t>11</a:t>
            </a:fld>
            <a:endParaRPr lang="en-US" altLang="en-US" sz="1200"/>
          </a:p>
        </p:txBody>
      </p:sp>
      <p:sp>
        <p:nvSpPr>
          <p:cNvPr id="4915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8F9B1EC8-2392-4C9D-9568-3EDECFC6B1C9}" type="slidenum">
              <a:rPr lang="en-US" altLang="en-US" sz="1200"/>
              <a:pPr/>
              <a:t>12</a:t>
            </a:fld>
            <a:endParaRPr lang="en-US" altLang="en-US" sz="1200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E5F80A97-1EB0-484D-9B45-7D203D6D42F1}" type="slidenum">
              <a:rPr lang="en-US" altLang="en-US" sz="1200"/>
              <a:pPr/>
              <a:t>13</a:t>
            </a:fld>
            <a:endParaRPr lang="en-US" altLang="en-US" sz="1200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2C1DFED1-A40A-43B3-AFAD-DCF6C4B6DB1D}" type="slidenum">
              <a:rPr lang="en-US" altLang="en-US" sz="1200"/>
              <a:pPr/>
              <a:t>14</a:t>
            </a:fld>
            <a:endParaRPr lang="en-US" altLang="en-US" sz="1200"/>
          </a:p>
        </p:txBody>
      </p:sp>
      <p:sp>
        <p:nvSpPr>
          <p:cNvPr id="5529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A7EC5BCE-F923-4963-B4D6-20ED05EC49DB}" type="slidenum">
              <a:rPr lang="en-US" altLang="en-US" sz="1200"/>
              <a:pPr/>
              <a:t>15</a:t>
            </a:fld>
            <a:endParaRPr lang="en-US" altLang="en-US" sz="1200"/>
          </a:p>
        </p:txBody>
      </p:sp>
      <p:sp>
        <p:nvSpPr>
          <p:cNvPr id="573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09BA40C3-D560-4282-A270-AD043F94E80D}" type="slidenum">
              <a:rPr lang="en-US" altLang="en-US" sz="1200"/>
              <a:pPr/>
              <a:t>16</a:t>
            </a:fld>
            <a:endParaRPr lang="en-US" altLang="en-US" sz="1200"/>
          </a:p>
        </p:txBody>
      </p:sp>
      <p:sp>
        <p:nvSpPr>
          <p:cNvPr id="5939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FBE4FC75-A32E-495D-9814-9A62EECD60EE}" type="slidenum">
              <a:rPr lang="en-US" altLang="en-US" sz="1200"/>
              <a:pPr/>
              <a:t>17</a:t>
            </a:fld>
            <a:endParaRPr lang="en-US" altLang="en-US" sz="1200"/>
          </a:p>
        </p:txBody>
      </p:sp>
      <p:sp>
        <p:nvSpPr>
          <p:cNvPr id="6144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7F175DBF-AB90-4CCE-AEDA-6985F6E6FF05}" type="slidenum">
              <a:rPr lang="en-US" altLang="en-US" sz="1200"/>
              <a:pPr/>
              <a:t>18</a:t>
            </a:fld>
            <a:endParaRPr lang="en-US" altLang="en-US" sz="1200"/>
          </a:p>
        </p:txBody>
      </p:sp>
      <p:sp>
        <p:nvSpPr>
          <p:cNvPr id="634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F1FFE654-D836-48F4-990E-564736617E6F}" type="slidenum">
              <a:rPr lang="en-US" altLang="en-US" sz="1200"/>
              <a:pPr/>
              <a:t>19</a:t>
            </a:fld>
            <a:endParaRPr lang="en-US" altLang="en-US" sz="1200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477FFAC5-9854-4079-8CD5-C8ED5E66C404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964512DD-A165-4CE6-A152-4CF923574C21}" type="slidenum">
              <a:rPr lang="en-US" altLang="en-US" sz="1200"/>
              <a:pPr/>
              <a:t>20</a:t>
            </a:fld>
            <a:endParaRPr lang="en-US" altLang="en-US" sz="1200"/>
          </a:p>
        </p:txBody>
      </p:sp>
      <p:sp>
        <p:nvSpPr>
          <p:cNvPr id="6758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F833C84A-8345-43C9-B8A6-3CAFE146D780}" type="slidenum">
              <a:rPr lang="en-US" altLang="en-US" sz="1200"/>
              <a:pPr/>
              <a:t>21</a:t>
            </a:fld>
            <a:endParaRPr lang="en-US" altLang="en-US" sz="1200"/>
          </a:p>
        </p:txBody>
      </p:sp>
      <p:sp>
        <p:nvSpPr>
          <p:cNvPr id="6963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10156FA2-7BA7-450C-8B48-3EC0C3CC6B1A}" type="slidenum">
              <a:rPr lang="en-US" altLang="en-US" sz="1200"/>
              <a:pPr/>
              <a:t>22</a:t>
            </a:fld>
            <a:endParaRPr lang="en-US" altLang="en-US" sz="1200"/>
          </a:p>
        </p:txBody>
      </p:sp>
      <p:sp>
        <p:nvSpPr>
          <p:cNvPr id="7168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66983438-BB68-4B35-AAB7-B4478ADED280}" type="slidenum">
              <a:rPr lang="en-US" altLang="en-US" sz="1200"/>
              <a:pPr/>
              <a:t>23</a:t>
            </a:fld>
            <a:endParaRPr lang="en-US" altLang="en-US" sz="1200"/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4A6C0DD5-527F-4F8A-A78B-25BFB239E10F}" type="slidenum">
              <a:rPr lang="en-US" altLang="en-US" sz="1200"/>
              <a:pPr/>
              <a:t>24</a:t>
            </a:fld>
            <a:endParaRPr lang="en-US" altLang="en-US" sz="1200"/>
          </a:p>
        </p:txBody>
      </p:sp>
      <p:sp>
        <p:nvSpPr>
          <p:cNvPr id="7577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ED7CE72F-9422-45F3-8A3E-CAC945C04F10}" type="slidenum">
              <a:rPr lang="en-US" altLang="en-US" sz="1200"/>
              <a:pPr/>
              <a:t>25</a:t>
            </a:fld>
            <a:endParaRPr lang="en-US" altLang="en-US" sz="1200"/>
          </a:p>
        </p:txBody>
      </p:sp>
      <p:sp>
        <p:nvSpPr>
          <p:cNvPr id="7782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34C2FD2A-ED8C-45E0-B070-DB6F491FDAC8}" type="slidenum">
              <a:rPr lang="en-US" altLang="en-US" sz="1200"/>
              <a:pPr/>
              <a:t>26</a:t>
            </a:fld>
            <a:endParaRPr lang="en-US" altLang="en-US" sz="1200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51FB9102-AA17-4A48-A50C-3CA13CDF949F}" type="slidenum">
              <a:rPr lang="en-US" altLang="en-US" sz="1200"/>
              <a:pPr/>
              <a:t>27</a:t>
            </a:fld>
            <a:endParaRPr lang="en-US" altLang="en-US" sz="1200"/>
          </a:p>
        </p:txBody>
      </p:sp>
      <p:sp>
        <p:nvSpPr>
          <p:cNvPr id="8192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BC5FBA3C-8F91-4695-B115-ED347A448023}" type="slidenum">
              <a:rPr lang="en-US" altLang="en-US" sz="1200"/>
              <a:pPr/>
              <a:t>28</a:t>
            </a:fld>
            <a:endParaRPr lang="en-US" altLang="en-US" sz="1200"/>
          </a:p>
        </p:txBody>
      </p:sp>
      <p:sp>
        <p:nvSpPr>
          <p:cNvPr id="8397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84F99577-27C4-4AE0-8066-D48C211E1F42}" type="slidenum">
              <a:rPr lang="en-US" altLang="en-US" sz="1200"/>
              <a:pPr/>
              <a:t>29</a:t>
            </a:fld>
            <a:endParaRPr lang="en-US" altLang="en-US" sz="1200"/>
          </a:p>
        </p:txBody>
      </p:sp>
      <p:sp>
        <p:nvSpPr>
          <p:cNvPr id="8601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B73E280A-BDC9-429D-B169-587ED764C663}" type="slidenum">
              <a:rPr lang="en-US" altLang="en-US" sz="1200"/>
              <a:pPr/>
              <a:t>3</a:t>
            </a:fld>
            <a:endParaRPr lang="en-US" altLang="en-US" sz="1200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B4787C55-D997-46ED-A775-6C09A325FDD8}" type="slidenum">
              <a:rPr lang="en-US" altLang="en-US" sz="1200"/>
              <a:pPr/>
              <a:t>30</a:t>
            </a:fld>
            <a:endParaRPr lang="en-US" altLang="en-US" sz="1200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74887B90-4A92-4AA8-A92B-2390BDC11016}" type="slidenum">
              <a:rPr lang="en-US" altLang="en-US" sz="1200"/>
              <a:pPr/>
              <a:t>31</a:t>
            </a:fld>
            <a:endParaRPr lang="en-US" altLang="en-US" sz="1200"/>
          </a:p>
        </p:txBody>
      </p:sp>
      <p:sp>
        <p:nvSpPr>
          <p:cNvPr id="9011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ECEB5049-2742-4639-B921-0427366377B3}" type="slidenum">
              <a:rPr lang="en-US" altLang="en-US" sz="1200"/>
              <a:pPr/>
              <a:t>32</a:t>
            </a:fld>
            <a:endParaRPr lang="en-US" altLang="en-US" sz="1200"/>
          </a:p>
        </p:txBody>
      </p:sp>
      <p:sp>
        <p:nvSpPr>
          <p:cNvPr id="9216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EE6EEBE5-6D0B-4B46-BE31-E1995A154DB2}" type="slidenum">
              <a:rPr lang="en-US" altLang="en-US" sz="1200"/>
              <a:pPr/>
              <a:t>33</a:t>
            </a:fld>
            <a:endParaRPr lang="en-US" altLang="en-US" sz="1200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53A74464-E796-4F7C-8035-F7140A503172}" type="slidenum">
              <a:rPr lang="en-US" altLang="en-US" sz="1200"/>
              <a:pPr/>
              <a:t>34</a:t>
            </a:fld>
            <a:endParaRPr lang="en-US" altLang="en-US" sz="1200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/>
            <a:fld id="{221C23BA-D50B-418C-88E2-C167B10F04F0}" type="slidenum">
              <a:rPr lang="en-US" altLang="en-US" sz="1200"/>
              <a:pPr algn="r"/>
              <a:t>35</a:t>
            </a:fld>
            <a:endParaRPr lang="en-US" altLang="en-US" sz="1200"/>
          </a:p>
        </p:txBody>
      </p:sp>
      <p:sp>
        <p:nvSpPr>
          <p:cNvPr id="1464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F21427C2-295F-4F24-A642-B0B1764CED55}" type="slidenum">
              <a:rPr lang="en-US" altLang="en-US" sz="1200"/>
              <a:pPr/>
              <a:t>36</a:t>
            </a:fld>
            <a:endParaRPr lang="en-US" altLang="en-US" sz="1200"/>
          </a:p>
        </p:txBody>
      </p:sp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789FE4EC-16B9-42FB-BB3A-6499D8D196F6}" type="slidenum">
              <a:rPr lang="en-US" altLang="en-US" sz="1200"/>
              <a:pPr/>
              <a:t>37</a:t>
            </a:fld>
            <a:endParaRPr lang="en-US" altLang="en-US" sz="1200"/>
          </a:p>
        </p:txBody>
      </p:sp>
      <p:sp>
        <p:nvSpPr>
          <p:cNvPr id="10035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936B918D-B5DB-4E82-ADE2-3019713C044C}" type="slidenum">
              <a:rPr lang="en-US" altLang="en-US" sz="1200"/>
              <a:pPr/>
              <a:t>38</a:t>
            </a:fld>
            <a:endParaRPr lang="en-US" altLang="en-US" sz="1200"/>
          </a:p>
        </p:txBody>
      </p:sp>
      <p:sp>
        <p:nvSpPr>
          <p:cNvPr id="10240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7D279B57-0E93-455A-A8A1-D578855EE391}" type="slidenum">
              <a:rPr lang="en-US" altLang="en-US" sz="1200"/>
              <a:pPr/>
              <a:t>39</a:t>
            </a:fld>
            <a:endParaRPr lang="en-US" altLang="en-US" sz="1200"/>
          </a:p>
        </p:txBody>
      </p:sp>
      <p:sp>
        <p:nvSpPr>
          <p:cNvPr id="10445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2EE6A466-A209-4323-AC16-A6A77A0BC7EE}" type="slidenum">
              <a:rPr lang="en-US" altLang="en-US" sz="1200"/>
              <a:pPr/>
              <a:t>4</a:t>
            </a:fld>
            <a:endParaRPr lang="en-US" altLang="en-US" sz="120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FC933C90-FB17-40F7-B04A-AB33B35B03E9}" type="slidenum">
              <a:rPr lang="en-US" altLang="en-US" sz="1200"/>
              <a:pPr/>
              <a:t>40</a:t>
            </a:fld>
            <a:endParaRPr lang="en-US" altLang="en-US" sz="1200"/>
          </a:p>
        </p:txBody>
      </p:sp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B0C91BE4-043A-476C-A1E0-B9F63292B1FA}" type="slidenum">
              <a:rPr lang="en-US" altLang="en-US" sz="1200"/>
              <a:pPr/>
              <a:t>42</a:t>
            </a:fld>
            <a:endParaRPr lang="en-US" altLang="en-US" sz="1200"/>
          </a:p>
        </p:txBody>
      </p:sp>
      <p:sp>
        <p:nvSpPr>
          <p:cNvPr id="10957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202F6672-FF5D-4C6A-B58B-BCE57983AF7D}" type="slidenum">
              <a:rPr lang="en-US" altLang="en-US" sz="1200"/>
              <a:pPr/>
              <a:t>43</a:t>
            </a:fld>
            <a:endParaRPr lang="en-US" altLang="en-US" sz="1200"/>
          </a:p>
        </p:txBody>
      </p:sp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4DE15ECD-10C5-4125-AAC1-CA6E20E8E0F6}" type="slidenum">
              <a:rPr lang="en-US" altLang="en-US" sz="1200"/>
              <a:pPr/>
              <a:t>44</a:t>
            </a:fld>
            <a:endParaRPr lang="en-US" altLang="en-US" sz="1200"/>
          </a:p>
        </p:txBody>
      </p:sp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EA09FC73-1F92-443F-A739-1E1D862A0018}" type="slidenum">
              <a:rPr lang="en-US" altLang="en-US" sz="1200"/>
              <a:pPr/>
              <a:t>45</a:t>
            </a:fld>
            <a:endParaRPr lang="en-US" altLang="en-US" sz="1200"/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70CE7947-EB10-4F5C-A4E1-6B5072CF7704}" type="slidenum">
              <a:rPr lang="en-US" altLang="en-US" sz="1200"/>
              <a:pPr/>
              <a:t>46</a:t>
            </a:fld>
            <a:endParaRPr lang="en-US" altLang="en-US" sz="1200"/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DD50D18F-F43F-4BCA-AEC0-4C6EEFE40605}" type="slidenum">
              <a:rPr lang="en-US" altLang="en-US" sz="1200">
                <a:solidFill>
                  <a:srgbClr val="000000"/>
                </a:solidFill>
              </a:rPr>
              <a:pPr/>
              <a:t>47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1B4C7DEB-94C4-4A8F-A40B-50E9B79CB282}" type="slidenum">
              <a:rPr lang="en-US" altLang="en-US" sz="1200">
                <a:solidFill>
                  <a:srgbClr val="000000"/>
                </a:solidFill>
              </a:rPr>
              <a:pPr/>
              <a:t>48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8E2F055D-C925-48F3-9632-637BA7D8FA09}" type="slidenum">
              <a:rPr lang="en-GB" altLang="en-US" sz="1200"/>
              <a:pPr/>
              <a:t>49</a:t>
            </a:fld>
            <a:endParaRPr lang="en-GB" altLang="en-US" sz="1200"/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B2AE98B5-90AA-4CD8-92E3-F576478F23E2}" type="slidenum">
              <a:rPr lang="en-US" altLang="en-US" sz="1200"/>
              <a:pPr/>
              <a:t>50</a:t>
            </a:fld>
            <a:endParaRPr lang="en-US" altLang="en-US" sz="1200"/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85D703EE-FBE8-46FD-AC64-B9B78F579512}" type="slidenum">
              <a:rPr lang="en-US" altLang="en-US" sz="1200"/>
              <a:pPr/>
              <a:t>5</a:t>
            </a:fld>
            <a:endParaRPr lang="en-US" altLang="en-US" sz="1200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4B8858C3-9EEE-4E37-B59D-FD1F6C3FC6C9}" type="slidenum">
              <a:rPr lang="en-GB" altLang="en-US" sz="1200"/>
              <a:pPr/>
              <a:t>51</a:t>
            </a:fld>
            <a:endParaRPr lang="en-GB" altLang="en-US" sz="1200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8955C55A-4D41-4B82-923E-CD5D21CA23DE}" type="slidenum">
              <a:rPr lang="en-US" altLang="en-US" sz="1200"/>
              <a:pPr/>
              <a:t>52</a:t>
            </a:fld>
            <a:endParaRPr lang="en-US" altLang="en-US" sz="1200"/>
          </a:p>
        </p:txBody>
      </p:sp>
      <p:sp>
        <p:nvSpPr>
          <p:cNvPr id="13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8BEFC58F-B2B0-4402-B3E4-AE4D970A9F9F}" type="slidenum">
              <a:rPr lang="en-US" altLang="en-US" sz="1200"/>
              <a:pPr/>
              <a:t>53</a:t>
            </a:fld>
            <a:endParaRPr lang="en-US" altLang="en-US" sz="1200"/>
          </a:p>
        </p:txBody>
      </p:sp>
      <p:sp>
        <p:nvSpPr>
          <p:cNvPr id="13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D442CC23-544E-4B90-9D74-FCEFB2ADA390}" type="slidenum">
              <a:rPr lang="en-US" altLang="en-US" sz="1200"/>
              <a:pPr/>
              <a:t>54</a:t>
            </a:fld>
            <a:endParaRPr lang="en-US" altLang="en-US" sz="1200"/>
          </a:p>
        </p:txBody>
      </p:sp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DE655F38-47B9-4E8F-94EC-FD6B85414CFD}" type="slidenum">
              <a:rPr lang="en-US" altLang="en-US" sz="1200"/>
              <a:pPr/>
              <a:t>6</a:t>
            </a:fld>
            <a:endParaRPr lang="en-US" altLang="en-US" sz="1200"/>
          </a:p>
        </p:txBody>
      </p:sp>
      <p:sp>
        <p:nvSpPr>
          <p:cNvPr id="3891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EE034D9B-54C0-45EA-A443-F571CB3C912E}" type="slidenum">
              <a:rPr lang="en-US" altLang="en-US" sz="1200"/>
              <a:pPr/>
              <a:t>7</a:t>
            </a:fld>
            <a:endParaRPr lang="en-US" altLang="en-US" sz="1200"/>
          </a:p>
        </p:txBody>
      </p:sp>
      <p:sp>
        <p:nvSpPr>
          <p:cNvPr id="4096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F609D064-84A7-4C1D-9A8D-EEBFE28C44A3}" type="slidenum">
              <a:rPr lang="en-US" altLang="en-US" sz="1200"/>
              <a:pPr/>
              <a:t>8</a:t>
            </a:fld>
            <a:endParaRPr lang="en-US" altLang="en-US" sz="1200"/>
          </a:p>
        </p:txBody>
      </p:sp>
      <p:sp>
        <p:nvSpPr>
          <p:cNvPr id="4301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88CBF091-BC81-43BD-8541-18EF4401EC5F}" type="slidenum">
              <a:rPr lang="en-US" altLang="en-US" sz="1200"/>
              <a:pPr/>
              <a:t>9</a:t>
            </a:fld>
            <a:endParaRPr lang="en-US" altLang="en-US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0" y="0"/>
            <a:ext cx="9144000" cy="4038600"/>
            <a:chOff x="0" y="0"/>
            <a:chExt cx="5760" cy="2544"/>
          </a:xfrm>
        </p:grpSpPr>
        <p:sp>
          <p:nvSpPr>
            <p:cNvPr id="5" name="Rectangle 6" descr="aqbg"/>
            <p:cNvSpPr>
              <a:spLocks noChangeArrowheads="1"/>
            </p:cNvSpPr>
            <p:nvPr/>
          </p:nvSpPr>
          <p:spPr bwMode="auto">
            <a:xfrm>
              <a:off x="0" y="0"/>
              <a:ext cx="5760" cy="2208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grpSp>
          <p:nvGrpSpPr>
            <p:cNvPr id="6" name="Group 7"/>
            <p:cNvGrpSpPr>
              <a:grpSpLocks/>
            </p:cNvGrpSpPr>
            <p:nvPr userDrawn="1"/>
          </p:nvGrpSpPr>
          <p:grpSpPr bwMode="auto">
            <a:xfrm>
              <a:off x="0" y="2196"/>
              <a:ext cx="5756" cy="237"/>
              <a:chOff x="0" y="768"/>
              <a:chExt cx="5760" cy="197"/>
            </a:xfrm>
          </p:grpSpPr>
          <p:sp>
            <p:nvSpPr>
              <p:cNvPr id="8" name="Rectangle 8"/>
              <p:cNvSpPr>
                <a:spLocks noChangeArrowheads="1"/>
              </p:cNvSpPr>
              <p:nvPr/>
            </p:nvSpPr>
            <p:spPr bwMode="auto">
              <a:xfrm flipV="1">
                <a:off x="0" y="780"/>
                <a:ext cx="5760" cy="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9" name="Rectangle 9"/>
              <p:cNvSpPr>
                <a:spLocks noChangeArrowheads="1"/>
              </p:cNvSpPr>
              <p:nvPr/>
            </p:nvSpPr>
            <p:spPr bwMode="auto">
              <a:xfrm>
                <a:off x="0" y="828"/>
                <a:ext cx="5760" cy="116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4274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0" name="Rectangle 10"/>
              <p:cNvSpPr>
                <a:spLocks noChangeArrowheads="1"/>
              </p:cNvSpPr>
              <p:nvPr/>
            </p:nvSpPr>
            <p:spPr bwMode="auto">
              <a:xfrm>
                <a:off x="0" y="768"/>
                <a:ext cx="5760" cy="12"/>
              </a:xfrm>
              <a:prstGeom prst="rect">
                <a:avLst/>
              </a:prstGeom>
              <a:gradFill rotWithShape="0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5176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1" name="Rectangle 11"/>
              <p:cNvSpPr>
                <a:spLocks noChangeArrowheads="1"/>
              </p:cNvSpPr>
              <p:nvPr/>
            </p:nvSpPr>
            <p:spPr bwMode="auto">
              <a:xfrm flipV="1">
                <a:off x="0" y="942"/>
                <a:ext cx="5760" cy="23"/>
              </a:xfrm>
              <a:prstGeom prst="rect">
                <a:avLst/>
              </a:prstGeom>
              <a:gradFill rotWithShape="0">
                <a:gsLst>
                  <a:gs pos="0">
                    <a:schemeClr val="accent1">
                      <a:gamma/>
                      <a:tint val="42745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rot="10800000" wrap="none" anchor="ctr"/>
              <a:lstStyle/>
              <a:p>
                <a:pPr algn="ctr">
                  <a:defRPr/>
                </a:pPr>
                <a:endParaRPr lang="en-US">
                  <a:latin typeface="Times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2" name="Rectangle 12"/>
              <p:cNvSpPr>
                <a:spLocks noChangeArrowheads="1"/>
              </p:cNvSpPr>
              <p:nvPr/>
            </p:nvSpPr>
            <p:spPr bwMode="auto">
              <a:xfrm>
                <a:off x="0" y="824"/>
                <a:ext cx="5760" cy="23"/>
              </a:xfrm>
              <a:prstGeom prst="rect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endParaRPr lang="en-US" altLang="en-US"/>
              </a:p>
            </p:txBody>
          </p:sp>
        </p:grpSp>
        <p:sp>
          <p:nvSpPr>
            <p:cNvPr id="7" name="Rectangle 13"/>
            <p:cNvSpPr>
              <a:spLocks noChangeArrowheads="1"/>
            </p:cNvSpPr>
            <p:nvPr/>
          </p:nvSpPr>
          <p:spPr bwMode="auto">
            <a:xfrm>
              <a:off x="2" y="2448"/>
              <a:ext cx="5758" cy="96"/>
            </a:xfrm>
            <a:prstGeom prst="rect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</p:grp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0" y="3470275"/>
            <a:ext cx="9139238" cy="74613"/>
          </a:xfrm>
          <a:prstGeom prst="rect">
            <a:avLst/>
          </a:prstGeom>
          <a:solidFill>
            <a:srgbClr val="777777">
              <a:alpha val="3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5531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531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14800"/>
            <a:ext cx="6400800" cy="1752600"/>
          </a:xfrm>
        </p:spPr>
        <p:txBody>
          <a:bodyPr/>
          <a:lstStyle>
            <a:lvl1pPr marL="0" indent="0" algn="ctr">
              <a:buFont typeface="Times" pitchFamily="-107" charset="0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3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TC 21 - Boulder 2008</a:t>
            </a:r>
          </a:p>
        </p:txBody>
      </p:sp>
      <p:sp>
        <p:nvSpPr>
          <p:cNvPr id="16" name="Rectangle 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E75AEC1-F472-449A-93BD-61517FB294A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304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TC 21 - Boulder 2008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832395-D407-4EBF-920C-F64B2BC136E3}" type="slidenum">
              <a:rPr lang="en-US" altLang="en-US"/>
              <a:pPr/>
              <a:t>‹#›</a:t>
            </a:fld>
            <a:r>
              <a:rPr lang="en-US" altLang="en-US"/>
              <a:t> of 60</a:t>
            </a:r>
          </a:p>
        </p:txBody>
      </p:sp>
    </p:spTree>
    <p:extLst>
      <p:ext uri="{BB962C8B-B14F-4D97-AF65-F5344CB8AC3E}">
        <p14:creationId xmlns:p14="http://schemas.microsoft.com/office/powerpoint/2010/main" val="2263411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38950" y="76200"/>
            <a:ext cx="2228850" cy="6324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76200"/>
            <a:ext cx="6534150" cy="6324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TC 21 - Boulder 2008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8D247B-5333-42A1-9FB6-828E0D6CF424}" type="slidenum">
              <a:rPr lang="en-US" altLang="en-US"/>
              <a:pPr/>
              <a:t>‹#›</a:t>
            </a:fld>
            <a:r>
              <a:rPr lang="en-US" altLang="en-US"/>
              <a:t> of 60</a:t>
            </a:r>
          </a:p>
        </p:txBody>
      </p:sp>
    </p:spTree>
    <p:extLst>
      <p:ext uri="{BB962C8B-B14F-4D97-AF65-F5344CB8AC3E}">
        <p14:creationId xmlns:p14="http://schemas.microsoft.com/office/powerpoint/2010/main" val="478215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TC 21 - Boulder 2008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AD1B16-F8F3-48A0-A904-7E2A9AD097B2}" type="slidenum">
              <a:rPr lang="en-US" altLang="en-US"/>
              <a:pPr/>
              <a:t>‹#›</a:t>
            </a:fld>
            <a:r>
              <a:rPr lang="en-US" altLang="en-US"/>
              <a:t> of 60</a:t>
            </a:r>
          </a:p>
        </p:txBody>
      </p:sp>
    </p:spTree>
    <p:extLst>
      <p:ext uri="{BB962C8B-B14F-4D97-AF65-F5344CB8AC3E}">
        <p14:creationId xmlns:p14="http://schemas.microsoft.com/office/powerpoint/2010/main" val="3710544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TC 21 - Boulder 2008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806D92-1AB9-4EF0-B991-C3D22A8C4D46}" type="slidenum">
              <a:rPr lang="en-US" altLang="en-US"/>
              <a:pPr/>
              <a:t>‹#›</a:t>
            </a:fld>
            <a:r>
              <a:rPr lang="en-US" altLang="en-US"/>
              <a:t> of 60</a:t>
            </a:r>
          </a:p>
        </p:txBody>
      </p:sp>
    </p:spTree>
    <p:extLst>
      <p:ext uri="{BB962C8B-B14F-4D97-AF65-F5344CB8AC3E}">
        <p14:creationId xmlns:p14="http://schemas.microsoft.com/office/powerpoint/2010/main" val="3284452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748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748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TC 21 - Boulder 2008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01F53D-3889-4F77-9F27-1B03AB2C952C}" type="slidenum">
              <a:rPr lang="en-US" altLang="en-US"/>
              <a:pPr/>
              <a:t>‹#›</a:t>
            </a:fld>
            <a:r>
              <a:rPr lang="en-US" altLang="en-US"/>
              <a:t> of 60</a:t>
            </a:r>
          </a:p>
        </p:txBody>
      </p:sp>
    </p:spTree>
    <p:extLst>
      <p:ext uri="{BB962C8B-B14F-4D97-AF65-F5344CB8AC3E}">
        <p14:creationId xmlns:p14="http://schemas.microsoft.com/office/powerpoint/2010/main" val="3554682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TC 21 - Boulder 2008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79CFD5-6224-4C4A-8830-4F3F92BC003F}" type="slidenum">
              <a:rPr lang="en-US" altLang="en-US"/>
              <a:pPr/>
              <a:t>‹#›</a:t>
            </a:fld>
            <a:r>
              <a:rPr lang="en-US" altLang="en-US"/>
              <a:t> of 60</a:t>
            </a:r>
          </a:p>
        </p:txBody>
      </p:sp>
    </p:spTree>
    <p:extLst>
      <p:ext uri="{BB962C8B-B14F-4D97-AF65-F5344CB8AC3E}">
        <p14:creationId xmlns:p14="http://schemas.microsoft.com/office/powerpoint/2010/main" val="2715885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TC 21 - Boulder 2008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76BF4-A450-4FAA-9E09-E1D201F15BCE}" type="slidenum">
              <a:rPr lang="en-US" altLang="en-US"/>
              <a:pPr/>
              <a:t>‹#›</a:t>
            </a:fld>
            <a:r>
              <a:rPr lang="en-US" altLang="en-US"/>
              <a:t> of 60</a:t>
            </a:r>
          </a:p>
        </p:txBody>
      </p:sp>
    </p:spTree>
    <p:extLst>
      <p:ext uri="{BB962C8B-B14F-4D97-AF65-F5344CB8AC3E}">
        <p14:creationId xmlns:p14="http://schemas.microsoft.com/office/powerpoint/2010/main" val="902018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TC 21 - Boulder 2008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9C489-58E3-4D98-8547-AD8664445C49}" type="slidenum">
              <a:rPr lang="en-US" altLang="en-US"/>
              <a:pPr/>
              <a:t>‹#›</a:t>
            </a:fld>
            <a:r>
              <a:rPr lang="en-US" altLang="en-US"/>
              <a:t> of 60</a:t>
            </a:r>
          </a:p>
        </p:txBody>
      </p:sp>
    </p:spTree>
    <p:extLst>
      <p:ext uri="{BB962C8B-B14F-4D97-AF65-F5344CB8AC3E}">
        <p14:creationId xmlns:p14="http://schemas.microsoft.com/office/powerpoint/2010/main" val="580028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TC 21 - Boulder 2008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7317B7-8AD2-41A2-B02F-67D0984AEC17}" type="slidenum">
              <a:rPr lang="en-US" altLang="en-US"/>
              <a:pPr/>
              <a:t>‹#›</a:t>
            </a:fld>
            <a:r>
              <a:rPr lang="en-US" altLang="en-US"/>
              <a:t> of 60</a:t>
            </a:r>
          </a:p>
        </p:txBody>
      </p:sp>
    </p:spTree>
    <p:extLst>
      <p:ext uri="{BB962C8B-B14F-4D97-AF65-F5344CB8AC3E}">
        <p14:creationId xmlns:p14="http://schemas.microsoft.com/office/powerpoint/2010/main" val="1793037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TC 21 - Boulder 2008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58B06D-4036-46F7-B9D9-40386B1043C2}" type="slidenum">
              <a:rPr lang="en-US" altLang="en-US"/>
              <a:pPr/>
              <a:t>‹#›</a:t>
            </a:fld>
            <a:r>
              <a:rPr lang="en-US" altLang="en-US"/>
              <a:t> of 60</a:t>
            </a:r>
          </a:p>
        </p:txBody>
      </p:sp>
    </p:spTree>
    <p:extLst>
      <p:ext uri="{BB962C8B-B14F-4D97-AF65-F5344CB8AC3E}">
        <p14:creationId xmlns:p14="http://schemas.microsoft.com/office/powerpoint/2010/main" val="3517022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0" y="1905000"/>
            <a:ext cx="381000" cy="4953000"/>
          </a:xfrm>
          <a:prstGeom prst="rtTriangle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 flipH="1">
            <a:off x="8686800" y="1905000"/>
            <a:ext cx="454025" cy="4953000"/>
          </a:xfrm>
          <a:prstGeom prst="rtTriangle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21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71600" y="6553200"/>
            <a:ext cx="7162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TC 21 - Boulder 2008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477000"/>
            <a:ext cx="990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fld id="{8E004778-84F9-4A43-9317-7AF9CB7C8A3F}" type="slidenum">
              <a:rPr lang="en-US" altLang="en-US"/>
              <a:pPr/>
              <a:t>‹#›</a:t>
            </a:fld>
            <a:r>
              <a:rPr lang="en-US" altLang="en-US"/>
              <a:t> of 60</a:t>
            </a: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0" y="0"/>
            <a:ext cx="9144000" cy="1752600"/>
            <a:chOff x="0" y="0"/>
            <a:chExt cx="5760" cy="1104"/>
          </a:xfrm>
        </p:grpSpPr>
        <p:grpSp>
          <p:nvGrpSpPr>
            <p:cNvPr id="1034" name="Group 8"/>
            <p:cNvGrpSpPr>
              <a:grpSpLocks/>
            </p:cNvGrpSpPr>
            <p:nvPr userDrawn="1"/>
          </p:nvGrpSpPr>
          <p:grpSpPr bwMode="auto">
            <a:xfrm>
              <a:off x="4" y="768"/>
              <a:ext cx="5756" cy="240"/>
              <a:chOff x="0" y="768"/>
              <a:chExt cx="5760" cy="197"/>
            </a:xfrm>
          </p:grpSpPr>
          <p:sp>
            <p:nvSpPr>
              <p:cNvPr id="1038" name="Rectangle 9"/>
              <p:cNvSpPr>
                <a:spLocks noChangeArrowheads="1"/>
              </p:cNvSpPr>
              <p:nvPr/>
            </p:nvSpPr>
            <p:spPr bwMode="auto">
              <a:xfrm flipV="1">
                <a:off x="0" y="780"/>
                <a:ext cx="5760" cy="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3" name="Rectangle 10"/>
              <p:cNvSpPr>
                <a:spLocks noChangeArrowheads="1"/>
              </p:cNvSpPr>
              <p:nvPr/>
            </p:nvSpPr>
            <p:spPr bwMode="auto">
              <a:xfrm>
                <a:off x="0" y="828"/>
                <a:ext cx="5760" cy="116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4274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2" name="Rectangle 11"/>
              <p:cNvSpPr>
                <a:spLocks noChangeArrowheads="1"/>
              </p:cNvSpPr>
              <p:nvPr/>
            </p:nvSpPr>
            <p:spPr bwMode="auto">
              <a:xfrm>
                <a:off x="0" y="768"/>
                <a:ext cx="5760" cy="12"/>
              </a:xfrm>
              <a:prstGeom prst="rect">
                <a:avLst/>
              </a:prstGeom>
              <a:gradFill rotWithShape="0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5176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4" name="Rectangle 12"/>
              <p:cNvSpPr>
                <a:spLocks noChangeArrowheads="1"/>
              </p:cNvSpPr>
              <p:nvPr/>
            </p:nvSpPr>
            <p:spPr bwMode="auto">
              <a:xfrm flipV="1">
                <a:off x="0" y="942"/>
                <a:ext cx="5760" cy="23"/>
              </a:xfrm>
              <a:prstGeom prst="rect">
                <a:avLst/>
              </a:prstGeom>
              <a:gradFill rotWithShape="0">
                <a:gsLst>
                  <a:gs pos="0">
                    <a:schemeClr val="accent1">
                      <a:gamma/>
                      <a:tint val="42745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rot="10800000" wrap="none" anchor="ctr"/>
              <a:lstStyle/>
              <a:p>
                <a:pPr algn="ctr">
                  <a:defRPr/>
                </a:pPr>
                <a:endParaRPr lang="en-US">
                  <a:latin typeface="Times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042" name="Rectangle 13"/>
              <p:cNvSpPr>
                <a:spLocks noChangeArrowheads="1"/>
              </p:cNvSpPr>
              <p:nvPr/>
            </p:nvSpPr>
            <p:spPr bwMode="auto">
              <a:xfrm>
                <a:off x="0" y="824"/>
                <a:ext cx="5760" cy="23"/>
              </a:xfrm>
              <a:prstGeom prst="rect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endParaRPr lang="en-US" altLang="en-US"/>
              </a:p>
            </p:txBody>
          </p:sp>
        </p:grpSp>
        <p:sp>
          <p:nvSpPr>
            <p:cNvPr id="1035" name="Rectangle 14" descr="aqbg"/>
            <p:cNvSpPr>
              <a:spLocks noChangeArrowheads="1"/>
            </p:cNvSpPr>
            <p:nvPr/>
          </p:nvSpPr>
          <p:spPr bwMode="auto">
            <a:xfrm>
              <a:off x="0" y="0"/>
              <a:ext cx="5760" cy="768"/>
            </a:xfrm>
            <a:prstGeom prst="rect">
              <a:avLst/>
            </a:prstGeom>
            <a:blipFill dpi="0" rotWithShape="1">
              <a:blip r:embed="rId14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36" name="Rectangle 15"/>
            <p:cNvSpPr>
              <a:spLocks noChangeArrowheads="1"/>
            </p:cNvSpPr>
            <p:nvPr/>
          </p:nvSpPr>
          <p:spPr bwMode="auto">
            <a:xfrm>
              <a:off x="2" y="1008"/>
              <a:ext cx="5758" cy="96"/>
            </a:xfrm>
            <a:prstGeom prst="rect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37" name="Rectangle 16"/>
            <p:cNvSpPr>
              <a:spLocks noChangeArrowheads="1"/>
            </p:cNvSpPr>
            <p:nvPr/>
          </p:nvSpPr>
          <p:spPr bwMode="auto">
            <a:xfrm>
              <a:off x="3" y="746"/>
              <a:ext cx="5757" cy="47"/>
            </a:xfrm>
            <a:prstGeom prst="rect">
              <a:avLst/>
            </a:prstGeom>
            <a:solidFill>
              <a:srgbClr val="777777">
                <a:alpha val="3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</p:grpSp>
      <p:sp>
        <p:nvSpPr>
          <p:cNvPr id="1032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76200"/>
            <a:ext cx="8915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3" name="Rectangle 1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748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ＭＳ Ｐゴシック" pitchFamily="-107" charset="-128"/>
          <a:cs typeface="ＭＳ Ｐゴシック" pitchFamily="-107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7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7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7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 charset="0"/>
        <a:buChar char="•"/>
        <a:defRPr sz="3200">
          <a:solidFill>
            <a:schemeClr val="tx1"/>
          </a:solidFill>
          <a:latin typeface="+mn-lt"/>
          <a:ea typeface="ＭＳ Ｐゴシック" pitchFamily="-107" charset="-128"/>
          <a:cs typeface="ＭＳ Ｐゴシック" pitchFamily="-107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w"/>
        <a:defRPr sz="2800">
          <a:solidFill>
            <a:schemeClr val="tx1"/>
          </a:solidFill>
          <a:latin typeface="+mn-lt"/>
          <a:ea typeface="ＭＳ Ｐゴシック" pitchFamily="-107" charset="-128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ＭＳ Ｐゴシック" pitchFamily="-107" charset="-128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Times" charset="0"/>
        <a:buChar char="•"/>
        <a:defRPr sz="2000">
          <a:solidFill>
            <a:schemeClr val="tx1"/>
          </a:solidFill>
          <a:latin typeface="+mn-lt"/>
          <a:ea typeface="ＭＳ Ｐゴシック" pitchFamily="-107" charset="-128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ＭＳ Ｐゴシック" pitchFamily="-107" charset="-128"/>
        </a:defRPr>
      </a:lvl5pPr>
      <a:lvl6pPr marL="222885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107" charset="2"/>
        <a:buChar char="§"/>
        <a:defRPr sz="2000">
          <a:solidFill>
            <a:schemeClr val="tx1"/>
          </a:solidFill>
          <a:latin typeface="+mn-lt"/>
          <a:ea typeface="ＭＳ Ｐゴシック" pitchFamily="-107" charset="-128"/>
        </a:defRPr>
      </a:lvl6pPr>
      <a:lvl7pPr marL="268605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107" charset="2"/>
        <a:buChar char="§"/>
        <a:defRPr sz="2000">
          <a:solidFill>
            <a:schemeClr val="tx1"/>
          </a:solidFill>
          <a:latin typeface="+mn-lt"/>
          <a:ea typeface="ＭＳ Ｐゴシック" pitchFamily="-107" charset="-128"/>
        </a:defRPr>
      </a:lvl7pPr>
      <a:lvl8pPr marL="314325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107" charset="2"/>
        <a:buChar char="§"/>
        <a:defRPr sz="2000">
          <a:solidFill>
            <a:schemeClr val="tx1"/>
          </a:solidFill>
          <a:latin typeface="+mn-lt"/>
          <a:ea typeface="ＭＳ Ｐゴシック" pitchFamily="-107" charset="-128"/>
        </a:defRPr>
      </a:lvl8pPr>
      <a:lvl9pPr marL="360045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107" charset="2"/>
        <a:buChar char="§"/>
        <a:defRPr sz="20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notesSlide" Target="../notesSlides/notesSlide38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3.emf"/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17.png"/><Relationship Id="rId12" Type="http://schemas.openxmlformats.org/officeDocument/2006/relationships/image" Target="../media/image10.e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.e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png"/><Relationship Id="rId11" Type="http://schemas.openxmlformats.org/officeDocument/2006/relationships/oleObject" Target="../embeddings/oleObject4.bin"/><Relationship Id="rId5" Type="http://schemas.openxmlformats.org/officeDocument/2006/relationships/image" Target="../media/image15.png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9.emf"/><Relationship Id="rId4" Type="http://schemas.openxmlformats.org/officeDocument/2006/relationships/image" Target="../media/image14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1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3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5.emf"/><Relationship Id="rId4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12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en-US" smtClean="0">
                <a:solidFill>
                  <a:srgbClr val="000090"/>
                </a:solidFill>
                <a:latin typeface="Calibri" pitchFamily="34" charset="0"/>
                <a:ea typeface="ＭＳ Ｐゴシック" pitchFamily="34" charset="-128"/>
              </a:rPr>
              <a:t>Introduction to Multivariate Genetic Analysis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257800"/>
            <a:ext cx="7162800" cy="609600"/>
          </a:xfrm>
        </p:spPr>
        <p:txBody>
          <a:bodyPr/>
          <a:lstStyle/>
          <a:p>
            <a:pPr algn="r" eaLnBrk="1" hangingPunct="1">
              <a:buFont typeface="Times" charset="0"/>
              <a:buNone/>
            </a:pPr>
            <a:r>
              <a:rPr lang="en-US" altLang="en-US" b="1" dirty="0" smtClean="0">
                <a:latin typeface="Calibri" pitchFamily="34" charset="0"/>
                <a:ea typeface="ＭＳ Ｐゴシック" pitchFamily="34" charset="-128"/>
              </a:rPr>
              <a:t>Slide credits </a:t>
            </a:r>
            <a:r>
              <a:rPr lang="en-US" altLang="en-US" b="1" dirty="0" err="1" smtClean="0">
                <a:latin typeface="Calibri" pitchFamily="34" charset="0"/>
                <a:ea typeface="ＭＳ Ｐゴシック" pitchFamily="34" charset="-128"/>
              </a:rPr>
              <a:t>Meike</a:t>
            </a:r>
            <a:r>
              <a:rPr lang="en-US" altLang="en-US" b="1" dirty="0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altLang="en-US" b="1" dirty="0" err="1" smtClean="0">
                <a:latin typeface="Calibri" pitchFamily="34" charset="0"/>
                <a:ea typeface="ＭＳ Ｐゴシック" pitchFamily="34" charset="-128"/>
              </a:rPr>
              <a:t>Bartles</a:t>
            </a:r>
            <a:endParaRPr lang="en-US" altLang="en-US" b="1" dirty="0" smtClean="0">
              <a:latin typeface="Calibri" pitchFamily="34" charset="0"/>
              <a:ea typeface="ＭＳ Ｐゴシック" pitchFamily="34" charset="-128"/>
            </a:endParaRPr>
          </a:p>
          <a:p>
            <a:pPr eaLnBrk="1" hangingPunct="1">
              <a:buFont typeface="Times" charset="0"/>
              <a:buNone/>
            </a:pPr>
            <a:endParaRPr lang="en-US" altLang="en-US" dirty="0" smtClean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SEM: Cholesky Decomposition</a:t>
            </a:r>
          </a:p>
        </p:txBody>
      </p:sp>
      <p:sp>
        <p:nvSpPr>
          <p:cNvPr id="46082" name="Rectangle 3"/>
          <p:cNvSpPr>
            <a:spLocks noChangeArrowheads="1"/>
          </p:cNvSpPr>
          <p:nvPr/>
        </p:nvSpPr>
        <p:spPr bwMode="auto">
          <a:xfrm>
            <a:off x="696913" y="438785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1</a:t>
            </a:r>
            <a:endParaRPr lang="en-AU" altLang="en-US" sz="1200"/>
          </a:p>
        </p:txBody>
      </p:sp>
      <p:sp>
        <p:nvSpPr>
          <p:cNvPr id="46083" name="Oval 4"/>
          <p:cNvSpPr>
            <a:spLocks noChangeArrowheads="1"/>
          </p:cNvSpPr>
          <p:nvPr/>
        </p:nvSpPr>
        <p:spPr bwMode="auto">
          <a:xfrm>
            <a:off x="625475" y="2670175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1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46084" name="AutoShape 5"/>
          <p:cNvCxnSpPr>
            <a:cxnSpLocks noChangeShapeType="1"/>
          </p:cNvCxnSpPr>
          <p:nvPr/>
        </p:nvCxnSpPr>
        <p:spPr bwMode="auto">
          <a:xfrm rot="-5400000" flipH="1" flipV="1">
            <a:off x="561975" y="27813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5" name="AutoShape 6"/>
          <p:cNvCxnSpPr>
            <a:cxnSpLocks noChangeShapeType="1"/>
            <a:stCxn id="46083" idx="4"/>
          </p:cNvCxnSpPr>
          <p:nvPr/>
        </p:nvCxnSpPr>
        <p:spPr bwMode="auto">
          <a:xfrm flipH="1">
            <a:off x="860425" y="3151188"/>
            <a:ext cx="3175" cy="120650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6" name="AutoShape 7"/>
          <p:cNvCxnSpPr>
            <a:cxnSpLocks noChangeShapeType="1"/>
            <a:stCxn id="46088" idx="4"/>
          </p:cNvCxnSpPr>
          <p:nvPr/>
        </p:nvCxnSpPr>
        <p:spPr bwMode="auto">
          <a:xfrm>
            <a:off x="2951163" y="3151188"/>
            <a:ext cx="1587" cy="122555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7" name="AutoShape 8"/>
          <p:cNvCxnSpPr>
            <a:cxnSpLocks noChangeShapeType="1"/>
            <a:stCxn id="46083" idx="6"/>
          </p:cNvCxnSpPr>
          <p:nvPr/>
        </p:nvCxnSpPr>
        <p:spPr bwMode="auto">
          <a:xfrm>
            <a:off x="1114425" y="2903538"/>
            <a:ext cx="1808163" cy="1449387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88" name="Oval 9"/>
          <p:cNvSpPr>
            <a:spLocks noChangeArrowheads="1"/>
          </p:cNvSpPr>
          <p:nvPr/>
        </p:nvSpPr>
        <p:spPr bwMode="auto">
          <a:xfrm>
            <a:off x="2713038" y="2670175"/>
            <a:ext cx="474662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2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46089" name="AutoShape 10"/>
          <p:cNvCxnSpPr>
            <a:cxnSpLocks noChangeShapeType="1"/>
          </p:cNvCxnSpPr>
          <p:nvPr/>
        </p:nvCxnSpPr>
        <p:spPr bwMode="auto">
          <a:xfrm rot="-5400000" flipH="1" flipV="1">
            <a:off x="2644775" y="27781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90" name="Oval 11"/>
          <p:cNvSpPr>
            <a:spLocks noChangeArrowheads="1"/>
          </p:cNvSpPr>
          <p:nvPr/>
        </p:nvSpPr>
        <p:spPr bwMode="auto">
          <a:xfrm>
            <a:off x="992188" y="6026150"/>
            <a:ext cx="474662" cy="466725"/>
          </a:xfrm>
          <a:prstGeom prst="ellipse">
            <a:avLst/>
          </a:prstGeom>
          <a:noFill/>
          <a:ln w="28575">
            <a:solidFill>
              <a:srgbClr val="288C4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288C4E"/>
                </a:solidFill>
              </a:rPr>
              <a:t>E</a:t>
            </a:r>
            <a:r>
              <a:rPr lang="en-US" altLang="en-US" sz="1200" baseline="-25000">
                <a:solidFill>
                  <a:srgbClr val="288C4E"/>
                </a:solidFill>
              </a:rPr>
              <a:t>1</a:t>
            </a:r>
            <a:endParaRPr lang="en-AU" altLang="en-US" sz="1200">
              <a:solidFill>
                <a:srgbClr val="288C4E"/>
              </a:solidFill>
            </a:endParaRPr>
          </a:p>
        </p:txBody>
      </p:sp>
      <p:cxnSp>
        <p:nvCxnSpPr>
          <p:cNvPr id="46091" name="AutoShape 12"/>
          <p:cNvCxnSpPr>
            <a:cxnSpLocks noChangeShapeType="1"/>
          </p:cNvCxnSpPr>
          <p:nvPr/>
        </p:nvCxnSpPr>
        <p:spPr bwMode="auto">
          <a:xfrm rot="-5400000" flipH="1" flipV="1">
            <a:off x="928688" y="613727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rgbClr val="288C4E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92" name="AutoShape 13"/>
          <p:cNvCxnSpPr>
            <a:cxnSpLocks noChangeShapeType="1"/>
            <a:stCxn id="46094" idx="0"/>
          </p:cNvCxnSpPr>
          <p:nvPr/>
        </p:nvCxnSpPr>
        <p:spPr bwMode="auto">
          <a:xfrm flipH="1" flipV="1">
            <a:off x="3316288" y="4805363"/>
            <a:ext cx="1587" cy="1206500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93" name="AutoShape 14"/>
          <p:cNvCxnSpPr>
            <a:cxnSpLocks noChangeShapeType="1"/>
            <a:stCxn id="46090" idx="7"/>
          </p:cNvCxnSpPr>
          <p:nvPr/>
        </p:nvCxnSpPr>
        <p:spPr bwMode="auto">
          <a:xfrm flipV="1">
            <a:off x="1397000" y="4787900"/>
            <a:ext cx="1900238" cy="1292225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94" name="Oval 15"/>
          <p:cNvSpPr>
            <a:spLocks noChangeArrowheads="1"/>
          </p:cNvSpPr>
          <p:nvPr/>
        </p:nvSpPr>
        <p:spPr bwMode="auto">
          <a:xfrm>
            <a:off x="3079750" y="6026150"/>
            <a:ext cx="474663" cy="466725"/>
          </a:xfrm>
          <a:prstGeom prst="ellipse">
            <a:avLst/>
          </a:prstGeom>
          <a:noFill/>
          <a:ln w="28575">
            <a:solidFill>
              <a:srgbClr val="288C4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288C4E"/>
                </a:solidFill>
              </a:rPr>
              <a:t>E</a:t>
            </a:r>
            <a:r>
              <a:rPr lang="en-US" altLang="en-US" sz="1200" baseline="-25000">
                <a:solidFill>
                  <a:srgbClr val="288C4E"/>
                </a:solidFill>
              </a:rPr>
              <a:t>2</a:t>
            </a:r>
            <a:endParaRPr lang="en-AU" altLang="en-US" sz="1200">
              <a:solidFill>
                <a:srgbClr val="288C4E"/>
              </a:solidFill>
            </a:endParaRPr>
          </a:p>
        </p:txBody>
      </p:sp>
      <p:cxnSp>
        <p:nvCxnSpPr>
          <p:cNvPr id="46095" name="AutoShape 16"/>
          <p:cNvCxnSpPr>
            <a:cxnSpLocks noChangeShapeType="1"/>
          </p:cNvCxnSpPr>
          <p:nvPr/>
        </p:nvCxnSpPr>
        <p:spPr bwMode="auto">
          <a:xfrm rot="-5400000" flipH="1" flipV="1">
            <a:off x="3011488" y="61341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rgbClr val="288C4E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96" name="AutoShape 17"/>
          <p:cNvCxnSpPr>
            <a:cxnSpLocks noChangeShapeType="1"/>
            <a:stCxn id="46090" idx="0"/>
          </p:cNvCxnSpPr>
          <p:nvPr/>
        </p:nvCxnSpPr>
        <p:spPr bwMode="auto">
          <a:xfrm flipV="1">
            <a:off x="1230313" y="4795838"/>
            <a:ext cx="1587" cy="1216025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97" name="Text Box 18"/>
          <p:cNvSpPr txBox="1">
            <a:spLocks noChangeArrowheads="1"/>
          </p:cNvSpPr>
          <p:nvPr/>
        </p:nvSpPr>
        <p:spPr bwMode="auto">
          <a:xfrm>
            <a:off x="8128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11</a:t>
            </a:r>
          </a:p>
        </p:txBody>
      </p:sp>
      <p:sp>
        <p:nvSpPr>
          <p:cNvPr id="46098" name="Text Box 19"/>
          <p:cNvSpPr txBox="1">
            <a:spLocks noChangeArrowheads="1"/>
          </p:cNvSpPr>
          <p:nvPr/>
        </p:nvSpPr>
        <p:spPr bwMode="auto">
          <a:xfrm>
            <a:off x="18923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21</a:t>
            </a:r>
          </a:p>
        </p:txBody>
      </p:sp>
      <p:sp>
        <p:nvSpPr>
          <p:cNvPr id="46099" name="Text Box 20"/>
          <p:cNvSpPr txBox="1">
            <a:spLocks noChangeArrowheads="1"/>
          </p:cNvSpPr>
          <p:nvPr/>
        </p:nvSpPr>
        <p:spPr bwMode="auto">
          <a:xfrm>
            <a:off x="25781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22</a:t>
            </a:r>
          </a:p>
        </p:txBody>
      </p:sp>
      <p:sp>
        <p:nvSpPr>
          <p:cNvPr id="46100" name="Text Box 21"/>
          <p:cNvSpPr txBox="1">
            <a:spLocks noChangeArrowheads="1"/>
          </p:cNvSpPr>
          <p:nvPr/>
        </p:nvSpPr>
        <p:spPr bwMode="auto">
          <a:xfrm>
            <a:off x="1192213" y="537686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11</a:t>
            </a:r>
          </a:p>
        </p:txBody>
      </p:sp>
      <p:sp>
        <p:nvSpPr>
          <p:cNvPr id="46101" name="Text Box 22"/>
          <p:cNvSpPr txBox="1">
            <a:spLocks noChangeArrowheads="1"/>
          </p:cNvSpPr>
          <p:nvPr/>
        </p:nvSpPr>
        <p:spPr bwMode="auto">
          <a:xfrm>
            <a:off x="2271713" y="537686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21</a:t>
            </a:r>
          </a:p>
        </p:txBody>
      </p:sp>
      <p:sp>
        <p:nvSpPr>
          <p:cNvPr id="46102" name="Text Box 23"/>
          <p:cNvSpPr txBox="1">
            <a:spLocks noChangeArrowheads="1"/>
          </p:cNvSpPr>
          <p:nvPr/>
        </p:nvSpPr>
        <p:spPr bwMode="auto">
          <a:xfrm>
            <a:off x="2894013" y="537686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22</a:t>
            </a:r>
          </a:p>
        </p:txBody>
      </p:sp>
      <p:sp>
        <p:nvSpPr>
          <p:cNvPr id="46103" name="Text Box 24"/>
          <p:cNvSpPr txBox="1">
            <a:spLocks noChangeArrowheads="1"/>
          </p:cNvSpPr>
          <p:nvPr/>
        </p:nvSpPr>
        <p:spPr bwMode="auto">
          <a:xfrm>
            <a:off x="2776538" y="588010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rgbClr val="288C4E"/>
                </a:solidFill>
              </a:rPr>
              <a:t>1</a:t>
            </a:r>
          </a:p>
        </p:txBody>
      </p:sp>
      <p:sp>
        <p:nvSpPr>
          <p:cNvPr id="46104" name="Text Box 25"/>
          <p:cNvSpPr txBox="1">
            <a:spLocks noChangeArrowheads="1"/>
          </p:cNvSpPr>
          <p:nvPr/>
        </p:nvSpPr>
        <p:spPr bwMode="auto">
          <a:xfrm>
            <a:off x="2405063" y="252095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46105" name="Text Box 26"/>
          <p:cNvSpPr txBox="1">
            <a:spLocks noChangeArrowheads="1"/>
          </p:cNvSpPr>
          <p:nvPr/>
        </p:nvSpPr>
        <p:spPr bwMode="auto">
          <a:xfrm>
            <a:off x="679450" y="586898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rgbClr val="288C4E"/>
                </a:solidFill>
              </a:rPr>
              <a:t>1</a:t>
            </a:r>
          </a:p>
        </p:txBody>
      </p:sp>
      <p:sp>
        <p:nvSpPr>
          <p:cNvPr id="46106" name="Text Box 27"/>
          <p:cNvSpPr txBox="1">
            <a:spLocks noChangeArrowheads="1"/>
          </p:cNvSpPr>
          <p:nvPr/>
        </p:nvSpPr>
        <p:spPr bwMode="auto">
          <a:xfrm>
            <a:off x="346075" y="251618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46107" name="Rectangle 28"/>
          <p:cNvSpPr>
            <a:spLocks noChangeArrowheads="1"/>
          </p:cNvSpPr>
          <p:nvPr/>
        </p:nvSpPr>
        <p:spPr bwMode="auto">
          <a:xfrm>
            <a:off x="2724150" y="436245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2</a:t>
            </a:r>
            <a:endParaRPr lang="en-AU" altLang="en-US" sz="1200"/>
          </a:p>
        </p:txBody>
      </p:sp>
      <p:sp>
        <p:nvSpPr>
          <p:cNvPr id="46108" name="Oval 29"/>
          <p:cNvSpPr>
            <a:spLocks noChangeArrowheads="1"/>
          </p:cNvSpPr>
          <p:nvPr/>
        </p:nvSpPr>
        <p:spPr bwMode="auto">
          <a:xfrm>
            <a:off x="1371600" y="2635250"/>
            <a:ext cx="504825" cy="498475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1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46109" name="AutoShape 30"/>
          <p:cNvCxnSpPr>
            <a:cxnSpLocks noChangeShapeType="1"/>
          </p:cNvCxnSpPr>
          <p:nvPr/>
        </p:nvCxnSpPr>
        <p:spPr bwMode="auto">
          <a:xfrm rot="-5400000" flipH="1" flipV="1">
            <a:off x="1308100" y="27781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110" name="AutoShape 31"/>
          <p:cNvCxnSpPr>
            <a:cxnSpLocks noChangeShapeType="1"/>
            <a:stCxn id="46108" idx="4"/>
          </p:cNvCxnSpPr>
          <p:nvPr/>
        </p:nvCxnSpPr>
        <p:spPr bwMode="auto">
          <a:xfrm flipH="1">
            <a:off x="1620838" y="3148013"/>
            <a:ext cx="3175" cy="120650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111" name="AutoShape 32"/>
          <p:cNvCxnSpPr>
            <a:cxnSpLocks noChangeShapeType="1"/>
            <a:stCxn id="46113" idx="4"/>
          </p:cNvCxnSpPr>
          <p:nvPr/>
        </p:nvCxnSpPr>
        <p:spPr bwMode="auto">
          <a:xfrm>
            <a:off x="3708400" y="3148013"/>
            <a:ext cx="1588" cy="122555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112" name="AutoShape 33"/>
          <p:cNvCxnSpPr>
            <a:cxnSpLocks noChangeShapeType="1"/>
            <a:stCxn id="46108" idx="6"/>
          </p:cNvCxnSpPr>
          <p:nvPr/>
        </p:nvCxnSpPr>
        <p:spPr bwMode="auto">
          <a:xfrm>
            <a:off x="1890713" y="2884488"/>
            <a:ext cx="1808162" cy="1449387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113" name="Oval 34"/>
          <p:cNvSpPr>
            <a:spLocks noChangeArrowheads="1"/>
          </p:cNvSpPr>
          <p:nvPr/>
        </p:nvSpPr>
        <p:spPr bwMode="auto">
          <a:xfrm>
            <a:off x="3459163" y="2643188"/>
            <a:ext cx="498475" cy="490537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2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46114" name="AutoShape 35"/>
          <p:cNvCxnSpPr>
            <a:cxnSpLocks noChangeShapeType="1"/>
          </p:cNvCxnSpPr>
          <p:nvPr/>
        </p:nvCxnSpPr>
        <p:spPr bwMode="auto">
          <a:xfrm rot="-5400000" flipH="1" flipV="1">
            <a:off x="3390900" y="277495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115" name="Text Box 36"/>
          <p:cNvSpPr txBox="1">
            <a:spLocks noChangeArrowheads="1"/>
          </p:cNvSpPr>
          <p:nvPr/>
        </p:nvSpPr>
        <p:spPr bwMode="auto">
          <a:xfrm>
            <a:off x="1558925" y="369252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11</a:t>
            </a:r>
          </a:p>
        </p:txBody>
      </p:sp>
      <p:sp>
        <p:nvSpPr>
          <p:cNvPr id="46116" name="Text Box 37"/>
          <p:cNvSpPr txBox="1">
            <a:spLocks noChangeArrowheads="1"/>
          </p:cNvSpPr>
          <p:nvPr/>
        </p:nvSpPr>
        <p:spPr bwMode="auto">
          <a:xfrm>
            <a:off x="2241550" y="333057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21</a:t>
            </a:r>
          </a:p>
        </p:txBody>
      </p:sp>
      <p:sp>
        <p:nvSpPr>
          <p:cNvPr id="46117" name="Text Box 38"/>
          <p:cNvSpPr txBox="1">
            <a:spLocks noChangeArrowheads="1"/>
          </p:cNvSpPr>
          <p:nvPr/>
        </p:nvSpPr>
        <p:spPr bwMode="auto">
          <a:xfrm>
            <a:off x="3311525" y="369252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22</a:t>
            </a:r>
          </a:p>
        </p:txBody>
      </p:sp>
      <p:sp>
        <p:nvSpPr>
          <p:cNvPr id="46118" name="Text Box 39"/>
          <p:cNvSpPr txBox="1">
            <a:spLocks noChangeArrowheads="1"/>
          </p:cNvSpPr>
          <p:nvPr/>
        </p:nvSpPr>
        <p:spPr bwMode="auto">
          <a:xfrm>
            <a:off x="3151188" y="2517775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46119" name="Text Box 40"/>
          <p:cNvSpPr txBox="1">
            <a:spLocks noChangeArrowheads="1"/>
          </p:cNvSpPr>
          <p:nvPr/>
        </p:nvSpPr>
        <p:spPr bwMode="auto">
          <a:xfrm>
            <a:off x="1060450" y="2514600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41" name="Snip and Round Single Corner Rectangle 40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SEM: Cholesky Decomposition</a:t>
            </a:r>
          </a:p>
        </p:txBody>
      </p:sp>
      <p:sp>
        <p:nvSpPr>
          <p:cNvPr id="48130" name="Rectangle 3"/>
          <p:cNvSpPr>
            <a:spLocks noChangeArrowheads="1"/>
          </p:cNvSpPr>
          <p:nvPr/>
        </p:nvSpPr>
        <p:spPr bwMode="auto">
          <a:xfrm>
            <a:off x="696913" y="438785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1</a:t>
            </a:r>
            <a:endParaRPr lang="en-AU" altLang="en-US" sz="1200"/>
          </a:p>
        </p:txBody>
      </p:sp>
      <p:sp>
        <p:nvSpPr>
          <p:cNvPr id="48131" name="Oval 4"/>
          <p:cNvSpPr>
            <a:spLocks noChangeArrowheads="1"/>
          </p:cNvSpPr>
          <p:nvPr/>
        </p:nvSpPr>
        <p:spPr bwMode="auto">
          <a:xfrm>
            <a:off x="625475" y="2670175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1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48132" name="AutoShape 5"/>
          <p:cNvCxnSpPr>
            <a:cxnSpLocks noChangeShapeType="1"/>
          </p:cNvCxnSpPr>
          <p:nvPr/>
        </p:nvCxnSpPr>
        <p:spPr bwMode="auto">
          <a:xfrm rot="-5400000" flipH="1" flipV="1">
            <a:off x="561975" y="27813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33" name="AutoShape 6"/>
          <p:cNvCxnSpPr>
            <a:cxnSpLocks noChangeShapeType="1"/>
            <a:stCxn id="48131" idx="4"/>
          </p:cNvCxnSpPr>
          <p:nvPr/>
        </p:nvCxnSpPr>
        <p:spPr bwMode="auto">
          <a:xfrm flipH="1">
            <a:off x="860425" y="3151188"/>
            <a:ext cx="3175" cy="120650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34" name="AutoShape 7"/>
          <p:cNvCxnSpPr>
            <a:cxnSpLocks noChangeShapeType="1"/>
            <a:stCxn id="48136" idx="4"/>
          </p:cNvCxnSpPr>
          <p:nvPr/>
        </p:nvCxnSpPr>
        <p:spPr bwMode="auto">
          <a:xfrm>
            <a:off x="2951163" y="3151188"/>
            <a:ext cx="1587" cy="122555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35" name="AutoShape 8"/>
          <p:cNvCxnSpPr>
            <a:cxnSpLocks noChangeShapeType="1"/>
            <a:stCxn id="48131" idx="6"/>
          </p:cNvCxnSpPr>
          <p:nvPr/>
        </p:nvCxnSpPr>
        <p:spPr bwMode="auto">
          <a:xfrm>
            <a:off x="1114425" y="2903538"/>
            <a:ext cx="1808163" cy="1449387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36" name="Oval 9"/>
          <p:cNvSpPr>
            <a:spLocks noChangeArrowheads="1"/>
          </p:cNvSpPr>
          <p:nvPr/>
        </p:nvSpPr>
        <p:spPr bwMode="auto">
          <a:xfrm>
            <a:off x="2713038" y="2670175"/>
            <a:ext cx="474662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2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48137" name="AutoShape 10"/>
          <p:cNvCxnSpPr>
            <a:cxnSpLocks noChangeShapeType="1"/>
          </p:cNvCxnSpPr>
          <p:nvPr/>
        </p:nvCxnSpPr>
        <p:spPr bwMode="auto">
          <a:xfrm rot="-5400000" flipH="1" flipV="1">
            <a:off x="2644775" y="27781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38" name="Oval 11"/>
          <p:cNvSpPr>
            <a:spLocks noChangeArrowheads="1"/>
          </p:cNvSpPr>
          <p:nvPr/>
        </p:nvSpPr>
        <p:spPr bwMode="auto">
          <a:xfrm>
            <a:off x="992188" y="6026150"/>
            <a:ext cx="474662" cy="466725"/>
          </a:xfrm>
          <a:prstGeom prst="ellipse">
            <a:avLst/>
          </a:prstGeom>
          <a:noFill/>
          <a:ln w="28575">
            <a:solidFill>
              <a:srgbClr val="288C4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288C4E"/>
                </a:solidFill>
              </a:rPr>
              <a:t>E</a:t>
            </a:r>
            <a:r>
              <a:rPr lang="en-US" altLang="en-US" sz="1200" baseline="-25000">
                <a:solidFill>
                  <a:srgbClr val="288C4E"/>
                </a:solidFill>
              </a:rPr>
              <a:t>1</a:t>
            </a:r>
            <a:endParaRPr lang="en-AU" altLang="en-US" sz="1200">
              <a:solidFill>
                <a:srgbClr val="288C4E"/>
              </a:solidFill>
            </a:endParaRPr>
          </a:p>
        </p:txBody>
      </p:sp>
      <p:cxnSp>
        <p:nvCxnSpPr>
          <p:cNvPr id="48139" name="AutoShape 12"/>
          <p:cNvCxnSpPr>
            <a:cxnSpLocks noChangeShapeType="1"/>
          </p:cNvCxnSpPr>
          <p:nvPr/>
        </p:nvCxnSpPr>
        <p:spPr bwMode="auto">
          <a:xfrm rot="-5400000" flipH="1" flipV="1">
            <a:off x="928688" y="613727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rgbClr val="288C4E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0" name="AutoShape 13"/>
          <p:cNvCxnSpPr>
            <a:cxnSpLocks noChangeShapeType="1"/>
            <a:stCxn id="48142" idx="0"/>
          </p:cNvCxnSpPr>
          <p:nvPr/>
        </p:nvCxnSpPr>
        <p:spPr bwMode="auto">
          <a:xfrm flipH="1" flipV="1">
            <a:off x="3316288" y="4805363"/>
            <a:ext cx="1587" cy="1206500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1" name="AutoShape 14"/>
          <p:cNvCxnSpPr>
            <a:cxnSpLocks noChangeShapeType="1"/>
            <a:stCxn id="48138" idx="7"/>
          </p:cNvCxnSpPr>
          <p:nvPr/>
        </p:nvCxnSpPr>
        <p:spPr bwMode="auto">
          <a:xfrm flipV="1">
            <a:off x="1397000" y="4787900"/>
            <a:ext cx="1900238" cy="1292225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42" name="Oval 15"/>
          <p:cNvSpPr>
            <a:spLocks noChangeArrowheads="1"/>
          </p:cNvSpPr>
          <p:nvPr/>
        </p:nvSpPr>
        <p:spPr bwMode="auto">
          <a:xfrm>
            <a:off x="3079750" y="6026150"/>
            <a:ext cx="474663" cy="466725"/>
          </a:xfrm>
          <a:prstGeom prst="ellipse">
            <a:avLst/>
          </a:prstGeom>
          <a:noFill/>
          <a:ln w="28575">
            <a:solidFill>
              <a:srgbClr val="288C4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288C4E"/>
                </a:solidFill>
              </a:rPr>
              <a:t>E</a:t>
            </a:r>
            <a:r>
              <a:rPr lang="en-US" altLang="en-US" sz="1200" baseline="-25000">
                <a:solidFill>
                  <a:srgbClr val="288C4E"/>
                </a:solidFill>
              </a:rPr>
              <a:t>2</a:t>
            </a:r>
            <a:endParaRPr lang="en-AU" altLang="en-US" sz="1200">
              <a:solidFill>
                <a:srgbClr val="288C4E"/>
              </a:solidFill>
            </a:endParaRPr>
          </a:p>
        </p:txBody>
      </p:sp>
      <p:cxnSp>
        <p:nvCxnSpPr>
          <p:cNvPr id="48143" name="AutoShape 16"/>
          <p:cNvCxnSpPr>
            <a:cxnSpLocks noChangeShapeType="1"/>
          </p:cNvCxnSpPr>
          <p:nvPr/>
        </p:nvCxnSpPr>
        <p:spPr bwMode="auto">
          <a:xfrm rot="-5400000" flipH="1" flipV="1">
            <a:off x="3011488" y="61341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rgbClr val="288C4E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4" name="AutoShape 17"/>
          <p:cNvCxnSpPr>
            <a:cxnSpLocks noChangeShapeType="1"/>
            <a:stCxn id="48138" idx="0"/>
          </p:cNvCxnSpPr>
          <p:nvPr/>
        </p:nvCxnSpPr>
        <p:spPr bwMode="auto">
          <a:xfrm flipV="1">
            <a:off x="1230313" y="4795838"/>
            <a:ext cx="1587" cy="1216025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45" name="Text Box 18"/>
          <p:cNvSpPr txBox="1">
            <a:spLocks noChangeArrowheads="1"/>
          </p:cNvSpPr>
          <p:nvPr/>
        </p:nvSpPr>
        <p:spPr bwMode="auto">
          <a:xfrm>
            <a:off x="8128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11</a:t>
            </a:r>
          </a:p>
        </p:txBody>
      </p:sp>
      <p:sp>
        <p:nvSpPr>
          <p:cNvPr id="48146" name="Text Box 19"/>
          <p:cNvSpPr txBox="1">
            <a:spLocks noChangeArrowheads="1"/>
          </p:cNvSpPr>
          <p:nvPr/>
        </p:nvSpPr>
        <p:spPr bwMode="auto">
          <a:xfrm>
            <a:off x="18923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21</a:t>
            </a:r>
          </a:p>
        </p:txBody>
      </p:sp>
      <p:sp>
        <p:nvSpPr>
          <p:cNvPr id="48147" name="Text Box 20"/>
          <p:cNvSpPr txBox="1">
            <a:spLocks noChangeArrowheads="1"/>
          </p:cNvSpPr>
          <p:nvPr/>
        </p:nvSpPr>
        <p:spPr bwMode="auto">
          <a:xfrm>
            <a:off x="25781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22</a:t>
            </a:r>
          </a:p>
        </p:txBody>
      </p:sp>
      <p:sp>
        <p:nvSpPr>
          <p:cNvPr id="48148" name="Text Box 21"/>
          <p:cNvSpPr txBox="1">
            <a:spLocks noChangeArrowheads="1"/>
          </p:cNvSpPr>
          <p:nvPr/>
        </p:nvSpPr>
        <p:spPr bwMode="auto">
          <a:xfrm>
            <a:off x="1192213" y="537686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11</a:t>
            </a:r>
          </a:p>
        </p:txBody>
      </p:sp>
      <p:sp>
        <p:nvSpPr>
          <p:cNvPr id="48149" name="Text Box 22"/>
          <p:cNvSpPr txBox="1">
            <a:spLocks noChangeArrowheads="1"/>
          </p:cNvSpPr>
          <p:nvPr/>
        </p:nvSpPr>
        <p:spPr bwMode="auto">
          <a:xfrm>
            <a:off x="2271713" y="537686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21</a:t>
            </a:r>
          </a:p>
        </p:txBody>
      </p:sp>
      <p:sp>
        <p:nvSpPr>
          <p:cNvPr id="48150" name="Text Box 23"/>
          <p:cNvSpPr txBox="1">
            <a:spLocks noChangeArrowheads="1"/>
          </p:cNvSpPr>
          <p:nvPr/>
        </p:nvSpPr>
        <p:spPr bwMode="auto">
          <a:xfrm>
            <a:off x="2894013" y="537686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22</a:t>
            </a:r>
          </a:p>
        </p:txBody>
      </p:sp>
      <p:sp>
        <p:nvSpPr>
          <p:cNvPr id="48151" name="Text Box 24"/>
          <p:cNvSpPr txBox="1">
            <a:spLocks noChangeArrowheads="1"/>
          </p:cNvSpPr>
          <p:nvPr/>
        </p:nvSpPr>
        <p:spPr bwMode="auto">
          <a:xfrm>
            <a:off x="2776538" y="588010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rgbClr val="288C4E"/>
                </a:solidFill>
              </a:rPr>
              <a:t>1</a:t>
            </a:r>
          </a:p>
        </p:txBody>
      </p:sp>
      <p:sp>
        <p:nvSpPr>
          <p:cNvPr id="48152" name="Text Box 25"/>
          <p:cNvSpPr txBox="1">
            <a:spLocks noChangeArrowheads="1"/>
          </p:cNvSpPr>
          <p:nvPr/>
        </p:nvSpPr>
        <p:spPr bwMode="auto">
          <a:xfrm>
            <a:off x="2405063" y="252095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48153" name="Text Box 26"/>
          <p:cNvSpPr txBox="1">
            <a:spLocks noChangeArrowheads="1"/>
          </p:cNvSpPr>
          <p:nvPr/>
        </p:nvSpPr>
        <p:spPr bwMode="auto">
          <a:xfrm>
            <a:off x="679450" y="586898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rgbClr val="288C4E"/>
                </a:solidFill>
              </a:rPr>
              <a:t>1</a:t>
            </a:r>
          </a:p>
        </p:txBody>
      </p:sp>
      <p:sp>
        <p:nvSpPr>
          <p:cNvPr id="48154" name="Text Box 27"/>
          <p:cNvSpPr txBox="1">
            <a:spLocks noChangeArrowheads="1"/>
          </p:cNvSpPr>
          <p:nvPr/>
        </p:nvSpPr>
        <p:spPr bwMode="auto">
          <a:xfrm>
            <a:off x="346075" y="251618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48155" name="Rectangle 28"/>
          <p:cNvSpPr>
            <a:spLocks noChangeArrowheads="1"/>
          </p:cNvSpPr>
          <p:nvPr/>
        </p:nvSpPr>
        <p:spPr bwMode="auto">
          <a:xfrm>
            <a:off x="2724150" y="436245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2</a:t>
            </a:r>
            <a:endParaRPr lang="en-AU" altLang="en-US" sz="1200"/>
          </a:p>
        </p:txBody>
      </p:sp>
      <p:sp>
        <p:nvSpPr>
          <p:cNvPr id="48156" name="Oval 29"/>
          <p:cNvSpPr>
            <a:spLocks noChangeArrowheads="1"/>
          </p:cNvSpPr>
          <p:nvPr/>
        </p:nvSpPr>
        <p:spPr bwMode="auto">
          <a:xfrm>
            <a:off x="1371600" y="2635250"/>
            <a:ext cx="504825" cy="498475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1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48157" name="AutoShape 30"/>
          <p:cNvCxnSpPr>
            <a:cxnSpLocks noChangeShapeType="1"/>
          </p:cNvCxnSpPr>
          <p:nvPr/>
        </p:nvCxnSpPr>
        <p:spPr bwMode="auto">
          <a:xfrm rot="-5400000" flipH="1" flipV="1">
            <a:off x="1308100" y="27781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58" name="AutoShape 31"/>
          <p:cNvCxnSpPr>
            <a:cxnSpLocks noChangeShapeType="1"/>
            <a:stCxn id="48156" idx="4"/>
          </p:cNvCxnSpPr>
          <p:nvPr/>
        </p:nvCxnSpPr>
        <p:spPr bwMode="auto">
          <a:xfrm flipH="1">
            <a:off x="1620838" y="3148013"/>
            <a:ext cx="3175" cy="120650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59" name="AutoShape 32"/>
          <p:cNvCxnSpPr>
            <a:cxnSpLocks noChangeShapeType="1"/>
            <a:stCxn id="48161" idx="4"/>
          </p:cNvCxnSpPr>
          <p:nvPr/>
        </p:nvCxnSpPr>
        <p:spPr bwMode="auto">
          <a:xfrm>
            <a:off x="3708400" y="3148013"/>
            <a:ext cx="1588" cy="122555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60" name="AutoShape 33"/>
          <p:cNvCxnSpPr>
            <a:cxnSpLocks noChangeShapeType="1"/>
            <a:stCxn id="48156" idx="6"/>
          </p:cNvCxnSpPr>
          <p:nvPr/>
        </p:nvCxnSpPr>
        <p:spPr bwMode="auto">
          <a:xfrm>
            <a:off x="1890713" y="2884488"/>
            <a:ext cx="1808162" cy="1449387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61" name="Oval 34"/>
          <p:cNvSpPr>
            <a:spLocks noChangeArrowheads="1"/>
          </p:cNvSpPr>
          <p:nvPr/>
        </p:nvSpPr>
        <p:spPr bwMode="auto">
          <a:xfrm>
            <a:off x="3459163" y="2643188"/>
            <a:ext cx="498475" cy="490537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2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48162" name="AutoShape 35"/>
          <p:cNvCxnSpPr>
            <a:cxnSpLocks noChangeShapeType="1"/>
          </p:cNvCxnSpPr>
          <p:nvPr/>
        </p:nvCxnSpPr>
        <p:spPr bwMode="auto">
          <a:xfrm rot="-5400000" flipH="1" flipV="1">
            <a:off x="3390900" y="277495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63" name="Text Box 36"/>
          <p:cNvSpPr txBox="1">
            <a:spLocks noChangeArrowheads="1"/>
          </p:cNvSpPr>
          <p:nvPr/>
        </p:nvSpPr>
        <p:spPr bwMode="auto">
          <a:xfrm>
            <a:off x="1558925" y="369252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11</a:t>
            </a:r>
          </a:p>
        </p:txBody>
      </p:sp>
      <p:sp>
        <p:nvSpPr>
          <p:cNvPr id="48164" name="Text Box 37"/>
          <p:cNvSpPr txBox="1">
            <a:spLocks noChangeArrowheads="1"/>
          </p:cNvSpPr>
          <p:nvPr/>
        </p:nvSpPr>
        <p:spPr bwMode="auto">
          <a:xfrm>
            <a:off x="2241550" y="333057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21</a:t>
            </a:r>
          </a:p>
        </p:txBody>
      </p:sp>
      <p:sp>
        <p:nvSpPr>
          <p:cNvPr id="48165" name="Text Box 38"/>
          <p:cNvSpPr txBox="1">
            <a:spLocks noChangeArrowheads="1"/>
          </p:cNvSpPr>
          <p:nvPr/>
        </p:nvSpPr>
        <p:spPr bwMode="auto">
          <a:xfrm>
            <a:off x="3311525" y="369252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22</a:t>
            </a:r>
          </a:p>
        </p:txBody>
      </p:sp>
      <p:sp>
        <p:nvSpPr>
          <p:cNvPr id="48166" name="Text Box 39"/>
          <p:cNvSpPr txBox="1">
            <a:spLocks noChangeArrowheads="1"/>
          </p:cNvSpPr>
          <p:nvPr/>
        </p:nvSpPr>
        <p:spPr bwMode="auto">
          <a:xfrm>
            <a:off x="3151188" y="2517775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48167" name="Text Box 40"/>
          <p:cNvSpPr txBox="1">
            <a:spLocks noChangeArrowheads="1"/>
          </p:cNvSpPr>
          <p:nvPr/>
        </p:nvSpPr>
        <p:spPr bwMode="auto">
          <a:xfrm>
            <a:off x="1060450" y="2514600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48168" name="Rectangle 41"/>
          <p:cNvSpPr>
            <a:spLocks noChangeArrowheads="1"/>
          </p:cNvSpPr>
          <p:nvPr/>
        </p:nvSpPr>
        <p:spPr bwMode="auto">
          <a:xfrm>
            <a:off x="5135563" y="436880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2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1</a:t>
            </a:r>
            <a:endParaRPr lang="en-AU" altLang="en-US" sz="1200"/>
          </a:p>
        </p:txBody>
      </p:sp>
      <p:sp>
        <p:nvSpPr>
          <p:cNvPr id="48169" name="Oval 42"/>
          <p:cNvSpPr>
            <a:spLocks noChangeArrowheads="1"/>
          </p:cNvSpPr>
          <p:nvPr/>
        </p:nvSpPr>
        <p:spPr bwMode="auto">
          <a:xfrm>
            <a:off x="5064125" y="2651125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1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48170" name="AutoShape 43"/>
          <p:cNvCxnSpPr>
            <a:cxnSpLocks noChangeShapeType="1"/>
          </p:cNvCxnSpPr>
          <p:nvPr/>
        </p:nvCxnSpPr>
        <p:spPr bwMode="auto">
          <a:xfrm rot="-5400000" flipH="1" flipV="1">
            <a:off x="5000625" y="276225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71" name="AutoShape 44"/>
          <p:cNvCxnSpPr>
            <a:cxnSpLocks noChangeShapeType="1"/>
            <a:stCxn id="48169" idx="4"/>
          </p:cNvCxnSpPr>
          <p:nvPr/>
        </p:nvCxnSpPr>
        <p:spPr bwMode="auto">
          <a:xfrm flipH="1">
            <a:off x="5299075" y="3132138"/>
            <a:ext cx="3175" cy="120650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72" name="AutoShape 45"/>
          <p:cNvCxnSpPr>
            <a:cxnSpLocks noChangeShapeType="1"/>
            <a:stCxn id="48174" idx="4"/>
          </p:cNvCxnSpPr>
          <p:nvPr/>
        </p:nvCxnSpPr>
        <p:spPr bwMode="auto">
          <a:xfrm>
            <a:off x="7389813" y="3132138"/>
            <a:ext cx="1587" cy="122555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73" name="AutoShape 46"/>
          <p:cNvCxnSpPr>
            <a:cxnSpLocks noChangeShapeType="1"/>
            <a:stCxn id="48169" idx="6"/>
          </p:cNvCxnSpPr>
          <p:nvPr/>
        </p:nvCxnSpPr>
        <p:spPr bwMode="auto">
          <a:xfrm>
            <a:off x="5553075" y="2884488"/>
            <a:ext cx="1808163" cy="1449387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74" name="Oval 47"/>
          <p:cNvSpPr>
            <a:spLocks noChangeArrowheads="1"/>
          </p:cNvSpPr>
          <p:nvPr/>
        </p:nvSpPr>
        <p:spPr bwMode="auto">
          <a:xfrm>
            <a:off x="7151688" y="2651125"/>
            <a:ext cx="474662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2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48175" name="AutoShape 48"/>
          <p:cNvCxnSpPr>
            <a:cxnSpLocks noChangeShapeType="1"/>
          </p:cNvCxnSpPr>
          <p:nvPr/>
        </p:nvCxnSpPr>
        <p:spPr bwMode="auto">
          <a:xfrm rot="-5400000" flipH="1" flipV="1">
            <a:off x="7083425" y="275907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76" name="Oval 49"/>
          <p:cNvSpPr>
            <a:spLocks noChangeArrowheads="1"/>
          </p:cNvSpPr>
          <p:nvPr/>
        </p:nvSpPr>
        <p:spPr bwMode="auto">
          <a:xfrm>
            <a:off x="5430838" y="6007100"/>
            <a:ext cx="474662" cy="466725"/>
          </a:xfrm>
          <a:prstGeom prst="ellipse">
            <a:avLst/>
          </a:prstGeom>
          <a:noFill/>
          <a:ln w="28575">
            <a:solidFill>
              <a:srgbClr val="288C4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288C4E"/>
                </a:solidFill>
              </a:rPr>
              <a:t>E</a:t>
            </a:r>
            <a:r>
              <a:rPr lang="en-US" altLang="en-US" sz="1200" baseline="-25000">
                <a:solidFill>
                  <a:srgbClr val="288C4E"/>
                </a:solidFill>
              </a:rPr>
              <a:t>1</a:t>
            </a:r>
            <a:endParaRPr lang="en-AU" altLang="en-US" sz="1200">
              <a:solidFill>
                <a:srgbClr val="288C4E"/>
              </a:solidFill>
            </a:endParaRPr>
          </a:p>
        </p:txBody>
      </p:sp>
      <p:cxnSp>
        <p:nvCxnSpPr>
          <p:cNvPr id="48177" name="AutoShape 50"/>
          <p:cNvCxnSpPr>
            <a:cxnSpLocks noChangeShapeType="1"/>
          </p:cNvCxnSpPr>
          <p:nvPr/>
        </p:nvCxnSpPr>
        <p:spPr bwMode="auto">
          <a:xfrm rot="-5400000" flipH="1" flipV="1">
            <a:off x="5367338" y="61182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rgbClr val="288C4E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78" name="AutoShape 51"/>
          <p:cNvCxnSpPr>
            <a:cxnSpLocks noChangeShapeType="1"/>
            <a:stCxn id="48180" idx="0"/>
          </p:cNvCxnSpPr>
          <p:nvPr/>
        </p:nvCxnSpPr>
        <p:spPr bwMode="auto">
          <a:xfrm flipH="1" flipV="1">
            <a:off x="7754938" y="4786313"/>
            <a:ext cx="1587" cy="1206500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79" name="AutoShape 52"/>
          <p:cNvCxnSpPr>
            <a:cxnSpLocks noChangeShapeType="1"/>
            <a:stCxn id="48176" idx="7"/>
          </p:cNvCxnSpPr>
          <p:nvPr/>
        </p:nvCxnSpPr>
        <p:spPr bwMode="auto">
          <a:xfrm flipV="1">
            <a:off x="5835650" y="4768850"/>
            <a:ext cx="1900238" cy="1292225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80" name="Oval 53"/>
          <p:cNvSpPr>
            <a:spLocks noChangeArrowheads="1"/>
          </p:cNvSpPr>
          <p:nvPr/>
        </p:nvSpPr>
        <p:spPr bwMode="auto">
          <a:xfrm>
            <a:off x="7518400" y="6007100"/>
            <a:ext cx="474663" cy="466725"/>
          </a:xfrm>
          <a:prstGeom prst="ellipse">
            <a:avLst/>
          </a:prstGeom>
          <a:noFill/>
          <a:ln w="28575">
            <a:solidFill>
              <a:srgbClr val="288C4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288C4E"/>
                </a:solidFill>
              </a:rPr>
              <a:t>E</a:t>
            </a:r>
            <a:r>
              <a:rPr lang="en-US" altLang="en-US" sz="1200" baseline="-25000">
                <a:solidFill>
                  <a:srgbClr val="288C4E"/>
                </a:solidFill>
              </a:rPr>
              <a:t>2</a:t>
            </a:r>
            <a:endParaRPr lang="en-AU" altLang="en-US" sz="1200">
              <a:solidFill>
                <a:srgbClr val="288C4E"/>
              </a:solidFill>
            </a:endParaRPr>
          </a:p>
        </p:txBody>
      </p:sp>
      <p:cxnSp>
        <p:nvCxnSpPr>
          <p:cNvPr id="48181" name="AutoShape 54"/>
          <p:cNvCxnSpPr>
            <a:cxnSpLocks noChangeShapeType="1"/>
          </p:cNvCxnSpPr>
          <p:nvPr/>
        </p:nvCxnSpPr>
        <p:spPr bwMode="auto">
          <a:xfrm rot="-5400000" flipH="1" flipV="1">
            <a:off x="7450138" y="611505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rgbClr val="288C4E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82" name="AutoShape 55"/>
          <p:cNvCxnSpPr>
            <a:cxnSpLocks noChangeShapeType="1"/>
            <a:stCxn id="48176" idx="0"/>
          </p:cNvCxnSpPr>
          <p:nvPr/>
        </p:nvCxnSpPr>
        <p:spPr bwMode="auto">
          <a:xfrm flipV="1">
            <a:off x="5668963" y="4776788"/>
            <a:ext cx="1587" cy="1216025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83" name="Text Box 56"/>
          <p:cNvSpPr txBox="1">
            <a:spLocks noChangeArrowheads="1"/>
          </p:cNvSpPr>
          <p:nvPr/>
        </p:nvSpPr>
        <p:spPr bwMode="auto">
          <a:xfrm>
            <a:off x="5251450" y="367665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11</a:t>
            </a:r>
          </a:p>
        </p:txBody>
      </p:sp>
      <p:sp>
        <p:nvSpPr>
          <p:cNvPr id="48184" name="Text Box 57"/>
          <p:cNvSpPr txBox="1">
            <a:spLocks noChangeArrowheads="1"/>
          </p:cNvSpPr>
          <p:nvPr/>
        </p:nvSpPr>
        <p:spPr bwMode="auto">
          <a:xfrm>
            <a:off x="6330950" y="367665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21</a:t>
            </a:r>
          </a:p>
        </p:txBody>
      </p:sp>
      <p:sp>
        <p:nvSpPr>
          <p:cNvPr id="48185" name="Text Box 58"/>
          <p:cNvSpPr txBox="1">
            <a:spLocks noChangeArrowheads="1"/>
          </p:cNvSpPr>
          <p:nvPr/>
        </p:nvSpPr>
        <p:spPr bwMode="auto">
          <a:xfrm>
            <a:off x="7016750" y="367665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22</a:t>
            </a:r>
          </a:p>
        </p:txBody>
      </p:sp>
      <p:sp>
        <p:nvSpPr>
          <p:cNvPr id="48186" name="Text Box 59"/>
          <p:cNvSpPr txBox="1">
            <a:spLocks noChangeArrowheads="1"/>
          </p:cNvSpPr>
          <p:nvPr/>
        </p:nvSpPr>
        <p:spPr bwMode="auto">
          <a:xfrm>
            <a:off x="5630863" y="535781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11</a:t>
            </a:r>
          </a:p>
        </p:txBody>
      </p:sp>
      <p:sp>
        <p:nvSpPr>
          <p:cNvPr id="48187" name="Text Box 60"/>
          <p:cNvSpPr txBox="1">
            <a:spLocks noChangeArrowheads="1"/>
          </p:cNvSpPr>
          <p:nvPr/>
        </p:nvSpPr>
        <p:spPr bwMode="auto">
          <a:xfrm>
            <a:off x="6710363" y="535781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21</a:t>
            </a:r>
          </a:p>
        </p:txBody>
      </p:sp>
      <p:sp>
        <p:nvSpPr>
          <p:cNvPr id="48188" name="Text Box 61"/>
          <p:cNvSpPr txBox="1">
            <a:spLocks noChangeArrowheads="1"/>
          </p:cNvSpPr>
          <p:nvPr/>
        </p:nvSpPr>
        <p:spPr bwMode="auto">
          <a:xfrm>
            <a:off x="7332663" y="535781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22</a:t>
            </a:r>
          </a:p>
        </p:txBody>
      </p:sp>
      <p:sp>
        <p:nvSpPr>
          <p:cNvPr id="48189" name="Text Box 62"/>
          <p:cNvSpPr txBox="1">
            <a:spLocks noChangeArrowheads="1"/>
          </p:cNvSpPr>
          <p:nvPr/>
        </p:nvSpPr>
        <p:spPr bwMode="auto">
          <a:xfrm>
            <a:off x="7215188" y="586105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rgbClr val="288C4E"/>
                </a:solidFill>
              </a:rPr>
              <a:t>1</a:t>
            </a:r>
          </a:p>
        </p:txBody>
      </p:sp>
      <p:sp>
        <p:nvSpPr>
          <p:cNvPr id="48190" name="Text Box 63"/>
          <p:cNvSpPr txBox="1">
            <a:spLocks noChangeArrowheads="1"/>
          </p:cNvSpPr>
          <p:nvPr/>
        </p:nvSpPr>
        <p:spPr bwMode="auto">
          <a:xfrm>
            <a:off x="6843713" y="250190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48191" name="Text Box 64"/>
          <p:cNvSpPr txBox="1">
            <a:spLocks noChangeArrowheads="1"/>
          </p:cNvSpPr>
          <p:nvPr/>
        </p:nvSpPr>
        <p:spPr bwMode="auto">
          <a:xfrm>
            <a:off x="5118100" y="58499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rgbClr val="288C4E"/>
                </a:solidFill>
              </a:rPr>
              <a:t>1</a:t>
            </a:r>
          </a:p>
        </p:txBody>
      </p:sp>
      <p:sp>
        <p:nvSpPr>
          <p:cNvPr id="48192" name="Text Box 65"/>
          <p:cNvSpPr txBox="1">
            <a:spLocks noChangeArrowheads="1"/>
          </p:cNvSpPr>
          <p:nvPr/>
        </p:nvSpPr>
        <p:spPr bwMode="auto">
          <a:xfrm>
            <a:off x="4784725" y="24971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48193" name="Rectangle 66"/>
          <p:cNvSpPr>
            <a:spLocks noChangeArrowheads="1"/>
          </p:cNvSpPr>
          <p:nvPr/>
        </p:nvSpPr>
        <p:spPr bwMode="auto">
          <a:xfrm>
            <a:off x="7162800" y="434340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2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2</a:t>
            </a:r>
            <a:endParaRPr lang="en-AU" altLang="en-US" sz="1200"/>
          </a:p>
        </p:txBody>
      </p:sp>
      <p:sp>
        <p:nvSpPr>
          <p:cNvPr id="48194" name="Oval 67"/>
          <p:cNvSpPr>
            <a:spLocks noChangeArrowheads="1"/>
          </p:cNvSpPr>
          <p:nvPr/>
        </p:nvSpPr>
        <p:spPr bwMode="auto">
          <a:xfrm>
            <a:off x="5810250" y="2616200"/>
            <a:ext cx="504825" cy="498475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1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48195" name="AutoShape 68"/>
          <p:cNvCxnSpPr>
            <a:cxnSpLocks noChangeShapeType="1"/>
          </p:cNvCxnSpPr>
          <p:nvPr/>
        </p:nvCxnSpPr>
        <p:spPr bwMode="auto">
          <a:xfrm rot="-5400000" flipH="1" flipV="1">
            <a:off x="5746750" y="275907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96" name="AutoShape 69"/>
          <p:cNvCxnSpPr>
            <a:cxnSpLocks noChangeShapeType="1"/>
            <a:stCxn id="48194" idx="4"/>
          </p:cNvCxnSpPr>
          <p:nvPr/>
        </p:nvCxnSpPr>
        <p:spPr bwMode="auto">
          <a:xfrm flipH="1">
            <a:off x="6059488" y="3128963"/>
            <a:ext cx="3175" cy="120650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97" name="AutoShape 70"/>
          <p:cNvCxnSpPr>
            <a:cxnSpLocks noChangeShapeType="1"/>
            <a:stCxn id="48199" idx="4"/>
          </p:cNvCxnSpPr>
          <p:nvPr/>
        </p:nvCxnSpPr>
        <p:spPr bwMode="auto">
          <a:xfrm>
            <a:off x="8147050" y="3128963"/>
            <a:ext cx="1588" cy="122555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98" name="AutoShape 71"/>
          <p:cNvCxnSpPr>
            <a:cxnSpLocks noChangeShapeType="1"/>
            <a:stCxn id="48194" idx="6"/>
          </p:cNvCxnSpPr>
          <p:nvPr/>
        </p:nvCxnSpPr>
        <p:spPr bwMode="auto">
          <a:xfrm>
            <a:off x="6329363" y="2865438"/>
            <a:ext cx="1808162" cy="1449387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99" name="Oval 72"/>
          <p:cNvSpPr>
            <a:spLocks noChangeArrowheads="1"/>
          </p:cNvSpPr>
          <p:nvPr/>
        </p:nvSpPr>
        <p:spPr bwMode="auto">
          <a:xfrm>
            <a:off x="7897813" y="2624138"/>
            <a:ext cx="498475" cy="490537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2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48200" name="AutoShape 73"/>
          <p:cNvCxnSpPr>
            <a:cxnSpLocks noChangeShapeType="1"/>
          </p:cNvCxnSpPr>
          <p:nvPr/>
        </p:nvCxnSpPr>
        <p:spPr bwMode="auto">
          <a:xfrm rot="-5400000" flipH="1" flipV="1">
            <a:off x="7829550" y="27559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201" name="Text Box 74"/>
          <p:cNvSpPr txBox="1">
            <a:spLocks noChangeArrowheads="1"/>
          </p:cNvSpPr>
          <p:nvPr/>
        </p:nvSpPr>
        <p:spPr bwMode="auto">
          <a:xfrm>
            <a:off x="5997575" y="367347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11</a:t>
            </a:r>
          </a:p>
        </p:txBody>
      </p:sp>
      <p:sp>
        <p:nvSpPr>
          <p:cNvPr id="48202" name="Text Box 75"/>
          <p:cNvSpPr txBox="1">
            <a:spLocks noChangeArrowheads="1"/>
          </p:cNvSpPr>
          <p:nvPr/>
        </p:nvSpPr>
        <p:spPr bwMode="auto">
          <a:xfrm>
            <a:off x="6680200" y="331152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21</a:t>
            </a:r>
          </a:p>
        </p:txBody>
      </p:sp>
      <p:sp>
        <p:nvSpPr>
          <p:cNvPr id="48203" name="Text Box 76"/>
          <p:cNvSpPr txBox="1">
            <a:spLocks noChangeArrowheads="1"/>
          </p:cNvSpPr>
          <p:nvPr/>
        </p:nvSpPr>
        <p:spPr bwMode="auto">
          <a:xfrm>
            <a:off x="7750175" y="367347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22</a:t>
            </a:r>
          </a:p>
        </p:txBody>
      </p:sp>
      <p:sp>
        <p:nvSpPr>
          <p:cNvPr id="48204" name="Text Box 77"/>
          <p:cNvSpPr txBox="1">
            <a:spLocks noChangeArrowheads="1"/>
          </p:cNvSpPr>
          <p:nvPr/>
        </p:nvSpPr>
        <p:spPr bwMode="auto">
          <a:xfrm>
            <a:off x="7589838" y="2498725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48205" name="Text Box 78"/>
          <p:cNvSpPr txBox="1">
            <a:spLocks noChangeArrowheads="1"/>
          </p:cNvSpPr>
          <p:nvPr/>
        </p:nvSpPr>
        <p:spPr bwMode="auto">
          <a:xfrm>
            <a:off x="5499100" y="2495550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cxnSp>
        <p:nvCxnSpPr>
          <p:cNvPr id="48206" name="AutoShape 79"/>
          <p:cNvCxnSpPr>
            <a:cxnSpLocks noChangeShapeType="1"/>
            <a:stCxn id="48169" idx="0"/>
            <a:endCxn id="48131" idx="0"/>
          </p:cNvCxnSpPr>
          <p:nvPr/>
        </p:nvCxnSpPr>
        <p:spPr bwMode="auto">
          <a:xfrm rot="-5400000" flipH="1" flipV="1">
            <a:off x="3073400" y="427038"/>
            <a:ext cx="19050" cy="4438650"/>
          </a:xfrm>
          <a:prstGeom prst="curvedConnector3">
            <a:avLst>
              <a:gd name="adj1" fmla="val -3883338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207" name="AutoShape 80"/>
          <p:cNvCxnSpPr>
            <a:cxnSpLocks noChangeShapeType="1"/>
            <a:stCxn id="48174" idx="0"/>
            <a:endCxn id="48136" idx="0"/>
          </p:cNvCxnSpPr>
          <p:nvPr/>
        </p:nvCxnSpPr>
        <p:spPr bwMode="auto">
          <a:xfrm rot="-5400000" flipH="1" flipV="1">
            <a:off x="5160963" y="427038"/>
            <a:ext cx="19050" cy="4438650"/>
          </a:xfrm>
          <a:prstGeom prst="curvedConnector3">
            <a:avLst>
              <a:gd name="adj1" fmla="val -3875005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208" name="AutoShape 81"/>
          <p:cNvCxnSpPr>
            <a:cxnSpLocks noChangeShapeType="1"/>
            <a:stCxn id="48194" idx="0"/>
            <a:endCxn id="48156" idx="0"/>
          </p:cNvCxnSpPr>
          <p:nvPr/>
        </p:nvCxnSpPr>
        <p:spPr bwMode="auto">
          <a:xfrm rot="-5400000" flipH="1" flipV="1">
            <a:off x="3833813" y="392113"/>
            <a:ext cx="19050" cy="4438650"/>
          </a:xfrm>
          <a:prstGeom prst="curvedConnector3">
            <a:avLst>
              <a:gd name="adj1" fmla="val -2458338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209" name="AutoShape 82"/>
          <p:cNvCxnSpPr>
            <a:cxnSpLocks noChangeShapeType="1"/>
            <a:stCxn id="48199" idx="0"/>
            <a:endCxn id="48161" idx="0"/>
          </p:cNvCxnSpPr>
          <p:nvPr/>
        </p:nvCxnSpPr>
        <p:spPr bwMode="auto">
          <a:xfrm rot="-5400000" flipH="1" flipV="1">
            <a:off x="5918200" y="400050"/>
            <a:ext cx="19050" cy="4438650"/>
          </a:xfrm>
          <a:prstGeom prst="curvedConnector3">
            <a:avLst>
              <a:gd name="adj1" fmla="val -2458338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210" name="Text Box 83"/>
          <p:cNvSpPr txBox="1">
            <a:spLocks noChangeArrowheads="1"/>
          </p:cNvSpPr>
          <p:nvPr/>
        </p:nvSpPr>
        <p:spPr bwMode="auto">
          <a:xfrm>
            <a:off x="2895600" y="1600200"/>
            <a:ext cx="6365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1/0.5</a:t>
            </a:r>
            <a:endParaRPr lang="en-US" altLang="en-US"/>
          </a:p>
        </p:txBody>
      </p:sp>
      <p:sp>
        <p:nvSpPr>
          <p:cNvPr id="48211" name="Text Box 84"/>
          <p:cNvSpPr txBox="1">
            <a:spLocks noChangeArrowheads="1"/>
          </p:cNvSpPr>
          <p:nvPr/>
        </p:nvSpPr>
        <p:spPr bwMode="auto">
          <a:xfrm>
            <a:off x="4876800" y="1600200"/>
            <a:ext cx="6365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1/0.5</a:t>
            </a:r>
            <a:endParaRPr lang="en-US" altLang="en-US"/>
          </a:p>
        </p:txBody>
      </p:sp>
      <p:sp>
        <p:nvSpPr>
          <p:cNvPr id="48212" name="Text Box 85"/>
          <p:cNvSpPr txBox="1">
            <a:spLocks noChangeArrowheads="1"/>
          </p:cNvSpPr>
          <p:nvPr/>
        </p:nvSpPr>
        <p:spPr bwMode="auto">
          <a:xfrm>
            <a:off x="3117850" y="1870075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accent2"/>
                </a:solidFill>
              </a:rPr>
              <a:t>1</a:t>
            </a:r>
            <a:endParaRPr lang="en-US" altLang="en-US">
              <a:solidFill>
                <a:schemeClr val="accent2"/>
              </a:solidFill>
            </a:endParaRPr>
          </a:p>
        </p:txBody>
      </p:sp>
      <p:sp>
        <p:nvSpPr>
          <p:cNvPr id="48213" name="Text Box 86"/>
          <p:cNvSpPr txBox="1">
            <a:spLocks noChangeArrowheads="1"/>
          </p:cNvSpPr>
          <p:nvPr/>
        </p:nvSpPr>
        <p:spPr bwMode="auto">
          <a:xfrm>
            <a:off x="5478463" y="1857375"/>
            <a:ext cx="296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accent2"/>
                </a:solidFill>
              </a:rPr>
              <a:t>1</a:t>
            </a:r>
            <a:endParaRPr lang="en-US" altLang="en-US">
              <a:solidFill>
                <a:schemeClr val="accent2"/>
              </a:solidFill>
            </a:endParaRPr>
          </a:p>
        </p:txBody>
      </p:sp>
      <p:sp>
        <p:nvSpPr>
          <p:cNvPr id="89" name="Snip and Round Single Corner Rectangle 88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Cholesky Decomposition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Times" charset="0"/>
              <a:buNone/>
            </a:pPr>
            <a:r>
              <a:rPr lang="en-US" altLang="en-US" sz="4400" b="1" smtClean="0">
                <a:latin typeface="Calibri" pitchFamily="34" charset="0"/>
                <a:ea typeface="ＭＳ Ｐゴシック" pitchFamily="34" charset="-128"/>
              </a:rPr>
              <a:t>Path Tracing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Within-Twin Covariances (A)</a:t>
            </a:r>
          </a:p>
        </p:txBody>
      </p:sp>
      <p:sp>
        <p:nvSpPr>
          <p:cNvPr id="52226" name="Oval 6"/>
          <p:cNvSpPr>
            <a:spLocks noChangeArrowheads="1"/>
          </p:cNvSpPr>
          <p:nvPr/>
        </p:nvSpPr>
        <p:spPr bwMode="auto">
          <a:xfrm>
            <a:off x="841375" y="1963738"/>
            <a:ext cx="474663" cy="4667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A</a:t>
            </a:r>
            <a:r>
              <a:rPr lang="en-US" altLang="en-US" sz="1200" baseline="-25000"/>
              <a:t>1</a:t>
            </a:r>
            <a:endParaRPr lang="en-AU" altLang="en-US" sz="1200"/>
          </a:p>
        </p:txBody>
      </p:sp>
      <p:cxnSp>
        <p:nvCxnSpPr>
          <p:cNvPr id="52227" name="AutoShape 7"/>
          <p:cNvCxnSpPr>
            <a:cxnSpLocks noChangeShapeType="1"/>
          </p:cNvCxnSpPr>
          <p:nvPr/>
        </p:nvCxnSpPr>
        <p:spPr bwMode="auto">
          <a:xfrm rot="-5400000" flipH="1" flipV="1">
            <a:off x="777875" y="2074863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28" name="AutoShape 8"/>
          <p:cNvCxnSpPr>
            <a:cxnSpLocks noChangeShapeType="1"/>
            <a:stCxn id="52226" idx="4"/>
          </p:cNvCxnSpPr>
          <p:nvPr/>
        </p:nvCxnSpPr>
        <p:spPr bwMode="auto">
          <a:xfrm flipH="1">
            <a:off x="1076325" y="2430463"/>
            <a:ext cx="3175" cy="12065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29" name="AutoShape 9"/>
          <p:cNvCxnSpPr>
            <a:cxnSpLocks noChangeShapeType="1"/>
            <a:stCxn id="52231" idx="4"/>
          </p:cNvCxnSpPr>
          <p:nvPr/>
        </p:nvCxnSpPr>
        <p:spPr bwMode="auto">
          <a:xfrm>
            <a:off x="3167063" y="2430463"/>
            <a:ext cx="1587" cy="1225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30" name="AutoShape 10"/>
          <p:cNvCxnSpPr>
            <a:cxnSpLocks noChangeShapeType="1"/>
            <a:stCxn id="52226" idx="6"/>
          </p:cNvCxnSpPr>
          <p:nvPr/>
        </p:nvCxnSpPr>
        <p:spPr bwMode="auto">
          <a:xfrm>
            <a:off x="1316038" y="2197100"/>
            <a:ext cx="1808162" cy="14493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231" name="Oval 11"/>
          <p:cNvSpPr>
            <a:spLocks noChangeArrowheads="1"/>
          </p:cNvSpPr>
          <p:nvPr/>
        </p:nvSpPr>
        <p:spPr bwMode="auto">
          <a:xfrm>
            <a:off x="2928938" y="1963738"/>
            <a:ext cx="474662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2</a:t>
            </a:r>
            <a:endParaRPr lang="en-AU" altLang="en-US" sz="1200"/>
          </a:p>
        </p:txBody>
      </p:sp>
      <p:cxnSp>
        <p:nvCxnSpPr>
          <p:cNvPr id="52232" name="AutoShape 12"/>
          <p:cNvCxnSpPr>
            <a:cxnSpLocks noChangeShapeType="1"/>
          </p:cNvCxnSpPr>
          <p:nvPr/>
        </p:nvCxnSpPr>
        <p:spPr bwMode="auto">
          <a:xfrm rot="-5400000" flipH="1" flipV="1">
            <a:off x="2860675" y="2071688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233" name="Text Box 13"/>
          <p:cNvSpPr txBox="1">
            <a:spLocks noChangeArrowheads="1"/>
          </p:cNvSpPr>
          <p:nvPr/>
        </p:nvSpPr>
        <p:spPr bwMode="auto">
          <a:xfrm>
            <a:off x="1028700" y="2989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11</a:t>
            </a:r>
          </a:p>
        </p:txBody>
      </p:sp>
      <p:sp>
        <p:nvSpPr>
          <p:cNvPr id="52234" name="Text Box 14"/>
          <p:cNvSpPr txBox="1">
            <a:spLocks noChangeArrowheads="1"/>
          </p:cNvSpPr>
          <p:nvPr/>
        </p:nvSpPr>
        <p:spPr bwMode="auto">
          <a:xfrm>
            <a:off x="1984375" y="2989263"/>
            <a:ext cx="576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21</a:t>
            </a:r>
          </a:p>
        </p:txBody>
      </p:sp>
      <p:sp>
        <p:nvSpPr>
          <p:cNvPr id="52235" name="Text Box 15"/>
          <p:cNvSpPr txBox="1">
            <a:spLocks noChangeArrowheads="1"/>
          </p:cNvSpPr>
          <p:nvPr/>
        </p:nvSpPr>
        <p:spPr bwMode="auto">
          <a:xfrm>
            <a:off x="2746375" y="2989263"/>
            <a:ext cx="534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22</a:t>
            </a:r>
          </a:p>
        </p:txBody>
      </p:sp>
      <p:sp>
        <p:nvSpPr>
          <p:cNvPr id="52236" name="Text Box 16"/>
          <p:cNvSpPr txBox="1">
            <a:spLocks noChangeArrowheads="1"/>
          </p:cNvSpPr>
          <p:nvPr/>
        </p:nvSpPr>
        <p:spPr bwMode="auto">
          <a:xfrm>
            <a:off x="2620963" y="1814513"/>
            <a:ext cx="2682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52237" name="Text Box 17"/>
          <p:cNvSpPr txBox="1">
            <a:spLocks noChangeArrowheads="1"/>
          </p:cNvSpPr>
          <p:nvPr/>
        </p:nvSpPr>
        <p:spPr bwMode="auto">
          <a:xfrm>
            <a:off x="563563" y="17986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graphicFrame>
        <p:nvGraphicFramePr>
          <p:cNvPr id="68746" name="Group 138"/>
          <p:cNvGraphicFramePr>
            <a:graphicFrameLocks noGrp="1"/>
          </p:cNvGraphicFramePr>
          <p:nvPr/>
        </p:nvGraphicFramePr>
        <p:xfrm>
          <a:off x="838200" y="4495800"/>
          <a:ext cx="7810500" cy="2143132"/>
        </p:xfrm>
        <a:graphic>
          <a:graphicData uri="http://schemas.openxmlformats.org/drawingml/2006/table">
            <a:tbl>
              <a:tblPr/>
              <a:tblGrid>
                <a:gridCol w="1725613"/>
                <a:gridCol w="3265487"/>
                <a:gridCol w="2819400"/>
              </a:tblGrid>
              <a:tr h="660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698" marB="4569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698" marB="4569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52" name="Text Box 42"/>
          <p:cNvSpPr txBox="1">
            <a:spLocks noChangeArrowheads="1"/>
          </p:cNvSpPr>
          <p:nvPr/>
        </p:nvSpPr>
        <p:spPr bwMode="auto">
          <a:xfrm>
            <a:off x="5257800" y="40386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52253" name="Text Box 43"/>
          <p:cNvSpPr txBox="1">
            <a:spLocks noChangeArrowheads="1"/>
          </p:cNvSpPr>
          <p:nvPr/>
        </p:nvSpPr>
        <p:spPr bwMode="auto">
          <a:xfrm rot="-5454814">
            <a:off x="-7938" y="5570538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52254" name="Rectangle 139"/>
          <p:cNvSpPr>
            <a:spLocks noChangeArrowheads="1"/>
          </p:cNvSpPr>
          <p:nvPr/>
        </p:nvSpPr>
        <p:spPr bwMode="auto">
          <a:xfrm>
            <a:off x="555625" y="3698875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1</a:t>
            </a:r>
            <a:endParaRPr lang="en-AU" altLang="en-US" sz="1200"/>
          </a:p>
        </p:txBody>
      </p:sp>
      <p:sp>
        <p:nvSpPr>
          <p:cNvPr id="52255" name="Rectangle 140"/>
          <p:cNvSpPr>
            <a:spLocks noChangeArrowheads="1"/>
          </p:cNvSpPr>
          <p:nvPr/>
        </p:nvSpPr>
        <p:spPr bwMode="auto">
          <a:xfrm>
            <a:off x="2582863" y="3673475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2</a:t>
            </a:r>
            <a:endParaRPr lang="en-AU" altLang="en-US" sz="1200"/>
          </a:p>
        </p:txBody>
      </p:sp>
      <p:sp>
        <p:nvSpPr>
          <p:cNvPr id="20" name="Snip and Round Single Corner Rectangle 19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Within-Twin Covariances (A)</a:t>
            </a:r>
          </a:p>
        </p:txBody>
      </p:sp>
      <p:sp>
        <p:nvSpPr>
          <p:cNvPr id="54274" name="Oval 5"/>
          <p:cNvSpPr>
            <a:spLocks noChangeArrowheads="1"/>
          </p:cNvSpPr>
          <p:nvPr/>
        </p:nvSpPr>
        <p:spPr bwMode="auto">
          <a:xfrm>
            <a:off x="841375" y="1963738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1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54275" name="AutoShape 6"/>
          <p:cNvCxnSpPr>
            <a:cxnSpLocks noChangeShapeType="1"/>
          </p:cNvCxnSpPr>
          <p:nvPr/>
        </p:nvCxnSpPr>
        <p:spPr bwMode="auto">
          <a:xfrm rot="-5400000" flipH="1" flipV="1">
            <a:off x="777875" y="2074863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276" name="AutoShape 7"/>
          <p:cNvCxnSpPr>
            <a:cxnSpLocks noChangeShapeType="1"/>
            <a:stCxn id="54274" idx="4"/>
          </p:cNvCxnSpPr>
          <p:nvPr/>
        </p:nvCxnSpPr>
        <p:spPr bwMode="auto">
          <a:xfrm flipH="1">
            <a:off x="1076325" y="2444750"/>
            <a:ext cx="3175" cy="120650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277" name="AutoShape 8"/>
          <p:cNvCxnSpPr>
            <a:cxnSpLocks noChangeShapeType="1"/>
            <a:stCxn id="54279" idx="4"/>
          </p:cNvCxnSpPr>
          <p:nvPr/>
        </p:nvCxnSpPr>
        <p:spPr bwMode="auto">
          <a:xfrm>
            <a:off x="3167063" y="2430463"/>
            <a:ext cx="1587" cy="1225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278" name="AutoShape 9"/>
          <p:cNvCxnSpPr>
            <a:cxnSpLocks noChangeShapeType="1"/>
            <a:stCxn id="54274" idx="6"/>
          </p:cNvCxnSpPr>
          <p:nvPr/>
        </p:nvCxnSpPr>
        <p:spPr bwMode="auto">
          <a:xfrm>
            <a:off x="1330325" y="2197100"/>
            <a:ext cx="1808163" cy="14493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279" name="Oval 10"/>
          <p:cNvSpPr>
            <a:spLocks noChangeArrowheads="1"/>
          </p:cNvSpPr>
          <p:nvPr/>
        </p:nvSpPr>
        <p:spPr bwMode="auto">
          <a:xfrm>
            <a:off x="2928938" y="1963738"/>
            <a:ext cx="474662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2</a:t>
            </a:r>
            <a:endParaRPr lang="en-AU" altLang="en-US" sz="1200"/>
          </a:p>
        </p:txBody>
      </p:sp>
      <p:cxnSp>
        <p:nvCxnSpPr>
          <p:cNvPr id="54280" name="AutoShape 11"/>
          <p:cNvCxnSpPr>
            <a:cxnSpLocks noChangeShapeType="1"/>
          </p:cNvCxnSpPr>
          <p:nvPr/>
        </p:nvCxnSpPr>
        <p:spPr bwMode="auto">
          <a:xfrm rot="-5400000" flipH="1" flipV="1">
            <a:off x="2860675" y="2071688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281" name="Text Box 12"/>
          <p:cNvSpPr txBox="1">
            <a:spLocks noChangeArrowheads="1"/>
          </p:cNvSpPr>
          <p:nvPr/>
        </p:nvSpPr>
        <p:spPr bwMode="auto">
          <a:xfrm>
            <a:off x="1028700" y="2989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>
                <a:solidFill>
                  <a:schemeClr val="tx2"/>
                </a:solidFill>
              </a:rPr>
              <a:t>a</a:t>
            </a:r>
            <a:r>
              <a:rPr lang="en-AU" altLang="en-US" sz="1800" baseline="-25000">
                <a:solidFill>
                  <a:schemeClr val="tx2"/>
                </a:solidFill>
              </a:rPr>
              <a:t>11</a:t>
            </a:r>
          </a:p>
        </p:txBody>
      </p:sp>
      <p:sp>
        <p:nvSpPr>
          <p:cNvPr id="54282" name="Text Box 13"/>
          <p:cNvSpPr txBox="1">
            <a:spLocks noChangeArrowheads="1"/>
          </p:cNvSpPr>
          <p:nvPr/>
        </p:nvSpPr>
        <p:spPr bwMode="auto">
          <a:xfrm>
            <a:off x="1984375" y="2989263"/>
            <a:ext cx="576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21</a:t>
            </a:r>
          </a:p>
        </p:txBody>
      </p:sp>
      <p:sp>
        <p:nvSpPr>
          <p:cNvPr id="54283" name="Text Box 14"/>
          <p:cNvSpPr txBox="1">
            <a:spLocks noChangeArrowheads="1"/>
          </p:cNvSpPr>
          <p:nvPr/>
        </p:nvSpPr>
        <p:spPr bwMode="auto">
          <a:xfrm>
            <a:off x="2746375" y="2989263"/>
            <a:ext cx="534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22</a:t>
            </a:r>
          </a:p>
        </p:txBody>
      </p:sp>
      <p:sp>
        <p:nvSpPr>
          <p:cNvPr id="54284" name="Text Box 15"/>
          <p:cNvSpPr txBox="1">
            <a:spLocks noChangeArrowheads="1"/>
          </p:cNvSpPr>
          <p:nvPr/>
        </p:nvSpPr>
        <p:spPr bwMode="auto">
          <a:xfrm>
            <a:off x="2620963" y="1814513"/>
            <a:ext cx="2682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54285" name="Text Box 16"/>
          <p:cNvSpPr txBox="1">
            <a:spLocks noChangeArrowheads="1"/>
          </p:cNvSpPr>
          <p:nvPr/>
        </p:nvSpPr>
        <p:spPr bwMode="auto">
          <a:xfrm>
            <a:off x="563563" y="17986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graphicFrame>
        <p:nvGraphicFramePr>
          <p:cNvPr id="124945" name="Group 17"/>
          <p:cNvGraphicFramePr>
            <a:graphicFrameLocks noGrp="1"/>
          </p:cNvGraphicFramePr>
          <p:nvPr/>
        </p:nvGraphicFramePr>
        <p:xfrm>
          <a:off x="838200" y="4495800"/>
          <a:ext cx="7810500" cy="2143132"/>
        </p:xfrm>
        <a:graphic>
          <a:graphicData uri="http://schemas.openxmlformats.org/drawingml/2006/table">
            <a:tbl>
              <a:tblPr/>
              <a:tblGrid>
                <a:gridCol w="1725613"/>
                <a:gridCol w="3265487"/>
                <a:gridCol w="2819400"/>
              </a:tblGrid>
              <a:tr h="660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698" marB="4569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698" marB="4569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300" name="Text Box 43"/>
          <p:cNvSpPr txBox="1">
            <a:spLocks noChangeArrowheads="1"/>
          </p:cNvSpPr>
          <p:nvPr/>
        </p:nvSpPr>
        <p:spPr bwMode="auto">
          <a:xfrm>
            <a:off x="5257800" y="40386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54301" name="Text Box 44"/>
          <p:cNvSpPr txBox="1">
            <a:spLocks noChangeArrowheads="1"/>
          </p:cNvSpPr>
          <p:nvPr/>
        </p:nvSpPr>
        <p:spPr bwMode="auto">
          <a:xfrm rot="-5454814">
            <a:off x="-7938" y="5570538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54302" name="Rectangle 45"/>
          <p:cNvSpPr>
            <a:spLocks noChangeArrowheads="1"/>
          </p:cNvSpPr>
          <p:nvPr/>
        </p:nvSpPr>
        <p:spPr bwMode="auto">
          <a:xfrm>
            <a:off x="555625" y="3698875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1</a:t>
            </a:r>
            <a:endParaRPr lang="en-AU" altLang="en-US" sz="1200"/>
          </a:p>
        </p:txBody>
      </p:sp>
      <p:sp>
        <p:nvSpPr>
          <p:cNvPr id="54303" name="Rectangle 46"/>
          <p:cNvSpPr>
            <a:spLocks noChangeArrowheads="1"/>
          </p:cNvSpPr>
          <p:nvPr/>
        </p:nvSpPr>
        <p:spPr bwMode="auto">
          <a:xfrm>
            <a:off x="2582863" y="3673475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2</a:t>
            </a:r>
            <a:endParaRPr lang="en-AU" altLang="en-US" sz="1200"/>
          </a:p>
        </p:txBody>
      </p:sp>
      <p:sp>
        <p:nvSpPr>
          <p:cNvPr id="20" name="Snip and Round Single Corner Rectangle 19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Within-Twin Covariances (A)</a:t>
            </a:r>
          </a:p>
        </p:txBody>
      </p:sp>
      <p:sp>
        <p:nvSpPr>
          <p:cNvPr id="56322" name="Oval 5"/>
          <p:cNvSpPr>
            <a:spLocks noChangeArrowheads="1"/>
          </p:cNvSpPr>
          <p:nvPr/>
        </p:nvSpPr>
        <p:spPr bwMode="auto">
          <a:xfrm>
            <a:off x="841375" y="1963738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1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56323" name="AutoShape 6"/>
          <p:cNvCxnSpPr>
            <a:cxnSpLocks noChangeShapeType="1"/>
          </p:cNvCxnSpPr>
          <p:nvPr/>
        </p:nvCxnSpPr>
        <p:spPr bwMode="auto">
          <a:xfrm rot="-5400000" flipH="1" flipV="1">
            <a:off x="777875" y="2074863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324" name="AutoShape 7"/>
          <p:cNvCxnSpPr>
            <a:cxnSpLocks noChangeShapeType="1"/>
            <a:stCxn id="56322" idx="4"/>
          </p:cNvCxnSpPr>
          <p:nvPr/>
        </p:nvCxnSpPr>
        <p:spPr bwMode="auto">
          <a:xfrm flipH="1">
            <a:off x="1076325" y="2444750"/>
            <a:ext cx="3175" cy="120650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325" name="AutoShape 8"/>
          <p:cNvCxnSpPr>
            <a:cxnSpLocks noChangeShapeType="1"/>
            <a:stCxn id="56327" idx="4"/>
          </p:cNvCxnSpPr>
          <p:nvPr/>
        </p:nvCxnSpPr>
        <p:spPr bwMode="auto">
          <a:xfrm>
            <a:off x="3167063" y="2430463"/>
            <a:ext cx="1587" cy="1225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326" name="AutoShape 9"/>
          <p:cNvCxnSpPr>
            <a:cxnSpLocks noChangeShapeType="1"/>
            <a:stCxn id="56322" idx="6"/>
          </p:cNvCxnSpPr>
          <p:nvPr/>
        </p:nvCxnSpPr>
        <p:spPr bwMode="auto">
          <a:xfrm>
            <a:off x="1330325" y="2197100"/>
            <a:ext cx="1808163" cy="1449388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327" name="Oval 10"/>
          <p:cNvSpPr>
            <a:spLocks noChangeArrowheads="1"/>
          </p:cNvSpPr>
          <p:nvPr/>
        </p:nvSpPr>
        <p:spPr bwMode="auto">
          <a:xfrm>
            <a:off x="2928938" y="1963738"/>
            <a:ext cx="474662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2</a:t>
            </a:r>
            <a:endParaRPr lang="en-AU" altLang="en-US" sz="1200"/>
          </a:p>
        </p:txBody>
      </p:sp>
      <p:cxnSp>
        <p:nvCxnSpPr>
          <p:cNvPr id="56328" name="AutoShape 11"/>
          <p:cNvCxnSpPr>
            <a:cxnSpLocks noChangeShapeType="1"/>
          </p:cNvCxnSpPr>
          <p:nvPr/>
        </p:nvCxnSpPr>
        <p:spPr bwMode="auto">
          <a:xfrm rot="-5400000" flipH="1" flipV="1">
            <a:off x="2860675" y="2071688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329" name="Text Box 12"/>
          <p:cNvSpPr txBox="1">
            <a:spLocks noChangeArrowheads="1"/>
          </p:cNvSpPr>
          <p:nvPr/>
        </p:nvSpPr>
        <p:spPr bwMode="auto">
          <a:xfrm>
            <a:off x="1028700" y="2989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>
                <a:solidFill>
                  <a:schemeClr val="tx2"/>
                </a:solidFill>
              </a:rPr>
              <a:t>a</a:t>
            </a:r>
            <a:r>
              <a:rPr lang="en-AU" altLang="en-US" sz="1800" baseline="-25000">
                <a:solidFill>
                  <a:schemeClr val="tx2"/>
                </a:solidFill>
              </a:rPr>
              <a:t>11</a:t>
            </a:r>
          </a:p>
        </p:txBody>
      </p:sp>
      <p:sp>
        <p:nvSpPr>
          <p:cNvPr id="56330" name="Text Box 13"/>
          <p:cNvSpPr txBox="1">
            <a:spLocks noChangeArrowheads="1"/>
          </p:cNvSpPr>
          <p:nvPr/>
        </p:nvSpPr>
        <p:spPr bwMode="auto">
          <a:xfrm>
            <a:off x="1984375" y="2989263"/>
            <a:ext cx="576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>
                <a:solidFill>
                  <a:schemeClr val="tx2"/>
                </a:solidFill>
              </a:rPr>
              <a:t>a</a:t>
            </a:r>
            <a:r>
              <a:rPr lang="en-AU" altLang="en-US" sz="1800" baseline="-25000">
                <a:solidFill>
                  <a:schemeClr val="tx2"/>
                </a:solidFill>
              </a:rPr>
              <a:t>21</a:t>
            </a:r>
          </a:p>
        </p:txBody>
      </p:sp>
      <p:sp>
        <p:nvSpPr>
          <p:cNvPr id="56331" name="Text Box 14"/>
          <p:cNvSpPr txBox="1">
            <a:spLocks noChangeArrowheads="1"/>
          </p:cNvSpPr>
          <p:nvPr/>
        </p:nvSpPr>
        <p:spPr bwMode="auto">
          <a:xfrm>
            <a:off x="2746375" y="2989263"/>
            <a:ext cx="534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22</a:t>
            </a:r>
          </a:p>
        </p:txBody>
      </p:sp>
      <p:sp>
        <p:nvSpPr>
          <p:cNvPr id="56332" name="Text Box 15"/>
          <p:cNvSpPr txBox="1">
            <a:spLocks noChangeArrowheads="1"/>
          </p:cNvSpPr>
          <p:nvPr/>
        </p:nvSpPr>
        <p:spPr bwMode="auto">
          <a:xfrm>
            <a:off x="2620963" y="1814513"/>
            <a:ext cx="2682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56333" name="Text Box 16"/>
          <p:cNvSpPr txBox="1">
            <a:spLocks noChangeArrowheads="1"/>
          </p:cNvSpPr>
          <p:nvPr/>
        </p:nvSpPr>
        <p:spPr bwMode="auto">
          <a:xfrm>
            <a:off x="563563" y="17986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graphicFrame>
        <p:nvGraphicFramePr>
          <p:cNvPr id="126993" name="Group 17"/>
          <p:cNvGraphicFramePr>
            <a:graphicFrameLocks noGrp="1"/>
          </p:cNvGraphicFramePr>
          <p:nvPr/>
        </p:nvGraphicFramePr>
        <p:xfrm>
          <a:off x="838200" y="4495800"/>
          <a:ext cx="7810500" cy="2143132"/>
        </p:xfrm>
        <a:graphic>
          <a:graphicData uri="http://schemas.openxmlformats.org/drawingml/2006/table">
            <a:tbl>
              <a:tblPr/>
              <a:tblGrid>
                <a:gridCol w="1725613"/>
                <a:gridCol w="3265487"/>
                <a:gridCol w="2819400"/>
              </a:tblGrid>
              <a:tr h="660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698" marB="4569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698" marB="4569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348" name="Text Box 43"/>
          <p:cNvSpPr txBox="1">
            <a:spLocks noChangeArrowheads="1"/>
          </p:cNvSpPr>
          <p:nvPr/>
        </p:nvSpPr>
        <p:spPr bwMode="auto">
          <a:xfrm>
            <a:off x="5257800" y="40386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56349" name="Text Box 44"/>
          <p:cNvSpPr txBox="1">
            <a:spLocks noChangeArrowheads="1"/>
          </p:cNvSpPr>
          <p:nvPr/>
        </p:nvSpPr>
        <p:spPr bwMode="auto">
          <a:xfrm rot="-5454814">
            <a:off x="-7938" y="5570538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56350" name="Rectangle 45"/>
          <p:cNvSpPr>
            <a:spLocks noChangeArrowheads="1"/>
          </p:cNvSpPr>
          <p:nvPr/>
        </p:nvSpPr>
        <p:spPr bwMode="auto">
          <a:xfrm>
            <a:off x="555625" y="3698875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1</a:t>
            </a:r>
            <a:endParaRPr lang="en-AU" altLang="en-US" sz="1200"/>
          </a:p>
        </p:txBody>
      </p:sp>
      <p:sp>
        <p:nvSpPr>
          <p:cNvPr id="56351" name="Rectangle 46"/>
          <p:cNvSpPr>
            <a:spLocks noChangeArrowheads="1"/>
          </p:cNvSpPr>
          <p:nvPr/>
        </p:nvSpPr>
        <p:spPr bwMode="auto">
          <a:xfrm>
            <a:off x="2582863" y="3673475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2</a:t>
            </a:r>
            <a:endParaRPr lang="en-AU" altLang="en-US" sz="1200"/>
          </a:p>
        </p:txBody>
      </p:sp>
      <p:sp>
        <p:nvSpPr>
          <p:cNvPr id="20" name="Snip and Round Single Corner Rectangle 19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Within-Twin Covariances (A)</a:t>
            </a:r>
          </a:p>
        </p:txBody>
      </p:sp>
      <p:sp>
        <p:nvSpPr>
          <p:cNvPr id="58370" name="Oval 5"/>
          <p:cNvSpPr>
            <a:spLocks noChangeArrowheads="1"/>
          </p:cNvSpPr>
          <p:nvPr/>
        </p:nvSpPr>
        <p:spPr bwMode="auto">
          <a:xfrm>
            <a:off x="841375" y="1963738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1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58371" name="AutoShape 6"/>
          <p:cNvCxnSpPr>
            <a:cxnSpLocks noChangeShapeType="1"/>
          </p:cNvCxnSpPr>
          <p:nvPr/>
        </p:nvCxnSpPr>
        <p:spPr bwMode="auto">
          <a:xfrm rot="-5400000" flipH="1" flipV="1">
            <a:off x="777875" y="2074863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372" name="AutoShape 7"/>
          <p:cNvCxnSpPr>
            <a:cxnSpLocks noChangeShapeType="1"/>
            <a:stCxn id="58370" idx="4"/>
          </p:cNvCxnSpPr>
          <p:nvPr/>
        </p:nvCxnSpPr>
        <p:spPr bwMode="auto">
          <a:xfrm flipH="1">
            <a:off x="1076325" y="2444750"/>
            <a:ext cx="3175" cy="12065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373" name="AutoShape 8"/>
          <p:cNvCxnSpPr>
            <a:cxnSpLocks noChangeShapeType="1"/>
            <a:stCxn id="58375" idx="4"/>
          </p:cNvCxnSpPr>
          <p:nvPr/>
        </p:nvCxnSpPr>
        <p:spPr bwMode="auto">
          <a:xfrm>
            <a:off x="3167063" y="2444750"/>
            <a:ext cx="1587" cy="122555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374" name="AutoShape 9"/>
          <p:cNvCxnSpPr>
            <a:cxnSpLocks noChangeShapeType="1"/>
            <a:stCxn id="58370" idx="6"/>
          </p:cNvCxnSpPr>
          <p:nvPr/>
        </p:nvCxnSpPr>
        <p:spPr bwMode="auto">
          <a:xfrm>
            <a:off x="1330325" y="2197100"/>
            <a:ext cx="1808163" cy="1449388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375" name="Oval 10"/>
          <p:cNvSpPr>
            <a:spLocks noChangeArrowheads="1"/>
          </p:cNvSpPr>
          <p:nvPr/>
        </p:nvSpPr>
        <p:spPr bwMode="auto">
          <a:xfrm>
            <a:off x="2928938" y="1963738"/>
            <a:ext cx="474662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2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58376" name="AutoShape 11"/>
          <p:cNvCxnSpPr>
            <a:cxnSpLocks noChangeShapeType="1"/>
          </p:cNvCxnSpPr>
          <p:nvPr/>
        </p:nvCxnSpPr>
        <p:spPr bwMode="auto">
          <a:xfrm rot="-5400000" flipH="1" flipV="1">
            <a:off x="2860675" y="2071688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377" name="Text Box 12"/>
          <p:cNvSpPr txBox="1">
            <a:spLocks noChangeArrowheads="1"/>
          </p:cNvSpPr>
          <p:nvPr/>
        </p:nvSpPr>
        <p:spPr bwMode="auto">
          <a:xfrm>
            <a:off x="1028700" y="2989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11</a:t>
            </a:r>
          </a:p>
        </p:txBody>
      </p:sp>
      <p:sp>
        <p:nvSpPr>
          <p:cNvPr id="58378" name="Text Box 13"/>
          <p:cNvSpPr txBox="1">
            <a:spLocks noChangeArrowheads="1"/>
          </p:cNvSpPr>
          <p:nvPr/>
        </p:nvSpPr>
        <p:spPr bwMode="auto">
          <a:xfrm>
            <a:off x="1984375" y="2989263"/>
            <a:ext cx="576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>
                <a:solidFill>
                  <a:schemeClr val="tx2"/>
                </a:solidFill>
              </a:rPr>
              <a:t>a</a:t>
            </a:r>
            <a:r>
              <a:rPr lang="en-AU" altLang="en-US" sz="1800" baseline="-25000">
                <a:solidFill>
                  <a:schemeClr val="tx2"/>
                </a:solidFill>
              </a:rPr>
              <a:t>21</a:t>
            </a:r>
          </a:p>
        </p:txBody>
      </p:sp>
      <p:sp>
        <p:nvSpPr>
          <p:cNvPr id="58379" name="Text Box 14"/>
          <p:cNvSpPr txBox="1">
            <a:spLocks noChangeArrowheads="1"/>
          </p:cNvSpPr>
          <p:nvPr/>
        </p:nvSpPr>
        <p:spPr bwMode="auto">
          <a:xfrm>
            <a:off x="2746375" y="2989263"/>
            <a:ext cx="534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>
                <a:solidFill>
                  <a:schemeClr val="tx2"/>
                </a:solidFill>
              </a:rPr>
              <a:t>a</a:t>
            </a:r>
            <a:r>
              <a:rPr lang="en-AU" altLang="en-US" sz="1800" baseline="-25000">
                <a:solidFill>
                  <a:schemeClr val="tx2"/>
                </a:solidFill>
              </a:rPr>
              <a:t>22</a:t>
            </a:r>
          </a:p>
        </p:txBody>
      </p:sp>
      <p:sp>
        <p:nvSpPr>
          <p:cNvPr id="58380" name="Text Box 15"/>
          <p:cNvSpPr txBox="1">
            <a:spLocks noChangeArrowheads="1"/>
          </p:cNvSpPr>
          <p:nvPr/>
        </p:nvSpPr>
        <p:spPr bwMode="auto">
          <a:xfrm>
            <a:off x="2620963" y="1814513"/>
            <a:ext cx="2682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58381" name="Text Box 16"/>
          <p:cNvSpPr txBox="1">
            <a:spLocks noChangeArrowheads="1"/>
          </p:cNvSpPr>
          <p:nvPr/>
        </p:nvSpPr>
        <p:spPr bwMode="auto">
          <a:xfrm>
            <a:off x="563563" y="17986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graphicFrame>
        <p:nvGraphicFramePr>
          <p:cNvPr id="129041" name="Group 17"/>
          <p:cNvGraphicFramePr>
            <a:graphicFrameLocks noGrp="1"/>
          </p:cNvGraphicFramePr>
          <p:nvPr/>
        </p:nvGraphicFramePr>
        <p:xfrm>
          <a:off x="838200" y="4495800"/>
          <a:ext cx="7810500" cy="2143132"/>
        </p:xfrm>
        <a:graphic>
          <a:graphicData uri="http://schemas.openxmlformats.org/drawingml/2006/table">
            <a:tbl>
              <a:tblPr/>
              <a:tblGrid>
                <a:gridCol w="1725613"/>
                <a:gridCol w="3265487"/>
                <a:gridCol w="2819400"/>
              </a:tblGrid>
              <a:tr h="660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698" marB="4569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698" marB="4569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396" name="Text Box 43"/>
          <p:cNvSpPr txBox="1">
            <a:spLocks noChangeArrowheads="1"/>
          </p:cNvSpPr>
          <p:nvPr/>
        </p:nvSpPr>
        <p:spPr bwMode="auto">
          <a:xfrm>
            <a:off x="5257800" y="40386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58397" name="Text Box 44"/>
          <p:cNvSpPr txBox="1">
            <a:spLocks noChangeArrowheads="1"/>
          </p:cNvSpPr>
          <p:nvPr/>
        </p:nvSpPr>
        <p:spPr bwMode="auto">
          <a:xfrm rot="-5454814">
            <a:off x="-7938" y="5570538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58398" name="Rectangle 45"/>
          <p:cNvSpPr>
            <a:spLocks noChangeArrowheads="1"/>
          </p:cNvSpPr>
          <p:nvPr/>
        </p:nvSpPr>
        <p:spPr bwMode="auto">
          <a:xfrm>
            <a:off x="555625" y="3698875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1</a:t>
            </a:r>
            <a:endParaRPr lang="en-AU" altLang="en-US" sz="1200"/>
          </a:p>
        </p:txBody>
      </p:sp>
      <p:sp>
        <p:nvSpPr>
          <p:cNvPr id="58399" name="Rectangle 46"/>
          <p:cNvSpPr>
            <a:spLocks noChangeArrowheads="1"/>
          </p:cNvSpPr>
          <p:nvPr/>
        </p:nvSpPr>
        <p:spPr bwMode="auto">
          <a:xfrm>
            <a:off x="2582863" y="3673475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2</a:t>
            </a:r>
            <a:endParaRPr lang="en-AU" altLang="en-US" sz="1200"/>
          </a:p>
        </p:txBody>
      </p:sp>
      <p:sp>
        <p:nvSpPr>
          <p:cNvPr id="20" name="Snip and Round Single Corner Rectangle 19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Within-Twin Covariances (C)</a:t>
            </a:r>
          </a:p>
        </p:txBody>
      </p:sp>
      <p:sp>
        <p:nvSpPr>
          <p:cNvPr id="60418" name="Oval 5"/>
          <p:cNvSpPr>
            <a:spLocks noChangeArrowheads="1"/>
          </p:cNvSpPr>
          <p:nvPr/>
        </p:nvSpPr>
        <p:spPr bwMode="auto">
          <a:xfrm>
            <a:off x="841375" y="1939925"/>
            <a:ext cx="498475" cy="490538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1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60419" name="AutoShape 6"/>
          <p:cNvCxnSpPr>
            <a:cxnSpLocks noChangeShapeType="1"/>
          </p:cNvCxnSpPr>
          <p:nvPr/>
        </p:nvCxnSpPr>
        <p:spPr bwMode="auto">
          <a:xfrm rot="-5400000" flipH="1" flipV="1">
            <a:off x="777875" y="2074863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420" name="AutoShape 7"/>
          <p:cNvCxnSpPr>
            <a:cxnSpLocks noChangeShapeType="1"/>
            <a:stCxn id="60418" idx="4"/>
          </p:cNvCxnSpPr>
          <p:nvPr/>
        </p:nvCxnSpPr>
        <p:spPr bwMode="auto">
          <a:xfrm flipH="1">
            <a:off x="1087438" y="2444750"/>
            <a:ext cx="3175" cy="120650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421" name="AutoShape 8"/>
          <p:cNvCxnSpPr>
            <a:cxnSpLocks noChangeShapeType="1"/>
            <a:stCxn id="60423" idx="4"/>
          </p:cNvCxnSpPr>
          <p:nvPr/>
        </p:nvCxnSpPr>
        <p:spPr bwMode="auto">
          <a:xfrm>
            <a:off x="3173413" y="2444750"/>
            <a:ext cx="1587" cy="122555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422" name="AutoShape 9"/>
          <p:cNvCxnSpPr>
            <a:cxnSpLocks noChangeShapeType="1"/>
            <a:stCxn id="60418" idx="6"/>
          </p:cNvCxnSpPr>
          <p:nvPr/>
        </p:nvCxnSpPr>
        <p:spPr bwMode="auto">
          <a:xfrm>
            <a:off x="1354138" y="2185988"/>
            <a:ext cx="1808162" cy="1449387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0423" name="Oval 10"/>
          <p:cNvSpPr>
            <a:spLocks noChangeArrowheads="1"/>
          </p:cNvSpPr>
          <p:nvPr/>
        </p:nvSpPr>
        <p:spPr bwMode="auto">
          <a:xfrm>
            <a:off x="2928938" y="1952625"/>
            <a:ext cx="487362" cy="477838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2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60424" name="AutoShape 11"/>
          <p:cNvCxnSpPr>
            <a:cxnSpLocks noChangeShapeType="1"/>
          </p:cNvCxnSpPr>
          <p:nvPr/>
        </p:nvCxnSpPr>
        <p:spPr bwMode="auto">
          <a:xfrm rot="-5400000" flipH="1" flipV="1">
            <a:off x="2860675" y="2071688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0425" name="Text Box 12"/>
          <p:cNvSpPr txBox="1">
            <a:spLocks noChangeArrowheads="1"/>
          </p:cNvSpPr>
          <p:nvPr/>
        </p:nvSpPr>
        <p:spPr bwMode="auto">
          <a:xfrm>
            <a:off x="1028700" y="2989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>
                <a:solidFill>
                  <a:schemeClr val="accent2"/>
                </a:solidFill>
              </a:rPr>
              <a:t>c</a:t>
            </a:r>
            <a:r>
              <a:rPr lang="en-AU" altLang="en-US" sz="1800" baseline="-25000">
                <a:solidFill>
                  <a:schemeClr val="accent2"/>
                </a:solidFill>
              </a:rPr>
              <a:t>11</a:t>
            </a:r>
          </a:p>
        </p:txBody>
      </p:sp>
      <p:sp>
        <p:nvSpPr>
          <p:cNvPr id="60426" name="Text Box 13"/>
          <p:cNvSpPr txBox="1">
            <a:spLocks noChangeArrowheads="1"/>
          </p:cNvSpPr>
          <p:nvPr/>
        </p:nvSpPr>
        <p:spPr bwMode="auto">
          <a:xfrm>
            <a:off x="1984375" y="2989263"/>
            <a:ext cx="576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>
                <a:solidFill>
                  <a:schemeClr val="accent2"/>
                </a:solidFill>
              </a:rPr>
              <a:t>c</a:t>
            </a:r>
            <a:r>
              <a:rPr lang="en-AU" altLang="en-US" sz="1800" baseline="-25000">
                <a:solidFill>
                  <a:schemeClr val="accent2"/>
                </a:solidFill>
              </a:rPr>
              <a:t>21</a:t>
            </a:r>
          </a:p>
        </p:txBody>
      </p:sp>
      <p:sp>
        <p:nvSpPr>
          <p:cNvPr id="60427" name="Text Box 14"/>
          <p:cNvSpPr txBox="1">
            <a:spLocks noChangeArrowheads="1"/>
          </p:cNvSpPr>
          <p:nvPr/>
        </p:nvSpPr>
        <p:spPr bwMode="auto">
          <a:xfrm>
            <a:off x="2746375" y="2989263"/>
            <a:ext cx="534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>
                <a:solidFill>
                  <a:schemeClr val="accent2"/>
                </a:solidFill>
              </a:rPr>
              <a:t>c</a:t>
            </a:r>
            <a:r>
              <a:rPr lang="en-AU" altLang="en-US" sz="1800" baseline="-25000">
                <a:solidFill>
                  <a:schemeClr val="accent2"/>
                </a:solidFill>
              </a:rPr>
              <a:t>22</a:t>
            </a:r>
          </a:p>
        </p:txBody>
      </p:sp>
      <p:sp>
        <p:nvSpPr>
          <p:cNvPr id="60428" name="Text Box 15"/>
          <p:cNvSpPr txBox="1">
            <a:spLocks noChangeArrowheads="1"/>
          </p:cNvSpPr>
          <p:nvPr/>
        </p:nvSpPr>
        <p:spPr bwMode="auto">
          <a:xfrm>
            <a:off x="2620963" y="1814513"/>
            <a:ext cx="2682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60429" name="Text Box 16"/>
          <p:cNvSpPr txBox="1">
            <a:spLocks noChangeArrowheads="1"/>
          </p:cNvSpPr>
          <p:nvPr/>
        </p:nvSpPr>
        <p:spPr bwMode="auto">
          <a:xfrm>
            <a:off x="563563" y="17986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graphicFrame>
        <p:nvGraphicFramePr>
          <p:cNvPr id="131089" name="Group 17"/>
          <p:cNvGraphicFramePr>
            <a:graphicFrameLocks noGrp="1"/>
          </p:cNvGraphicFramePr>
          <p:nvPr/>
        </p:nvGraphicFramePr>
        <p:xfrm>
          <a:off x="838200" y="4495800"/>
          <a:ext cx="7810500" cy="2143132"/>
        </p:xfrm>
        <a:graphic>
          <a:graphicData uri="http://schemas.openxmlformats.org/drawingml/2006/table">
            <a:tbl>
              <a:tblPr/>
              <a:tblGrid>
                <a:gridCol w="1725613"/>
                <a:gridCol w="3265487"/>
                <a:gridCol w="2819400"/>
              </a:tblGrid>
              <a:tr h="660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698" marB="4569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698" marB="4569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444" name="Text Box 43"/>
          <p:cNvSpPr txBox="1">
            <a:spLocks noChangeArrowheads="1"/>
          </p:cNvSpPr>
          <p:nvPr/>
        </p:nvSpPr>
        <p:spPr bwMode="auto">
          <a:xfrm>
            <a:off x="5257800" y="40386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60445" name="Text Box 44"/>
          <p:cNvSpPr txBox="1">
            <a:spLocks noChangeArrowheads="1"/>
          </p:cNvSpPr>
          <p:nvPr/>
        </p:nvSpPr>
        <p:spPr bwMode="auto">
          <a:xfrm rot="-5454814">
            <a:off x="-7938" y="5570538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60446" name="Rectangle 45"/>
          <p:cNvSpPr>
            <a:spLocks noChangeArrowheads="1"/>
          </p:cNvSpPr>
          <p:nvPr/>
        </p:nvSpPr>
        <p:spPr bwMode="auto">
          <a:xfrm>
            <a:off x="555625" y="3698875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1</a:t>
            </a:r>
            <a:endParaRPr lang="en-AU" altLang="en-US" sz="1200"/>
          </a:p>
        </p:txBody>
      </p:sp>
      <p:sp>
        <p:nvSpPr>
          <p:cNvPr id="60447" name="Rectangle 46"/>
          <p:cNvSpPr>
            <a:spLocks noChangeArrowheads="1"/>
          </p:cNvSpPr>
          <p:nvPr/>
        </p:nvSpPr>
        <p:spPr bwMode="auto">
          <a:xfrm>
            <a:off x="2582863" y="3673475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2</a:t>
            </a:r>
            <a:endParaRPr lang="en-AU" altLang="en-US" sz="1200"/>
          </a:p>
        </p:txBody>
      </p:sp>
      <p:sp>
        <p:nvSpPr>
          <p:cNvPr id="20" name="Snip and Round Single Corner Rectangle 19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Within-Twin Covariances (E)</a:t>
            </a:r>
          </a:p>
        </p:txBody>
      </p:sp>
      <p:graphicFrame>
        <p:nvGraphicFramePr>
          <p:cNvPr id="135185" name="Group 17"/>
          <p:cNvGraphicFramePr>
            <a:graphicFrameLocks noGrp="1"/>
          </p:cNvGraphicFramePr>
          <p:nvPr/>
        </p:nvGraphicFramePr>
        <p:xfrm>
          <a:off x="838200" y="4495800"/>
          <a:ext cx="7810500" cy="2143132"/>
        </p:xfrm>
        <a:graphic>
          <a:graphicData uri="http://schemas.openxmlformats.org/drawingml/2006/table">
            <a:tbl>
              <a:tblPr/>
              <a:tblGrid>
                <a:gridCol w="1725613"/>
                <a:gridCol w="3265487"/>
                <a:gridCol w="2819400"/>
              </a:tblGrid>
              <a:tr h="660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698" marB="4569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288C4E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288C4E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288C4E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288C4E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698" marB="4569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288C4E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288C4E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288C4E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288C4E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288C4E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288C4E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288C4E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288C4E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288C4E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288C4E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288C4E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480" name="Text Box 43"/>
          <p:cNvSpPr txBox="1">
            <a:spLocks noChangeArrowheads="1"/>
          </p:cNvSpPr>
          <p:nvPr/>
        </p:nvSpPr>
        <p:spPr bwMode="auto">
          <a:xfrm>
            <a:off x="5257800" y="40386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62481" name="Text Box 44"/>
          <p:cNvSpPr txBox="1">
            <a:spLocks noChangeArrowheads="1"/>
          </p:cNvSpPr>
          <p:nvPr/>
        </p:nvSpPr>
        <p:spPr bwMode="auto">
          <a:xfrm rot="-5454814">
            <a:off x="-7938" y="5570538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62482" name="Rectangle 45"/>
          <p:cNvSpPr>
            <a:spLocks noChangeArrowheads="1"/>
          </p:cNvSpPr>
          <p:nvPr/>
        </p:nvSpPr>
        <p:spPr bwMode="auto">
          <a:xfrm>
            <a:off x="792163" y="200660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1</a:t>
            </a:r>
            <a:endParaRPr lang="en-AU" altLang="en-US" sz="1200"/>
          </a:p>
        </p:txBody>
      </p:sp>
      <p:sp>
        <p:nvSpPr>
          <p:cNvPr id="62483" name="Oval 46"/>
          <p:cNvSpPr>
            <a:spLocks noChangeArrowheads="1"/>
          </p:cNvSpPr>
          <p:nvPr/>
        </p:nvSpPr>
        <p:spPr bwMode="auto">
          <a:xfrm>
            <a:off x="1087438" y="3644900"/>
            <a:ext cx="474662" cy="466725"/>
          </a:xfrm>
          <a:prstGeom prst="ellipse">
            <a:avLst/>
          </a:prstGeom>
          <a:noFill/>
          <a:ln w="28575">
            <a:solidFill>
              <a:srgbClr val="288C4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288C4E"/>
                </a:solidFill>
              </a:rPr>
              <a:t>E</a:t>
            </a:r>
            <a:r>
              <a:rPr lang="en-US" altLang="en-US" sz="1200" baseline="-25000">
                <a:solidFill>
                  <a:srgbClr val="288C4E"/>
                </a:solidFill>
              </a:rPr>
              <a:t>1</a:t>
            </a:r>
            <a:endParaRPr lang="en-AU" altLang="en-US" sz="1200">
              <a:solidFill>
                <a:srgbClr val="288C4E"/>
              </a:solidFill>
            </a:endParaRPr>
          </a:p>
        </p:txBody>
      </p:sp>
      <p:cxnSp>
        <p:nvCxnSpPr>
          <p:cNvPr id="62484" name="AutoShape 47"/>
          <p:cNvCxnSpPr>
            <a:cxnSpLocks noChangeShapeType="1"/>
          </p:cNvCxnSpPr>
          <p:nvPr/>
        </p:nvCxnSpPr>
        <p:spPr bwMode="auto">
          <a:xfrm rot="-5400000" flipH="1" flipV="1">
            <a:off x="1023938" y="37560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rgbClr val="288C4E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85" name="AutoShape 48"/>
          <p:cNvCxnSpPr>
            <a:cxnSpLocks noChangeShapeType="1"/>
            <a:stCxn id="62487" idx="0"/>
          </p:cNvCxnSpPr>
          <p:nvPr/>
        </p:nvCxnSpPr>
        <p:spPr bwMode="auto">
          <a:xfrm flipH="1" flipV="1">
            <a:off x="3411538" y="2424113"/>
            <a:ext cx="1587" cy="1206500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86" name="AutoShape 49"/>
          <p:cNvCxnSpPr>
            <a:cxnSpLocks noChangeShapeType="1"/>
            <a:stCxn id="62483" idx="7"/>
          </p:cNvCxnSpPr>
          <p:nvPr/>
        </p:nvCxnSpPr>
        <p:spPr bwMode="auto">
          <a:xfrm flipV="1">
            <a:off x="1492250" y="2406650"/>
            <a:ext cx="1900238" cy="1292225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487" name="Oval 50"/>
          <p:cNvSpPr>
            <a:spLocks noChangeArrowheads="1"/>
          </p:cNvSpPr>
          <p:nvPr/>
        </p:nvSpPr>
        <p:spPr bwMode="auto">
          <a:xfrm>
            <a:off x="3175000" y="3644900"/>
            <a:ext cx="474663" cy="466725"/>
          </a:xfrm>
          <a:prstGeom prst="ellipse">
            <a:avLst/>
          </a:prstGeom>
          <a:noFill/>
          <a:ln w="28575">
            <a:solidFill>
              <a:srgbClr val="288C4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288C4E"/>
                </a:solidFill>
              </a:rPr>
              <a:t>E</a:t>
            </a:r>
            <a:r>
              <a:rPr lang="en-US" altLang="en-US" sz="1200" baseline="-25000">
                <a:solidFill>
                  <a:srgbClr val="288C4E"/>
                </a:solidFill>
              </a:rPr>
              <a:t>2</a:t>
            </a:r>
            <a:endParaRPr lang="en-AU" altLang="en-US" sz="1200">
              <a:solidFill>
                <a:srgbClr val="288C4E"/>
              </a:solidFill>
            </a:endParaRPr>
          </a:p>
        </p:txBody>
      </p:sp>
      <p:cxnSp>
        <p:nvCxnSpPr>
          <p:cNvPr id="62488" name="AutoShape 51"/>
          <p:cNvCxnSpPr>
            <a:cxnSpLocks noChangeShapeType="1"/>
          </p:cNvCxnSpPr>
          <p:nvPr/>
        </p:nvCxnSpPr>
        <p:spPr bwMode="auto">
          <a:xfrm rot="-5400000" flipH="1" flipV="1">
            <a:off x="3106738" y="375285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rgbClr val="288C4E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89" name="AutoShape 52"/>
          <p:cNvCxnSpPr>
            <a:cxnSpLocks noChangeShapeType="1"/>
            <a:stCxn id="62483" idx="0"/>
          </p:cNvCxnSpPr>
          <p:nvPr/>
        </p:nvCxnSpPr>
        <p:spPr bwMode="auto">
          <a:xfrm flipV="1">
            <a:off x="1325563" y="2414588"/>
            <a:ext cx="1587" cy="1216025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490" name="Text Box 53"/>
          <p:cNvSpPr txBox="1">
            <a:spLocks noChangeArrowheads="1"/>
          </p:cNvSpPr>
          <p:nvPr/>
        </p:nvSpPr>
        <p:spPr bwMode="auto">
          <a:xfrm>
            <a:off x="1287463" y="299561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11</a:t>
            </a:r>
          </a:p>
        </p:txBody>
      </p:sp>
      <p:sp>
        <p:nvSpPr>
          <p:cNvPr id="62491" name="Text Box 54"/>
          <p:cNvSpPr txBox="1">
            <a:spLocks noChangeArrowheads="1"/>
          </p:cNvSpPr>
          <p:nvPr/>
        </p:nvSpPr>
        <p:spPr bwMode="auto">
          <a:xfrm>
            <a:off x="2366963" y="299561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21</a:t>
            </a:r>
          </a:p>
        </p:txBody>
      </p:sp>
      <p:sp>
        <p:nvSpPr>
          <p:cNvPr id="62492" name="Text Box 55"/>
          <p:cNvSpPr txBox="1">
            <a:spLocks noChangeArrowheads="1"/>
          </p:cNvSpPr>
          <p:nvPr/>
        </p:nvSpPr>
        <p:spPr bwMode="auto">
          <a:xfrm>
            <a:off x="2989263" y="299561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22</a:t>
            </a:r>
          </a:p>
        </p:txBody>
      </p:sp>
      <p:sp>
        <p:nvSpPr>
          <p:cNvPr id="62493" name="Text Box 56"/>
          <p:cNvSpPr txBox="1">
            <a:spLocks noChangeArrowheads="1"/>
          </p:cNvSpPr>
          <p:nvPr/>
        </p:nvSpPr>
        <p:spPr bwMode="auto">
          <a:xfrm>
            <a:off x="2871788" y="349885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rgbClr val="288C4E"/>
                </a:solidFill>
              </a:rPr>
              <a:t>1</a:t>
            </a:r>
          </a:p>
        </p:txBody>
      </p:sp>
      <p:sp>
        <p:nvSpPr>
          <p:cNvPr id="62494" name="Text Box 57"/>
          <p:cNvSpPr txBox="1">
            <a:spLocks noChangeArrowheads="1"/>
          </p:cNvSpPr>
          <p:nvPr/>
        </p:nvSpPr>
        <p:spPr bwMode="auto">
          <a:xfrm>
            <a:off x="774700" y="34877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rgbClr val="288C4E"/>
                </a:solidFill>
              </a:rPr>
              <a:t>1</a:t>
            </a:r>
          </a:p>
        </p:txBody>
      </p:sp>
      <p:sp>
        <p:nvSpPr>
          <p:cNvPr id="62495" name="Rectangle 58"/>
          <p:cNvSpPr>
            <a:spLocks noChangeArrowheads="1"/>
          </p:cNvSpPr>
          <p:nvPr/>
        </p:nvSpPr>
        <p:spPr bwMode="auto">
          <a:xfrm>
            <a:off x="2819400" y="198120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2</a:t>
            </a:r>
            <a:endParaRPr lang="en-AU" altLang="en-US" sz="1200"/>
          </a:p>
        </p:txBody>
      </p:sp>
      <p:sp>
        <p:nvSpPr>
          <p:cNvPr id="20" name="Snip and Round Single Corner Rectangle 19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Cross-Twin Covariances (A)</a:t>
            </a:r>
          </a:p>
        </p:txBody>
      </p:sp>
      <p:sp>
        <p:nvSpPr>
          <p:cNvPr id="64514" name="Rectangle 4"/>
          <p:cNvSpPr>
            <a:spLocks noChangeArrowheads="1"/>
          </p:cNvSpPr>
          <p:nvPr/>
        </p:nvSpPr>
        <p:spPr bwMode="auto">
          <a:xfrm>
            <a:off x="696913" y="438785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Twin 1</a:t>
            </a:r>
          </a:p>
          <a:p>
            <a:pPr algn="ctr" eaLnBrk="1" hangingPunct="1"/>
            <a:r>
              <a:rPr lang="en-US" altLang="en-US" sz="1200"/>
              <a:t>Phenotype 1</a:t>
            </a:r>
            <a:endParaRPr lang="en-AU" altLang="en-US" sz="1200"/>
          </a:p>
        </p:txBody>
      </p:sp>
      <p:sp>
        <p:nvSpPr>
          <p:cNvPr id="64515" name="Oval 5"/>
          <p:cNvSpPr>
            <a:spLocks noChangeArrowheads="1"/>
          </p:cNvSpPr>
          <p:nvPr/>
        </p:nvSpPr>
        <p:spPr bwMode="auto">
          <a:xfrm>
            <a:off x="625475" y="2670175"/>
            <a:ext cx="474663" cy="4667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A</a:t>
            </a:r>
            <a:r>
              <a:rPr lang="en-US" altLang="en-US" sz="1200" baseline="-25000"/>
              <a:t>1</a:t>
            </a:r>
            <a:endParaRPr lang="en-AU" altLang="en-US" sz="1200"/>
          </a:p>
        </p:txBody>
      </p:sp>
      <p:cxnSp>
        <p:nvCxnSpPr>
          <p:cNvPr id="64516" name="AutoShape 6"/>
          <p:cNvCxnSpPr>
            <a:cxnSpLocks noChangeShapeType="1"/>
          </p:cNvCxnSpPr>
          <p:nvPr/>
        </p:nvCxnSpPr>
        <p:spPr bwMode="auto">
          <a:xfrm rot="-5400000" flipH="1" flipV="1">
            <a:off x="561975" y="27813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517" name="AutoShape 7"/>
          <p:cNvCxnSpPr>
            <a:cxnSpLocks noChangeShapeType="1"/>
            <a:stCxn id="64515" idx="4"/>
          </p:cNvCxnSpPr>
          <p:nvPr/>
        </p:nvCxnSpPr>
        <p:spPr bwMode="auto">
          <a:xfrm flipH="1">
            <a:off x="860425" y="3136900"/>
            <a:ext cx="3175" cy="12065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518" name="AutoShape 8"/>
          <p:cNvCxnSpPr>
            <a:cxnSpLocks noChangeShapeType="1"/>
            <a:stCxn id="64520" idx="4"/>
          </p:cNvCxnSpPr>
          <p:nvPr/>
        </p:nvCxnSpPr>
        <p:spPr bwMode="auto">
          <a:xfrm>
            <a:off x="2951163" y="3136900"/>
            <a:ext cx="1587" cy="12255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519" name="AutoShape 9"/>
          <p:cNvCxnSpPr>
            <a:cxnSpLocks noChangeShapeType="1"/>
            <a:stCxn id="64515" idx="6"/>
          </p:cNvCxnSpPr>
          <p:nvPr/>
        </p:nvCxnSpPr>
        <p:spPr bwMode="auto">
          <a:xfrm>
            <a:off x="1100138" y="2903538"/>
            <a:ext cx="1808162" cy="14493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4520" name="Oval 10"/>
          <p:cNvSpPr>
            <a:spLocks noChangeArrowheads="1"/>
          </p:cNvSpPr>
          <p:nvPr/>
        </p:nvSpPr>
        <p:spPr bwMode="auto">
          <a:xfrm>
            <a:off x="2713038" y="2670175"/>
            <a:ext cx="474662" cy="4667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A</a:t>
            </a:r>
            <a:r>
              <a:rPr lang="en-US" altLang="en-US" sz="1200" baseline="-25000"/>
              <a:t>2</a:t>
            </a:r>
            <a:endParaRPr lang="en-AU" altLang="en-US" sz="1200"/>
          </a:p>
        </p:txBody>
      </p:sp>
      <p:cxnSp>
        <p:nvCxnSpPr>
          <p:cNvPr id="64521" name="AutoShape 11"/>
          <p:cNvCxnSpPr>
            <a:cxnSpLocks noChangeShapeType="1"/>
          </p:cNvCxnSpPr>
          <p:nvPr/>
        </p:nvCxnSpPr>
        <p:spPr bwMode="auto">
          <a:xfrm rot="-5400000" flipH="1" flipV="1">
            <a:off x="2644775" y="27781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4522" name="Text Box 12"/>
          <p:cNvSpPr txBox="1">
            <a:spLocks noChangeArrowheads="1"/>
          </p:cNvSpPr>
          <p:nvPr/>
        </p:nvSpPr>
        <p:spPr bwMode="auto">
          <a:xfrm>
            <a:off x="8128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11</a:t>
            </a:r>
          </a:p>
        </p:txBody>
      </p:sp>
      <p:sp>
        <p:nvSpPr>
          <p:cNvPr id="64523" name="Text Box 13"/>
          <p:cNvSpPr txBox="1">
            <a:spLocks noChangeArrowheads="1"/>
          </p:cNvSpPr>
          <p:nvPr/>
        </p:nvSpPr>
        <p:spPr bwMode="auto">
          <a:xfrm>
            <a:off x="18923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21</a:t>
            </a:r>
          </a:p>
        </p:txBody>
      </p:sp>
      <p:sp>
        <p:nvSpPr>
          <p:cNvPr id="64524" name="Text Box 14"/>
          <p:cNvSpPr txBox="1">
            <a:spLocks noChangeArrowheads="1"/>
          </p:cNvSpPr>
          <p:nvPr/>
        </p:nvSpPr>
        <p:spPr bwMode="auto">
          <a:xfrm>
            <a:off x="25781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22</a:t>
            </a:r>
          </a:p>
        </p:txBody>
      </p:sp>
      <p:sp>
        <p:nvSpPr>
          <p:cNvPr id="64525" name="Text Box 15"/>
          <p:cNvSpPr txBox="1">
            <a:spLocks noChangeArrowheads="1"/>
          </p:cNvSpPr>
          <p:nvPr/>
        </p:nvSpPr>
        <p:spPr bwMode="auto">
          <a:xfrm>
            <a:off x="2405063" y="252095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64526" name="Text Box 16"/>
          <p:cNvSpPr txBox="1">
            <a:spLocks noChangeArrowheads="1"/>
          </p:cNvSpPr>
          <p:nvPr/>
        </p:nvSpPr>
        <p:spPr bwMode="auto">
          <a:xfrm>
            <a:off x="346075" y="251618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64527" name="Rectangle 17"/>
          <p:cNvSpPr>
            <a:spLocks noChangeArrowheads="1"/>
          </p:cNvSpPr>
          <p:nvPr/>
        </p:nvSpPr>
        <p:spPr bwMode="auto">
          <a:xfrm>
            <a:off x="2724150" y="436245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Twin 1</a:t>
            </a:r>
          </a:p>
          <a:p>
            <a:pPr algn="ctr" eaLnBrk="1" hangingPunct="1"/>
            <a:r>
              <a:rPr lang="en-US" altLang="en-US" sz="1200"/>
              <a:t>Phenotype 2</a:t>
            </a:r>
            <a:endParaRPr lang="en-AU" altLang="en-US" sz="1200"/>
          </a:p>
        </p:txBody>
      </p:sp>
      <p:sp>
        <p:nvSpPr>
          <p:cNvPr id="64528" name="Rectangle 30"/>
          <p:cNvSpPr>
            <a:spLocks noChangeArrowheads="1"/>
          </p:cNvSpPr>
          <p:nvPr/>
        </p:nvSpPr>
        <p:spPr bwMode="auto">
          <a:xfrm>
            <a:off x="5135563" y="436880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Twin 2</a:t>
            </a:r>
          </a:p>
          <a:p>
            <a:pPr algn="ctr" eaLnBrk="1" hangingPunct="1"/>
            <a:r>
              <a:rPr lang="en-US" altLang="en-US" sz="1200"/>
              <a:t>Phenotype 1</a:t>
            </a:r>
            <a:endParaRPr lang="en-AU" altLang="en-US" sz="1200"/>
          </a:p>
        </p:txBody>
      </p:sp>
      <p:sp>
        <p:nvSpPr>
          <p:cNvPr id="64529" name="Oval 31"/>
          <p:cNvSpPr>
            <a:spLocks noChangeArrowheads="1"/>
          </p:cNvSpPr>
          <p:nvPr/>
        </p:nvSpPr>
        <p:spPr bwMode="auto">
          <a:xfrm>
            <a:off x="5064125" y="2651125"/>
            <a:ext cx="474663" cy="4667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A</a:t>
            </a:r>
            <a:r>
              <a:rPr lang="en-US" altLang="en-US" sz="1200" baseline="-25000"/>
              <a:t>1</a:t>
            </a:r>
            <a:endParaRPr lang="en-AU" altLang="en-US" sz="1200"/>
          </a:p>
        </p:txBody>
      </p:sp>
      <p:cxnSp>
        <p:nvCxnSpPr>
          <p:cNvPr id="64530" name="AutoShape 32"/>
          <p:cNvCxnSpPr>
            <a:cxnSpLocks noChangeShapeType="1"/>
          </p:cNvCxnSpPr>
          <p:nvPr/>
        </p:nvCxnSpPr>
        <p:spPr bwMode="auto">
          <a:xfrm rot="-5400000" flipH="1" flipV="1">
            <a:off x="5000625" y="276225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531" name="AutoShape 33"/>
          <p:cNvCxnSpPr>
            <a:cxnSpLocks noChangeShapeType="1"/>
            <a:stCxn id="64529" idx="4"/>
          </p:cNvCxnSpPr>
          <p:nvPr/>
        </p:nvCxnSpPr>
        <p:spPr bwMode="auto">
          <a:xfrm flipH="1">
            <a:off x="5299075" y="3117850"/>
            <a:ext cx="3175" cy="12065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532" name="AutoShape 34"/>
          <p:cNvCxnSpPr>
            <a:cxnSpLocks noChangeShapeType="1"/>
            <a:stCxn id="64534" idx="4"/>
          </p:cNvCxnSpPr>
          <p:nvPr/>
        </p:nvCxnSpPr>
        <p:spPr bwMode="auto">
          <a:xfrm>
            <a:off x="7389813" y="3117850"/>
            <a:ext cx="1587" cy="12255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533" name="AutoShape 35"/>
          <p:cNvCxnSpPr>
            <a:cxnSpLocks noChangeShapeType="1"/>
            <a:stCxn id="64529" idx="6"/>
          </p:cNvCxnSpPr>
          <p:nvPr/>
        </p:nvCxnSpPr>
        <p:spPr bwMode="auto">
          <a:xfrm>
            <a:off x="5538788" y="2884488"/>
            <a:ext cx="1808162" cy="14493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4534" name="Oval 36"/>
          <p:cNvSpPr>
            <a:spLocks noChangeArrowheads="1"/>
          </p:cNvSpPr>
          <p:nvPr/>
        </p:nvSpPr>
        <p:spPr bwMode="auto">
          <a:xfrm>
            <a:off x="7151688" y="2651125"/>
            <a:ext cx="474662" cy="4667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A</a:t>
            </a:r>
            <a:r>
              <a:rPr lang="en-US" altLang="en-US" sz="1200" baseline="-25000"/>
              <a:t>2</a:t>
            </a:r>
            <a:endParaRPr lang="en-AU" altLang="en-US" sz="1200"/>
          </a:p>
        </p:txBody>
      </p:sp>
      <p:cxnSp>
        <p:nvCxnSpPr>
          <p:cNvPr id="64535" name="AutoShape 37"/>
          <p:cNvCxnSpPr>
            <a:cxnSpLocks noChangeShapeType="1"/>
          </p:cNvCxnSpPr>
          <p:nvPr/>
        </p:nvCxnSpPr>
        <p:spPr bwMode="auto">
          <a:xfrm rot="-5400000" flipH="1" flipV="1">
            <a:off x="7083425" y="275907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4536" name="Text Box 38"/>
          <p:cNvSpPr txBox="1">
            <a:spLocks noChangeArrowheads="1"/>
          </p:cNvSpPr>
          <p:nvPr/>
        </p:nvSpPr>
        <p:spPr bwMode="auto">
          <a:xfrm>
            <a:off x="5251450" y="367665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11</a:t>
            </a:r>
          </a:p>
        </p:txBody>
      </p:sp>
      <p:sp>
        <p:nvSpPr>
          <p:cNvPr id="64537" name="Text Box 39"/>
          <p:cNvSpPr txBox="1">
            <a:spLocks noChangeArrowheads="1"/>
          </p:cNvSpPr>
          <p:nvPr/>
        </p:nvSpPr>
        <p:spPr bwMode="auto">
          <a:xfrm>
            <a:off x="6330950" y="367665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21</a:t>
            </a:r>
          </a:p>
        </p:txBody>
      </p:sp>
      <p:sp>
        <p:nvSpPr>
          <p:cNvPr id="64538" name="Text Box 40"/>
          <p:cNvSpPr txBox="1">
            <a:spLocks noChangeArrowheads="1"/>
          </p:cNvSpPr>
          <p:nvPr/>
        </p:nvSpPr>
        <p:spPr bwMode="auto">
          <a:xfrm>
            <a:off x="7016750" y="367665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22</a:t>
            </a:r>
          </a:p>
        </p:txBody>
      </p:sp>
      <p:sp>
        <p:nvSpPr>
          <p:cNvPr id="64539" name="Text Box 41"/>
          <p:cNvSpPr txBox="1">
            <a:spLocks noChangeArrowheads="1"/>
          </p:cNvSpPr>
          <p:nvPr/>
        </p:nvSpPr>
        <p:spPr bwMode="auto">
          <a:xfrm>
            <a:off x="6843713" y="250190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64540" name="Text Box 42"/>
          <p:cNvSpPr txBox="1">
            <a:spLocks noChangeArrowheads="1"/>
          </p:cNvSpPr>
          <p:nvPr/>
        </p:nvSpPr>
        <p:spPr bwMode="auto">
          <a:xfrm>
            <a:off x="4784725" y="24971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64541" name="Rectangle 43"/>
          <p:cNvSpPr>
            <a:spLocks noChangeArrowheads="1"/>
          </p:cNvSpPr>
          <p:nvPr/>
        </p:nvSpPr>
        <p:spPr bwMode="auto">
          <a:xfrm>
            <a:off x="7162800" y="434340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2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2</a:t>
            </a:r>
            <a:endParaRPr lang="en-AU" altLang="en-US" sz="1200"/>
          </a:p>
        </p:txBody>
      </p:sp>
      <p:cxnSp>
        <p:nvCxnSpPr>
          <p:cNvPr id="64542" name="AutoShape 56"/>
          <p:cNvCxnSpPr>
            <a:cxnSpLocks noChangeShapeType="1"/>
            <a:stCxn id="64529" idx="0"/>
            <a:endCxn id="64515" idx="0"/>
          </p:cNvCxnSpPr>
          <p:nvPr/>
        </p:nvCxnSpPr>
        <p:spPr bwMode="auto">
          <a:xfrm rot="-5400000" flipH="1" flipV="1">
            <a:off x="3073400" y="441325"/>
            <a:ext cx="19050" cy="4438650"/>
          </a:xfrm>
          <a:prstGeom prst="curvedConnector3">
            <a:avLst>
              <a:gd name="adj1" fmla="val -3900005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543" name="AutoShape 57"/>
          <p:cNvCxnSpPr>
            <a:cxnSpLocks noChangeShapeType="1"/>
            <a:stCxn id="64534" idx="0"/>
            <a:endCxn id="64520" idx="0"/>
          </p:cNvCxnSpPr>
          <p:nvPr/>
        </p:nvCxnSpPr>
        <p:spPr bwMode="auto">
          <a:xfrm rot="-5400000" flipH="1" flipV="1">
            <a:off x="5160963" y="441325"/>
            <a:ext cx="19050" cy="4438650"/>
          </a:xfrm>
          <a:prstGeom prst="curvedConnector3">
            <a:avLst>
              <a:gd name="adj1" fmla="val -3833338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4544" name="Text Box 60"/>
          <p:cNvSpPr txBox="1">
            <a:spLocks noChangeArrowheads="1"/>
          </p:cNvSpPr>
          <p:nvPr/>
        </p:nvSpPr>
        <p:spPr bwMode="auto">
          <a:xfrm>
            <a:off x="2895600" y="1600200"/>
            <a:ext cx="6365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/>
              <a:t>1/0.5</a:t>
            </a:r>
            <a:endParaRPr lang="en-US" altLang="en-US"/>
          </a:p>
        </p:txBody>
      </p:sp>
      <p:sp>
        <p:nvSpPr>
          <p:cNvPr id="64545" name="Text Box 61"/>
          <p:cNvSpPr txBox="1">
            <a:spLocks noChangeArrowheads="1"/>
          </p:cNvSpPr>
          <p:nvPr/>
        </p:nvSpPr>
        <p:spPr bwMode="auto">
          <a:xfrm>
            <a:off x="4876800" y="1600200"/>
            <a:ext cx="6365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/>
              <a:t>1/0.5</a:t>
            </a:r>
            <a:endParaRPr lang="en-US" altLang="en-US"/>
          </a:p>
        </p:txBody>
      </p:sp>
      <p:graphicFrame>
        <p:nvGraphicFramePr>
          <p:cNvPr id="71771" name="Group 91"/>
          <p:cNvGraphicFramePr>
            <a:graphicFrameLocks noGrp="1"/>
          </p:cNvGraphicFramePr>
          <p:nvPr/>
        </p:nvGraphicFramePr>
        <p:xfrm>
          <a:off x="533400" y="5181600"/>
          <a:ext cx="8382000" cy="1354138"/>
        </p:xfrm>
        <a:graphic>
          <a:graphicData uri="http://schemas.openxmlformats.org/drawingml/2006/table">
            <a:tbl>
              <a:tblPr/>
              <a:tblGrid>
                <a:gridCol w="1524000"/>
                <a:gridCol w="2743200"/>
                <a:gridCol w="4114800"/>
              </a:tblGrid>
              <a:tr h="396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41" marB="457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41" marB="457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41" marB="4574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41" marB="4574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288C4E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4560" name="Text Box 117"/>
          <p:cNvSpPr txBox="1">
            <a:spLocks noChangeArrowheads="1"/>
          </p:cNvSpPr>
          <p:nvPr/>
        </p:nvSpPr>
        <p:spPr bwMode="auto">
          <a:xfrm>
            <a:off x="4648200" y="4932363"/>
            <a:ext cx="1082675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64561" name="Text Box 118"/>
          <p:cNvSpPr txBox="1">
            <a:spLocks noChangeArrowheads="1"/>
          </p:cNvSpPr>
          <p:nvPr/>
        </p:nvSpPr>
        <p:spPr bwMode="auto">
          <a:xfrm rot="-5454814">
            <a:off x="-160338" y="5768976"/>
            <a:ext cx="1082675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38" name="Snip and Round Single Corner Rectangle 37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Aim and Rationale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534400" cy="4800600"/>
          </a:xfrm>
        </p:spPr>
        <p:txBody>
          <a:bodyPr/>
          <a:lstStyle/>
          <a:p>
            <a:pPr eaLnBrk="1" hangingPunct="1">
              <a:buFont typeface="Times" charset="0"/>
              <a:buNone/>
            </a:pPr>
            <a:r>
              <a:rPr lang="en-US" altLang="en-US" sz="2800" u="sng" smtClean="0">
                <a:latin typeface="Calibri" pitchFamily="34" charset="0"/>
                <a:ea typeface="ＭＳ Ｐゴシック" pitchFamily="34" charset="-128"/>
              </a:rPr>
              <a:t>Aim:</a:t>
            </a:r>
            <a:r>
              <a:rPr lang="en-US" altLang="en-US" sz="2800" smtClean="0">
                <a:latin typeface="Calibri" pitchFamily="34" charset="0"/>
                <a:ea typeface="ＭＳ Ｐゴシック" pitchFamily="34" charset="-128"/>
              </a:rPr>
              <a:t> to examine the source of factors that make   </a:t>
            </a:r>
          </a:p>
          <a:p>
            <a:pPr eaLnBrk="1" hangingPunct="1">
              <a:buFont typeface="Times" charset="0"/>
              <a:buNone/>
            </a:pPr>
            <a:r>
              <a:rPr lang="en-US" altLang="en-US" sz="2800" smtClean="0">
                <a:latin typeface="Calibri" pitchFamily="34" charset="0"/>
                <a:ea typeface="ＭＳ Ｐゴシック" pitchFamily="34" charset="-128"/>
              </a:rPr>
              <a:t>          traits correlate or co-vary</a:t>
            </a:r>
          </a:p>
          <a:p>
            <a:pPr eaLnBrk="1" hangingPunct="1">
              <a:buFont typeface="Times" charset="0"/>
              <a:buNone/>
            </a:pPr>
            <a:r>
              <a:rPr lang="en-US" altLang="en-US" sz="2800" u="sng" smtClean="0">
                <a:latin typeface="Calibri" pitchFamily="34" charset="0"/>
                <a:ea typeface="ＭＳ Ｐゴシック" pitchFamily="34" charset="-128"/>
              </a:rPr>
              <a:t>Rationale:</a:t>
            </a:r>
            <a:r>
              <a:rPr lang="en-US" altLang="en-US" sz="2800" smtClean="0">
                <a:latin typeface="Calibri" pitchFamily="34" charset="0"/>
                <a:ea typeface="ＭＳ Ｐゴシック" pitchFamily="34" charset="-128"/>
              </a:rPr>
              <a:t> Traits may be correlated due to shared</a:t>
            </a:r>
          </a:p>
          <a:p>
            <a:pPr eaLnBrk="1" hangingPunct="1">
              <a:buFont typeface="Times" charset="0"/>
              <a:buNone/>
            </a:pPr>
            <a:r>
              <a:rPr lang="en-US" altLang="en-US" sz="2800" smtClean="0">
                <a:latin typeface="Calibri" pitchFamily="34" charset="0"/>
                <a:ea typeface="ＭＳ Ｐゴシック" pitchFamily="34" charset="-128"/>
              </a:rPr>
              <a:t>         genetic factors (A) or shared environmental </a:t>
            </a:r>
          </a:p>
          <a:p>
            <a:pPr eaLnBrk="1" hangingPunct="1">
              <a:buFont typeface="Times" charset="0"/>
              <a:buNone/>
            </a:pPr>
            <a:r>
              <a:rPr lang="en-US" altLang="en-US" sz="2800" smtClean="0">
                <a:latin typeface="Calibri" pitchFamily="34" charset="0"/>
                <a:ea typeface="ＭＳ Ｐゴシック" pitchFamily="34" charset="-128"/>
              </a:rPr>
              <a:t>         factors (C or E)</a:t>
            </a:r>
          </a:p>
          <a:p>
            <a:pPr eaLnBrk="1" hangingPunct="1">
              <a:buFont typeface="Times" charset="0"/>
              <a:buNone/>
            </a:pPr>
            <a:endParaRPr lang="en-US" altLang="en-US" sz="2800" smtClean="0">
              <a:latin typeface="Calibri" pitchFamily="34" charset="0"/>
              <a:ea typeface="ＭＳ Ｐゴシック" pitchFamily="34" charset="-128"/>
            </a:endParaRPr>
          </a:p>
          <a:p>
            <a:pPr algn="ctr" eaLnBrk="1" hangingPunct="1">
              <a:buFont typeface="Times" charset="0"/>
              <a:buNone/>
            </a:pPr>
            <a:r>
              <a:rPr lang="en-US" altLang="en-US" sz="2800" smtClean="0">
                <a:latin typeface="Calibri" pitchFamily="34" charset="0"/>
                <a:ea typeface="ＭＳ Ｐゴシック" pitchFamily="34" charset="-128"/>
              </a:rPr>
              <a:t>Can use information on multiple traits from twin</a:t>
            </a:r>
          </a:p>
          <a:p>
            <a:pPr algn="ctr" eaLnBrk="1" hangingPunct="1">
              <a:buFont typeface="Times" charset="0"/>
              <a:buNone/>
            </a:pPr>
            <a:r>
              <a:rPr lang="en-US" altLang="en-US" sz="2800" smtClean="0">
                <a:latin typeface="Calibri" pitchFamily="34" charset="0"/>
                <a:ea typeface="ＭＳ Ｐゴシック" pitchFamily="34" charset="-128"/>
              </a:rPr>
              <a:t>pairs to partition covariation into genetic and </a:t>
            </a:r>
          </a:p>
          <a:p>
            <a:pPr algn="ctr" eaLnBrk="1" hangingPunct="1">
              <a:buFont typeface="Times" charset="0"/>
              <a:buNone/>
            </a:pPr>
            <a:r>
              <a:rPr lang="en-US" altLang="en-US" sz="2800" smtClean="0">
                <a:latin typeface="Calibri" pitchFamily="34" charset="0"/>
                <a:ea typeface="ＭＳ Ｐゴシック" pitchFamily="34" charset="-128"/>
              </a:rPr>
              <a:t>environmental components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Cross-Twin Covariances (A)</a:t>
            </a:r>
          </a:p>
        </p:txBody>
      </p:sp>
      <p:sp>
        <p:nvSpPr>
          <p:cNvPr id="66562" name="Rectangle 3"/>
          <p:cNvSpPr>
            <a:spLocks noChangeArrowheads="1"/>
          </p:cNvSpPr>
          <p:nvPr/>
        </p:nvSpPr>
        <p:spPr bwMode="auto">
          <a:xfrm>
            <a:off x="696913" y="438785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Twin 1</a:t>
            </a:r>
          </a:p>
          <a:p>
            <a:pPr algn="ctr" eaLnBrk="1" hangingPunct="1"/>
            <a:r>
              <a:rPr lang="en-US" altLang="en-US" sz="1200"/>
              <a:t>Phenotype 1</a:t>
            </a:r>
            <a:endParaRPr lang="en-AU" altLang="en-US" sz="1200"/>
          </a:p>
        </p:txBody>
      </p:sp>
      <p:sp>
        <p:nvSpPr>
          <p:cNvPr id="66563" name="Oval 4"/>
          <p:cNvSpPr>
            <a:spLocks noChangeArrowheads="1"/>
          </p:cNvSpPr>
          <p:nvPr/>
        </p:nvSpPr>
        <p:spPr bwMode="auto">
          <a:xfrm>
            <a:off x="625475" y="2670175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1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66564" name="AutoShape 5"/>
          <p:cNvCxnSpPr>
            <a:cxnSpLocks noChangeShapeType="1"/>
          </p:cNvCxnSpPr>
          <p:nvPr/>
        </p:nvCxnSpPr>
        <p:spPr bwMode="auto">
          <a:xfrm rot="-5400000" flipH="1" flipV="1">
            <a:off x="561975" y="27813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65" name="AutoShape 6"/>
          <p:cNvCxnSpPr>
            <a:cxnSpLocks noChangeShapeType="1"/>
            <a:stCxn id="66563" idx="4"/>
          </p:cNvCxnSpPr>
          <p:nvPr/>
        </p:nvCxnSpPr>
        <p:spPr bwMode="auto">
          <a:xfrm flipH="1">
            <a:off x="860425" y="3151188"/>
            <a:ext cx="3175" cy="120650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66" name="AutoShape 7"/>
          <p:cNvCxnSpPr>
            <a:cxnSpLocks noChangeShapeType="1"/>
            <a:stCxn id="66568" idx="4"/>
          </p:cNvCxnSpPr>
          <p:nvPr/>
        </p:nvCxnSpPr>
        <p:spPr bwMode="auto">
          <a:xfrm>
            <a:off x="2951163" y="3136900"/>
            <a:ext cx="1587" cy="12255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67" name="AutoShape 8"/>
          <p:cNvCxnSpPr>
            <a:cxnSpLocks noChangeShapeType="1"/>
            <a:stCxn id="66563" idx="6"/>
          </p:cNvCxnSpPr>
          <p:nvPr/>
        </p:nvCxnSpPr>
        <p:spPr bwMode="auto">
          <a:xfrm>
            <a:off x="1114425" y="2903538"/>
            <a:ext cx="1808163" cy="14493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6568" name="Oval 9"/>
          <p:cNvSpPr>
            <a:spLocks noChangeArrowheads="1"/>
          </p:cNvSpPr>
          <p:nvPr/>
        </p:nvSpPr>
        <p:spPr bwMode="auto">
          <a:xfrm>
            <a:off x="2713038" y="2670175"/>
            <a:ext cx="474662" cy="4667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A</a:t>
            </a:r>
            <a:r>
              <a:rPr lang="en-US" altLang="en-US" sz="1200" baseline="-25000"/>
              <a:t>2</a:t>
            </a:r>
            <a:endParaRPr lang="en-AU" altLang="en-US" sz="1200"/>
          </a:p>
        </p:txBody>
      </p:sp>
      <p:cxnSp>
        <p:nvCxnSpPr>
          <p:cNvPr id="66569" name="AutoShape 10"/>
          <p:cNvCxnSpPr>
            <a:cxnSpLocks noChangeShapeType="1"/>
          </p:cNvCxnSpPr>
          <p:nvPr/>
        </p:nvCxnSpPr>
        <p:spPr bwMode="auto">
          <a:xfrm rot="-5400000" flipH="1" flipV="1">
            <a:off x="2644775" y="27781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6570" name="Text Box 11"/>
          <p:cNvSpPr txBox="1">
            <a:spLocks noChangeArrowheads="1"/>
          </p:cNvSpPr>
          <p:nvPr/>
        </p:nvSpPr>
        <p:spPr bwMode="auto">
          <a:xfrm>
            <a:off x="8128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11</a:t>
            </a:r>
          </a:p>
        </p:txBody>
      </p:sp>
      <p:sp>
        <p:nvSpPr>
          <p:cNvPr id="66571" name="Text Box 12"/>
          <p:cNvSpPr txBox="1">
            <a:spLocks noChangeArrowheads="1"/>
          </p:cNvSpPr>
          <p:nvPr/>
        </p:nvSpPr>
        <p:spPr bwMode="auto">
          <a:xfrm>
            <a:off x="18923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21</a:t>
            </a:r>
          </a:p>
        </p:txBody>
      </p:sp>
      <p:sp>
        <p:nvSpPr>
          <p:cNvPr id="66572" name="Text Box 13"/>
          <p:cNvSpPr txBox="1">
            <a:spLocks noChangeArrowheads="1"/>
          </p:cNvSpPr>
          <p:nvPr/>
        </p:nvSpPr>
        <p:spPr bwMode="auto">
          <a:xfrm>
            <a:off x="25781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22</a:t>
            </a:r>
          </a:p>
        </p:txBody>
      </p:sp>
      <p:sp>
        <p:nvSpPr>
          <p:cNvPr id="66573" name="Text Box 14"/>
          <p:cNvSpPr txBox="1">
            <a:spLocks noChangeArrowheads="1"/>
          </p:cNvSpPr>
          <p:nvPr/>
        </p:nvSpPr>
        <p:spPr bwMode="auto">
          <a:xfrm>
            <a:off x="2405063" y="252095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66574" name="Text Box 15"/>
          <p:cNvSpPr txBox="1">
            <a:spLocks noChangeArrowheads="1"/>
          </p:cNvSpPr>
          <p:nvPr/>
        </p:nvSpPr>
        <p:spPr bwMode="auto">
          <a:xfrm>
            <a:off x="346075" y="251618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66575" name="Rectangle 16"/>
          <p:cNvSpPr>
            <a:spLocks noChangeArrowheads="1"/>
          </p:cNvSpPr>
          <p:nvPr/>
        </p:nvSpPr>
        <p:spPr bwMode="auto">
          <a:xfrm>
            <a:off x="2724150" y="436245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Twin 1</a:t>
            </a:r>
          </a:p>
          <a:p>
            <a:pPr algn="ctr" eaLnBrk="1" hangingPunct="1"/>
            <a:r>
              <a:rPr lang="en-US" altLang="en-US" sz="1200"/>
              <a:t>Phenotype 2</a:t>
            </a:r>
            <a:endParaRPr lang="en-AU" altLang="en-US" sz="1200"/>
          </a:p>
        </p:txBody>
      </p:sp>
      <p:sp>
        <p:nvSpPr>
          <p:cNvPr id="66576" name="Rectangle 17"/>
          <p:cNvSpPr>
            <a:spLocks noChangeArrowheads="1"/>
          </p:cNvSpPr>
          <p:nvPr/>
        </p:nvSpPr>
        <p:spPr bwMode="auto">
          <a:xfrm>
            <a:off x="5135563" y="436880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Twin 2</a:t>
            </a:r>
          </a:p>
          <a:p>
            <a:pPr algn="ctr" eaLnBrk="1" hangingPunct="1"/>
            <a:r>
              <a:rPr lang="en-US" altLang="en-US" sz="1200"/>
              <a:t>Phenotype 1</a:t>
            </a:r>
            <a:endParaRPr lang="en-AU" altLang="en-US" sz="1200"/>
          </a:p>
        </p:txBody>
      </p:sp>
      <p:sp>
        <p:nvSpPr>
          <p:cNvPr id="66577" name="Oval 18"/>
          <p:cNvSpPr>
            <a:spLocks noChangeArrowheads="1"/>
          </p:cNvSpPr>
          <p:nvPr/>
        </p:nvSpPr>
        <p:spPr bwMode="auto">
          <a:xfrm>
            <a:off x="5064125" y="2651125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1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66578" name="AutoShape 19"/>
          <p:cNvCxnSpPr>
            <a:cxnSpLocks noChangeShapeType="1"/>
          </p:cNvCxnSpPr>
          <p:nvPr/>
        </p:nvCxnSpPr>
        <p:spPr bwMode="auto">
          <a:xfrm rot="-5400000" flipH="1" flipV="1">
            <a:off x="5000625" y="276225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79" name="AutoShape 20"/>
          <p:cNvCxnSpPr>
            <a:cxnSpLocks noChangeShapeType="1"/>
            <a:stCxn id="66577" idx="4"/>
          </p:cNvCxnSpPr>
          <p:nvPr/>
        </p:nvCxnSpPr>
        <p:spPr bwMode="auto">
          <a:xfrm flipH="1">
            <a:off x="5299075" y="3132138"/>
            <a:ext cx="3175" cy="120650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80" name="AutoShape 21"/>
          <p:cNvCxnSpPr>
            <a:cxnSpLocks noChangeShapeType="1"/>
            <a:stCxn id="66582" idx="4"/>
          </p:cNvCxnSpPr>
          <p:nvPr/>
        </p:nvCxnSpPr>
        <p:spPr bwMode="auto">
          <a:xfrm>
            <a:off x="7389813" y="3117850"/>
            <a:ext cx="1587" cy="12255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81" name="AutoShape 22"/>
          <p:cNvCxnSpPr>
            <a:cxnSpLocks noChangeShapeType="1"/>
            <a:stCxn id="66577" idx="6"/>
          </p:cNvCxnSpPr>
          <p:nvPr/>
        </p:nvCxnSpPr>
        <p:spPr bwMode="auto">
          <a:xfrm>
            <a:off x="5553075" y="2884488"/>
            <a:ext cx="1808163" cy="14493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6582" name="Oval 23"/>
          <p:cNvSpPr>
            <a:spLocks noChangeArrowheads="1"/>
          </p:cNvSpPr>
          <p:nvPr/>
        </p:nvSpPr>
        <p:spPr bwMode="auto">
          <a:xfrm>
            <a:off x="7151688" y="2651125"/>
            <a:ext cx="474662" cy="4667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A</a:t>
            </a:r>
            <a:r>
              <a:rPr lang="en-US" altLang="en-US" sz="1200" baseline="-25000"/>
              <a:t>2</a:t>
            </a:r>
            <a:endParaRPr lang="en-AU" altLang="en-US" sz="1200"/>
          </a:p>
        </p:txBody>
      </p:sp>
      <p:cxnSp>
        <p:nvCxnSpPr>
          <p:cNvPr id="66583" name="AutoShape 24"/>
          <p:cNvCxnSpPr>
            <a:cxnSpLocks noChangeShapeType="1"/>
          </p:cNvCxnSpPr>
          <p:nvPr/>
        </p:nvCxnSpPr>
        <p:spPr bwMode="auto">
          <a:xfrm rot="-5400000" flipH="1" flipV="1">
            <a:off x="7083425" y="275907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6584" name="Text Box 25"/>
          <p:cNvSpPr txBox="1">
            <a:spLocks noChangeArrowheads="1"/>
          </p:cNvSpPr>
          <p:nvPr/>
        </p:nvSpPr>
        <p:spPr bwMode="auto">
          <a:xfrm>
            <a:off x="5251450" y="367665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11</a:t>
            </a:r>
          </a:p>
        </p:txBody>
      </p:sp>
      <p:sp>
        <p:nvSpPr>
          <p:cNvPr id="66585" name="Text Box 26"/>
          <p:cNvSpPr txBox="1">
            <a:spLocks noChangeArrowheads="1"/>
          </p:cNvSpPr>
          <p:nvPr/>
        </p:nvSpPr>
        <p:spPr bwMode="auto">
          <a:xfrm>
            <a:off x="6330950" y="367665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21</a:t>
            </a:r>
          </a:p>
        </p:txBody>
      </p:sp>
      <p:sp>
        <p:nvSpPr>
          <p:cNvPr id="66586" name="Text Box 27"/>
          <p:cNvSpPr txBox="1">
            <a:spLocks noChangeArrowheads="1"/>
          </p:cNvSpPr>
          <p:nvPr/>
        </p:nvSpPr>
        <p:spPr bwMode="auto">
          <a:xfrm>
            <a:off x="7016750" y="367665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22</a:t>
            </a:r>
          </a:p>
        </p:txBody>
      </p:sp>
      <p:sp>
        <p:nvSpPr>
          <p:cNvPr id="66587" name="Text Box 28"/>
          <p:cNvSpPr txBox="1">
            <a:spLocks noChangeArrowheads="1"/>
          </p:cNvSpPr>
          <p:nvPr/>
        </p:nvSpPr>
        <p:spPr bwMode="auto">
          <a:xfrm>
            <a:off x="6843713" y="250190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66588" name="Text Box 29"/>
          <p:cNvSpPr txBox="1">
            <a:spLocks noChangeArrowheads="1"/>
          </p:cNvSpPr>
          <p:nvPr/>
        </p:nvSpPr>
        <p:spPr bwMode="auto">
          <a:xfrm>
            <a:off x="4784725" y="24971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66589" name="Rectangle 30"/>
          <p:cNvSpPr>
            <a:spLocks noChangeArrowheads="1"/>
          </p:cNvSpPr>
          <p:nvPr/>
        </p:nvSpPr>
        <p:spPr bwMode="auto">
          <a:xfrm>
            <a:off x="7162800" y="434340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2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2</a:t>
            </a:r>
            <a:endParaRPr lang="en-AU" altLang="en-US" sz="1200"/>
          </a:p>
        </p:txBody>
      </p:sp>
      <p:cxnSp>
        <p:nvCxnSpPr>
          <p:cNvPr id="66590" name="AutoShape 31"/>
          <p:cNvCxnSpPr>
            <a:cxnSpLocks noChangeShapeType="1"/>
            <a:stCxn id="66577" idx="0"/>
            <a:endCxn id="66563" idx="0"/>
          </p:cNvCxnSpPr>
          <p:nvPr/>
        </p:nvCxnSpPr>
        <p:spPr bwMode="auto">
          <a:xfrm rot="-5400000" flipH="1" flipV="1">
            <a:off x="3073400" y="427038"/>
            <a:ext cx="19050" cy="4438650"/>
          </a:xfrm>
          <a:prstGeom prst="curvedConnector3">
            <a:avLst>
              <a:gd name="adj1" fmla="val -3700005"/>
            </a:avLst>
          </a:prstGeom>
          <a:noFill/>
          <a:ln w="19050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91" name="AutoShape 32"/>
          <p:cNvCxnSpPr>
            <a:cxnSpLocks noChangeShapeType="1"/>
            <a:stCxn id="66582" idx="0"/>
            <a:endCxn id="66568" idx="0"/>
          </p:cNvCxnSpPr>
          <p:nvPr/>
        </p:nvCxnSpPr>
        <p:spPr bwMode="auto">
          <a:xfrm rot="-5400000" flipH="1" flipV="1">
            <a:off x="5160963" y="441325"/>
            <a:ext cx="19050" cy="4438650"/>
          </a:xfrm>
          <a:prstGeom prst="curvedConnector3">
            <a:avLst>
              <a:gd name="adj1" fmla="val -3833338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6592" name="Text Box 33"/>
          <p:cNvSpPr txBox="1">
            <a:spLocks noChangeArrowheads="1"/>
          </p:cNvSpPr>
          <p:nvPr/>
        </p:nvSpPr>
        <p:spPr bwMode="auto">
          <a:xfrm>
            <a:off x="2819400" y="1600200"/>
            <a:ext cx="6365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1/0.5</a:t>
            </a:r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66593" name="Text Box 34"/>
          <p:cNvSpPr txBox="1">
            <a:spLocks noChangeArrowheads="1"/>
          </p:cNvSpPr>
          <p:nvPr/>
        </p:nvSpPr>
        <p:spPr bwMode="auto">
          <a:xfrm>
            <a:off x="4876800" y="1600200"/>
            <a:ext cx="6365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/>
              <a:t>1/0.5</a:t>
            </a:r>
            <a:endParaRPr lang="en-US" altLang="en-US"/>
          </a:p>
        </p:txBody>
      </p:sp>
      <p:graphicFrame>
        <p:nvGraphicFramePr>
          <p:cNvPr id="199715" name="Group 35"/>
          <p:cNvGraphicFramePr>
            <a:graphicFrameLocks noGrp="1"/>
          </p:cNvGraphicFramePr>
          <p:nvPr/>
        </p:nvGraphicFramePr>
        <p:xfrm>
          <a:off x="533400" y="5181600"/>
          <a:ext cx="8382000" cy="1354138"/>
        </p:xfrm>
        <a:graphic>
          <a:graphicData uri="http://schemas.openxmlformats.org/drawingml/2006/table">
            <a:tbl>
              <a:tblPr/>
              <a:tblGrid>
                <a:gridCol w="1524000"/>
                <a:gridCol w="2743200"/>
                <a:gridCol w="4114800"/>
              </a:tblGrid>
              <a:tr h="396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41" marB="457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41" marB="457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41" marB="4574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1/0.5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</a:t>
                      </a: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41" marB="4574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288C4E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6608" name="Text Box 61"/>
          <p:cNvSpPr txBox="1">
            <a:spLocks noChangeArrowheads="1"/>
          </p:cNvSpPr>
          <p:nvPr/>
        </p:nvSpPr>
        <p:spPr bwMode="auto">
          <a:xfrm>
            <a:off x="4648200" y="4932363"/>
            <a:ext cx="1082675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66609" name="Text Box 62"/>
          <p:cNvSpPr txBox="1">
            <a:spLocks noChangeArrowheads="1"/>
          </p:cNvSpPr>
          <p:nvPr/>
        </p:nvSpPr>
        <p:spPr bwMode="auto">
          <a:xfrm rot="-5454814">
            <a:off x="-160338" y="5762626"/>
            <a:ext cx="1082675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38" name="Snip and Round Single Corner Rectangle 37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Cross-Twin Covariances (A)</a:t>
            </a:r>
          </a:p>
        </p:txBody>
      </p:sp>
      <p:sp>
        <p:nvSpPr>
          <p:cNvPr id="68610" name="Rectangle 3"/>
          <p:cNvSpPr>
            <a:spLocks noChangeArrowheads="1"/>
          </p:cNvSpPr>
          <p:nvPr/>
        </p:nvSpPr>
        <p:spPr bwMode="auto">
          <a:xfrm>
            <a:off x="696913" y="438785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Twin 1</a:t>
            </a:r>
          </a:p>
          <a:p>
            <a:pPr algn="ctr" eaLnBrk="1" hangingPunct="1"/>
            <a:r>
              <a:rPr lang="en-US" altLang="en-US" sz="1200"/>
              <a:t>Phenotype 1</a:t>
            </a:r>
            <a:endParaRPr lang="en-AU" altLang="en-US" sz="1200"/>
          </a:p>
        </p:txBody>
      </p:sp>
      <p:sp>
        <p:nvSpPr>
          <p:cNvPr id="68611" name="Oval 4"/>
          <p:cNvSpPr>
            <a:spLocks noChangeArrowheads="1"/>
          </p:cNvSpPr>
          <p:nvPr/>
        </p:nvSpPr>
        <p:spPr bwMode="auto">
          <a:xfrm>
            <a:off x="625475" y="2670175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1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68612" name="AutoShape 5"/>
          <p:cNvCxnSpPr>
            <a:cxnSpLocks noChangeShapeType="1"/>
          </p:cNvCxnSpPr>
          <p:nvPr/>
        </p:nvCxnSpPr>
        <p:spPr bwMode="auto">
          <a:xfrm rot="-5400000" flipH="1" flipV="1">
            <a:off x="561975" y="27813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613" name="AutoShape 6"/>
          <p:cNvCxnSpPr>
            <a:cxnSpLocks noChangeShapeType="1"/>
            <a:stCxn id="68611" idx="4"/>
          </p:cNvCxnSpPr>
          <p:nvPr/>
        </p:nvCxnSpPr>
        <p:spPr bwMode="auto">
          <a:xfrm flipH="1">
            <a:off x="860425" y="3151188"/>
            <a:ext cx="3175" cy="120650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614" name="AutoShape 7"/>
          <p:cNvCxnSpPr>
            <a:cxnSpLocks noChangeShapeType="1"/>
            <a:stCxn id="68616" idx="4"/>
          </p:cNvCxnSpPr>
          <p:nvPr/>
        </p:nvCxnSpPr>
        <p:spPr bwMode="auto">
          <a:xfrm>
            <a:off x="2951163" y="3136900"/>
            <a:ext cx="1587" cy="12255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615" name="AutoShape 8"/>
          <p:cNvCxnSpPr>
            <a:cxnSpLocks noChangeShapeType="1"/>
            <a:stCxn id="68611" idx="6"/>
          </p:cNvCxnSpPr>
          <p:nvPr/>
        </p:nvCxnSpPr>
        <p:spPr bwMode="auto">
          <a:xfrm>
            <a:off x="1114425" y="2903538"/>
            <a:ext cx="1808163" cy="14493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616" name="Oval 9"/>
          <p:cNvSpPr>
            <a:spLocks noChangeArrowheads="1"/>
          </p:cNvSpPr>
          <p:nvPr/>
        </p:nvSpPr>
        <p:spPr bwMode="auto">
          <a:xfrm>
            <a:off x="2713038" y="2670175"/>
            <a:ext cx="474662" cy="4667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A</a:t>
            </a:r>
            <a:r>
              <a:rPr lang="en-US" altLang="en-US" sz="1200" baseline="-25000"/>
              <a:t>2</a:t>
            </a:r>
            <a:endParaRPr lang="en-AU" altLang="en-US" sz="1200"/>
          </a:p>
        </p:txBody>
      </p:sp>
      <p:cxnSp>
        <p:nvCxnSpPr>
          <p:cNvPr id="68617" name="AutoShape 10"/>
          <p:cNvCxnSpPr>
            <a:cxnSpLocks noChangeShapeType="1"/>
          </p:cNvCxnSpPr>
          <p:nvPr/>
        </p:nvCxnSpPr>
        <p:spPr bwMode="auto">
          <a:xfrm rot="-5400000" flipH="1" flipV="1">
            <a:off x="2644775" y="27781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618" name="Text Box 11"/>
          <p:cNvSpPr txBox="1">
            <a:spLocks noChangeArrowheads="1"/>
          </p:cNvSpPr>
          <p:nvPr/>
        </p:nvSpPr>
        <p:spPr bwMode="auto">
          <a:xfrm>
            <a:off x="8128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11</a:t>
            </a:r>
          </a:p>
        </p:txBody>
      </p:sp>
      <p:sp>
        <p:nvSpPr>
          <p:cNvPr id="68619" name="Text Box 12"/>
          <p:cNvSpPr txBox="1">
            <a:spLocks noChangeArrowheads="1"/>
          </p:cNvSpPr>
          <p:nvPr/>
        </p:nvSpPr>
        <p:spPr bwMode="auto">
          <a:xfrm>
            <a:off x="18923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21</a:t>
            </a:r>
          </a:p>
        </p:txBody>
      </p:sp>
      <p:sp>
        <p:nvSpPr>
          <p:cNvPr id="68620" name="Text Box 13"/>
          <p:cNvSpPr txBox="1">
            <a:spLocks noChangeArrowheads="1"/>
          </p:cNvSpPr>
          <p:nvPr/>
        </p:nvSpPr>
        <p:spPr bwMode="auto">
          <a:xfrm>
            <a:off x="25781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22</a:t>
            </a:r>
          </a:p>
        </p:txBody>
      </p:sp>
      <p:sp>
        <p:nvSpPr>
          <p:cNvPr id="68621" name="Text Box 14"/>
          <p:cNvSpPr txBox="1">
            <a:spLocks noChangeArrowheads="1"/>
          </p:cNvSpPr>
          <p:nvPr/>
        </p:nvSpPr>
        <p:spPr bwMode="auto">
          <a:xfrm>
            <a:off x="2405063" y="252095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68622" name="Text Box 15"/>
          <p:cNvSpPr txBox="1">
            <a:spLocks noChangeArrowheads="1"/>
          </p:cNvSpPr>
          <p:nvPr/>
        </p:nvSpPr>
        <p:spPr bwMode="auto">
          <a:xfrm>
            <a:off x="346075" y="251618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68623" name="Rectangle 16"/>
          <p:cNvSpPr>
            <a:spLocks noChangeArrowheads="1"/>
          </p:cNvSpPr>
          <p:nvPr/>
        </p:nvSpPr>
        <p:spPr bwMode="auto">
          <a:xfrm>
            <a:off x="2724150" y="436245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Twin 1</a:t>
            </a:r>
          </a:p>
          <a:p>
            <a:pPr algn="ctr" eaLnBrk="1" hangingPunct="1"/>
            <a:r>
              <a:rPr lang="en-US" altLang="en-US" sz="1200"/>
              <a:t>Phenotype 2</a:t>
            </a:r>
            <a:endParaRPr lang="en-AU" altLang="en-US" sz="1200"/>
          </a:p>
        </p:txBody>
      </p:sp>
      <p:sp>
        <p:nvSpPr>
          <p:cNvPr id="68624" name="Rectangle 17"/>
          <p:cNvSpPr>
            <a:spLocks noChangeArrowheads="1"/>
          </p:cNvSpPr>
          <p:nvPr/>
        </p:nvSpPr>
        <p:spPr bwMode="auto">
          <a:xfrm>
            <a:off x="5135563" y="436880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Twin 2</a:t>
            </a:r>
          </a:p>
          <a:p>
            <a:pPr algn="ctr" eaLnBrk="1" hangingPunct="1"/>
            <a:r>
              <a:rPr lang="en-US" altLang="en-US" sz="1200"/>
              <a:t>Phenotype 1</a:t>
            </a:r>
            <a:endParaRPr lang="en-AU" altLang="en-US" sz="1200"/>
          </a:p>
        </p:txBody>
      </p:sp>
      <p:sp>
        <p:nvSpPr>
          <p:cNvPr id="68625" name="Oval 18"/>
          <p:cNvSpPr>
            <a:spLocks noChangeArrowheads="1"/>
          </p:cNvSpPr>
          <p:nvPr/>
        </p:nvSpPr>
        <p:spPr bwMode="auto">
          <a:xfrm>
            <a:off x="5064125" y="2651125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1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68626" name="AutoShape 19"/>
          <p:cNvCxnSpPr>
            <a:cxnSpLocks noChangeShapeType="1"/>
          </p:cNvCxnSpPr>
          <p:nvPr/>
        </p:nvCxnSpPr>
        <p:spPr bwMode="auto">
          <a:xfrm rot="-5400000" flipH="1" flipV="1">
            <a:off x="5000625" y="276225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627" name="AutoShape 20"/>
          <p:cNvCxnSpPr>
            <a:cxnSpLocks noChangeShapeType="1"/>
            <a:stCxn id="68625" idx="4"/>
          </p:cNvCxnSpPr>
          <p:nvPr/>
        </p:nvCxnSpPr>
        <p:spPr bwMode="auto">
          <a:xfrm flipH="1">
            <a:off x="5299075" y="3132138"/>
            <a:ext cx="3175" cy="12065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628" name="AutoShape 21"/>
          <p:cNvCxnSpPr>
            <a:cxnSpLocks noChangeShapeType="1"/>
            <a:stCxn id="68630" idx="4"/>
          </p:cNvCxnSpPr>
          <p:nvPr/>
        </p:nvCxnSpPr>
        <p:spPr bwMode="auto">
          <a:xfrm>
            <a:off x="7389813" y="3117850"/>
            <a:ext cx="1587" cy="12255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629" name="AutoShape 22"/>
          <p:cNvCxnSpPr>
            <a:cxnSpLocks noChangeShapeType="1"/>
            <a:stCxn id="68625" idx="6"/>
          </p:cNvCxnSpPr>
          <p:nvPr/>
        </p:nvCxnSpPr>
        <p:spPr bwMode="auto">
          <a:xfrm>
            <a:off x="5553075" y="2884488"/>
            <a:ext cx="1808163" cy="1449387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630" name="Oval 23"/>
          <p:cNvSpPr>
            <a:spLocks noChangeArrowheads="1"/>
          </p:cNvSpPr>
          <p:nvPr/>
        </p:nvSpPr>
        <p:spPr bwMode="auto">
          <a:xfrm>
            <a:off x="7151688" y="2651125"/>
            <a:ext cx="474662" cy="4667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A</a:t>
            </a:r>
            <a:r>
              <a:rPr lang="en-US" altLang="en-US" sz="1200" baseline="-25000"/>
              <a:t>2</a:t>
            </a:r>
            <a:endParaRPr lang="en-AU" altLang="en-US" sz="1200"/>
          </a:p>
        </p:txBody>
      </p:sp>
      <p:cxnSp>
        <p:nvCxnSpPr>
          <p:cNvPr id="68631" name="AutoShape 24"/>
          <p:cNvCxnSpPr>
            <a:cxnSpLocks noChangeShapeType="1"/>
          </p:cNvCxnSpPr>
          <p:nvPr/>
        </p:nvCxnSpPr>
        <p:spPr bwMode="auto">
          <a:xfrm rot="-5400000" flipH="1" flipV="1">
            <a:off x="7083425" y="275907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632" name="Text Box 25"/>
          <p:cNvSpPr txBox="1">
            <a:spLocks noChangeArrowheads="1"/>
          </p:cNvSpPr>
          <p:nvPr/>
        </p:nvSpPr>
        <p:spPr bwMode="auto">
          <a:xfrm>
            <a:off x="5251450" y="367665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11</a:t>
            </a:r>
          </a:p>
        </p:txBody>
      </p:sp>
      <p:sp>
        <p:nvSpPr>
          <p:cNvPr id="68633" name="Text Box 26"/>
          <p:cNvSpPr txBox="1">
            <a:spLocks noChangeArrowheads="1"/>
          </p:cNvSpPr>
          <p:nvPr/>
        </p:nvSpPr>
        <p:spPr bwMode="auto">
          <a:xfrm>
            <a:off x="6330950" y="367665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21</a:t>
            </a:r>
          </a:p>
        </p:txBody>
      </p:sp>
      <p:sp>
        <p:nvSpPr>
          <p:cNvPr id="68634" name="Text Box 27"/>
          <p:cNvSpPr txBox="1">
            <a:spLocks noChangeArrowheads="1"/>
          </p:cNvSpPr>
          <p:nvPr/>
        </p:nvSpPr>
        <p:spPr bwMode="auto">
          <a:xfrm>
            <a:off x="7016750" y="367665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22</a:t>
            </a:r>
          </a:p>
        </p:txBody>
      </p:sp>
      <p:sp>
        <p:nvSpPr>
          <p:cNvPr id="68635" name="Text Box 28"/>
          <p:cNvSpPr txBox="1">
            <a:spLocks noChangeArrowheads="1"/>
          </p:cNvSpPr>
          <p:nvPr/>
        </p:nvSpPr>
        <p:spPr bwMode="auto">
          <a:xfrm>
            <a:off x="6843713" y="250190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68636" name="Text Box 29"/>
          <p:cNvSpPr txBox="1">
            <a:spLocks noChangeArrowheads="1"/>
          </p:cNvSpPr>
          <p:nvPr/>
        </p:nvSpPr>
        <p:spPr bwMode="auto">
          <a:xfrm>
            <a:off x="4784725" y="24971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68637" name="Rectangle 30"/>
          <p:cNvSpPr>
            <a:spLocks noChangeArrowheads="1"/>
          </p:cNvSpPr>
          <p:nvPr/>
        </p:nvSpPr>
        <p:spPr bwMode="auto">
          <a:xfrm>
            <a:off x="7162800" y="434340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2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2</a:t>
            </a:r>
            <a:endParaRPr lang="en-AU" altLang="en-US" sz="1200"/>
          </a:p>
        </p:txBody>
      </p:sp>
      <p:cxnSp>
        <p:nvCxnSpPr>
          <p:cNvPr id="68638" name="AutoShape 31"/>
          <p:cNvCxnSpPr>
            <a:cxnSpLocks noChangeShapeType="1"/>
            <a:stCxn id="68625" idx="0"/>
            <a:endCxn id="68611" idx="0"/>
          </p:cNvCxnSpPr>
          <p:nvPr/>
        </p:nvCxnSpPr>
        <p:spPr bwMode="auto">
          <a:xfrm rot="-5400000" flipH="1" flipV="1">
            <a:off x="3073400" y="427038"/>
            <a:ext cx="19050" cy="4438650"/>
          </a:xfrm>
          <a:prstGeom prst="curvedConnector3">
            <a:avLst>
              <a:gd name="adj1" fmla="val -3750005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639" name="AutoShape 32"/>
          <p:cNvCxnSpPr>
            <a:cxnSpLocks noChangeShapeType="1"/>
            <a:stCxn id="68630" idx="0"/>
            <a:endCxn id="68616" idx="0"/>
          </p:cNvCxnSpPr>
          <p:nvPr/>
        </p:nvCxnSpPr>
        <p:spPr bwMode="auto">
          <a:xfrm rot="-5400000" flipH="1" flipV="1">
            <a:off x="5160963" y="441325"/>
            <a:ext cx="19050" cy="4438650"/>
          </a:xfrm>
          <a:prstGeom prst="curvedConnector3">
            <a:avLst>
              <a:gd name="adj1" fmla="val -3833338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640" name="Text Box 33"/>
          <p:cNvSpPr txBox="1">
            <a:spLocks noChangeArrowheads="1"/>
          </p:cNvSpPr>
          <p:nvPr/>
        </p:nvSpPr>
        <p:spPr bwMode="auto">
          <a:xfrm>
            <a:off x="2895600" y="1600200"/>
            <a:ext cx="6365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1/0.5</a:t>
            </a:r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68641" name="Text Box 34"/>
          <p:cNvSpPr txBox="1">
            <a:spLocks noChangeArrowheads="1"/>
          </p:cNvSpPr>
          <p:nvPr/>
        </p:nvSpPr>
        <p:spPr bwMode="auto">
          <a:xfrm>
            <a:off x="4876800" y="1600200"/>
            <a:ext cx="6365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/>
              <a:t>1/0.5</a:t>
            </a:r>
            <a:endParaRPr lang="en-US" altLang="en-US"/>
          </a:p>
        </p:txBody>
      </p:sp>
      <p:graphicFrame>
        <p:nvGraphicFramePr>
          <p:cNvPr id="201763" name="Group 35"/>
          <p:cNvGraphicFramePr>
            <a:graphicFrameLocks noGrp="1"/>
          </p:cNvGraphicFramePr>
          <p:nvPr/>
        </p:nvGraphicFramePr>
        <p:xfrm>
          <a:off x="533400" y="5181600"/>
          <a:ext cx="8382000" cy="1354138"/>
        </p:xfrm>
        <a:graphic>
          <a:graphicData uri="http://schemas.openxmlformats.org/drawingml/2006/table">
            <a:tbl>
              <a:tblPr/>
              <a:tblGrid>
                <a:gridCol w="1524000"/>
                <a:gridCol w="2743200"/>
                <a:gridCol w="4114800"/>
              </a:tblGrid>
              <a:tr h="396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41" marB="457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41" marB="457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41" marB="4574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1/0.5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41" marB="4574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1/0.5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288C4E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8656" name="Text Box 61"/>
          <p:cNvSpPr txBox="1">
            <a:spLocks noChangeArrowheads="1"/>
          </p:cNvSpPr>
          <p:nvPr/>
        </p:nvSpPr>
        <p:spPr bwMode="auto">
          <a:xfrm>
            <a:off x="4648200" y="4932363"/>
            <a:ext cx="1082675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68657" name="Text Box 62"/>
          <p:cNvSpPr txBox="1">
            <a:spLocks noChangeArrowheads="1"/>
          </p:cNvSpPr>
          <p:nvPr/>
        </p:nvSpPr>
        <p:spPr bwMode="auto">
          <a:xfrm rot="-5454814">
            <a:off x="-160338" y="5761038"/>
            <a:ext cx="1082675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38" name="Snip and Round Single Corner Rectangle 37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Cross-Twin Covariances (A)</a:t>
            </a:r>
          </a:p>
        </p:txBody>
      </p:sp>
      <p:sp>
        <p:nvSpPr>
          <p:cNvPr id="70658" name="Rectangle 3"/>
          <p:cNvSpPr>
            <a:spLocks noChangeArrowheads="1"/>
          </p:cNvSpPr>
          <p:nvPr/>
        </p:nvSpPr>
        <p:spPr bwMode="auto">
          <a:xfrm>
            <a:off x="696913" y="438785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Twin 1</a:t>
            </a:r>
          </a:p>
          <a:p>
            <a:pPr algn="ctr" eaLnBrk="1" hangingPunct="1"/>
            <a:r>
              <a:rPr lang="en-US" altLang="en-US" sz="1200"/>
              <a:t>Phenotype 1</a:t>
            </a:r>
            <a:endParaRPr lang="en-AU" altLang="en-US" sz="1200"/>
          </a:p>
        </p:txBody>
      </p:sp>
      <p:sp>
        <p:nvSpPr>
          <p:cNvPr id="70659" name="Oval 4"/>
          <p:cNvSpPr>
            <a:spLocks noChangeArrowheads="1"/>
          </p:cNvSpPr>
          <p:nvPr/>
        </p:nvSpPr>
        <p:spPr bwMode="auto">
          <a:xfrm>
            <a:off x="625475" y="2670175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1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70660" name="AutoShape 5"/>
          <p:cNvCxnSpPr>
            <a:cxnSpLocks noChangeShapeType="1"/>
          </p:cNvCxnSpPr>
          <p:nvPr/>
        </p:nvCxnSpPr>
        <p:spPr bwMode="auto">
          <a:xfrm rot="-5400000" flipH="1" flipV="1">
            <a:off x="561975" y="27813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661" name="AutoShape 6"/>
          <p:cNvCxnSpPr>
            <a:cxnSpLocks noChangeShapeType="1"/>
            <a:stCxn id="70659" idx="4"/>
          </p:cNvCxnSpPr>
          <p:nvPr/>
        </p:nvCxnSpPr>
        <p:spPr bwMode="auto">
          <a:xfrm flipH="1">
            <a:off x="860425" y="3151188"/>
            <a:ext cx="3175" cy="12065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662" name="AutoShape 7"/>
          <p:cNvCxnSpPr>
            <a:cxnSpLocks noChangeShapeType="1"/>
            <a:stCxn id="70664" idx="4"/>
          </p:cNvCxnSpPr>
          <p:nvPr/>
        </p:nvCxnSpPr>
        <p:spPr bwMode="auto">
          <a:xfrm>
            <a:off x="2951163" y="3151188"/>
            <a:ext cx="1587" cy="122555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663" name="AutoShape 8"/>
          <p:cNvCxnSpPr>
            <a:cxnSpLocks noChangeShapeType="1"/>
            <a:stCxn id="70659" idx="6"/>
          </p:cNvCxnSpPr>
          <p:nvPr/>
        </p:nvCxnSpPr>
        <p:spPr bwMode="auto">
          <a:xfrm>
            <a:off x="1114425" y="2903538"/>
            <a:ext cx="1808163" cy="1449387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664" name="Oval 9"/>
          <p:cNvSpPr>
            <a:spLocks noChangeArrowheads="1"/>
          </p:cNvSpPr>
          <p:nvPr/>
        </p:nvSpPr>
        <p:spPr bwMode="auto">
          <a:xfrm>
            <a:off x="2713038" y="2670175"/>
            <a:ext cx="474662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2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70665" name="AutoShape 10"/>
          <p:cNvCxnSpPr>
            <a:cxnSpLocks noChangeShapeType="1"/>
          </p:cNvCxnSpPr>
          <p:nvPr/>
        </p:nvCxnSpPr>
        <p:spPr bwMode="auto">
          <a:xfrm rot="-5400000" flipH="1" flipV="1">
            <a:off x="2644775" y="27781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666" name="Text Box 11"/>
          <p:cNvSpPr txBox="1">
            <a:spLocks noChangeArrowheads="1"/>
          </p:cNvSpPr>
          <p:nvPr/>
        </p:nvSpPr>
        <p:spPr bwMode="auto">
          <a:xfrm>
            <a:off x="8128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11</a:t>
            </a:r>
          </a:p>
        </p:txBody>
      </p:sp>
      <p:sp>
        <p:nvSpPr>
          <p:cNvPr id="70667" name="Text Box 12"/>
          <p:cNvSpPr txBox="1">
            <a:spLocks noChangeArrowheads="1"/>
          </p:cNvSpPr>
          <p:nvPr/>
        </p:nvSpPr>
        <p:spPr bwMode="auto">
          <a:xfrm>
            <a:off x="18923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21</a:t>
            </a:r>
          </a:p>
        </p:txBody>
      </p:sp>
      <p:sp>
        <p:nvSpPr>
          <p:cNvPr id="70668" name="Text Box 13"/>
          <p:cNvSpPr txBox="1">
            <a:spLocks noChangeArrowheads="1"/>
          </p:cNvSpPr>
          <p:nvPr/>
        </p:nvSpPr>
        <p:spPr bwMode="auto">
          <a:xfrm>
            <a:off x="25781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22</a:t>
            </a:r>
          </a:p>
        </p:txBody>
      </p:sp>
      <p:sp>
        <p:nvSpPr>
          <p:cNvPr id="70669" name="Text Box 14"/>
          <p:cNvSpPr txBox="1">
            <a:spLocks noChangeArrowheads="1"/>
          </p:cNvSpPr>
          <p:nvPr/>
        </p:nvSpPr>
        <p:spPr bwMode="auto">
          <a:xfrm>
            <a:off x="2405063" y="252095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70670" name="Text Box 15"/>
          <p:cNvSpPr txBox="1">
            <a:spLocks noChangeArrowheads="1"/>
          </p:cNvSpPr>
          <p:nvPr/>
        </p:nvSpPr>
        <p:spPr bwMode="auto">
          <a:xfrm>
            <a:off x="346075" y="251618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70671" name="Rectangle 16"/>
          <p:cNvSpPr>
            <a:spLocks noChangeArrowheads="1"/>
          </p:cNvSpPr>
          <p:nvPr/>
        </p:nvSpPr>
        <p:spPr bwMode="auto">
          <a:xfrm>
            <a:off x="2724150" y="436245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Twin 1</a:t>
            </a:r>
          </a:p>
          <a:p>
            <a:pPr algn="ctr" eaLnBrk="1" hangingPunct="1"/>
            <a:r>
              <a:rPr lang="en-US" altLang="en-US" sz="1200"/>
              <a:t>Phenotype 2</a:t>
            </a:r>
            <a:endParaRPr lang="en-AU" altLang="en-US" sz="1200"/>
          </a:p>
        </p:txBody>
      </p:sp>
      <p:sp>
        <p:nvSpPr>
          <p:cNvPr id="70672" name="Rectangle 17"/>
          <p:cNvSpPr>
            <a:spLocks noChangeArrowheads="1"/>
          </p:cNvSpPr>
          <p:nvPr/>
        </p:nvSpPr>
        <p:spPr bwMode="auto">
          <a:xfrm>
            <a:off x="5135563" y="436880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Twin 2</a:t>
            </a:r>
          </a:p>
          <a:p>
            <a:pPr algn="ctr" eaLnBrk="1" hangingPunct="1"/>
            <a:r>
              <a:rPr lang="en-US" altLang="en-US" sz="1200"/>
              <a:t>Phenotype 1</a:t>
            </a:r>
            <a:endParaRPr lang="en-AU" altLang="en-US" sz="1200"/>
          </a:p>
        </p:txBody>
      </p:sp>
      <p:sp>
        <p:nvSpPr>
          <p:cNvPr id="70673" name="Oval 18"/>
          <p:cNvSpPr>
            <a:spLocks noChangeArrowheads="1"/>
          </p:cNvSpPr>
          <p:nvPr/>
        </p:nvSpPr>
        <p:spPr bwMode="auto">
          <a:xfrm>
            <a:off x="5064125" y="2651125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1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70674" name="AutoShape 19"/>
          <p:cNvCxnSpPr>
            <a:cxnSpLocks noChangeShapeType="1"/>
          </p:cNvCxnSpPr>
          <p:nvPr/>
        </p:nvCxnSpPr>
        <p:spPr bwMode="auto">
          <a:xfrm rot="-5400000" flipH="1" flipV="1">
            <a:off x="5000625" y="276225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675" name="AutoShape 20"/>
          <p:cNvCxnSpPr>
            <a:cxnSpLocks noChangeShapeType="1"/>
            <a:stCxn id="70673" idx="4"/>
          </p:cNvCxnSpPr>
          <p:nvPr/>
        </p:nvCxnSpPr>
        <p:spPr bwMode="auto">
          <a:xfrm flipH="1">
            <a:off x="5299075" y="3132138"/>
            <a:ext cx="3175" cy="12065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676" name="AutoShape 21"/>
          <p:cNvCxnSpPr>
            <a:cxnSpLocks noChangeShapeType="1"/>
            <a:stCxn id="70678" idx="4"/>
          </p:cNvCxnSpPr>
          <p:nvPr/>
        </p:nvCxnSpPr>
        <p:spPr bwMode="auto">
          <a:xfrm>
            <a:off x="7389813" y="3132138"/>
            <a:ext cx="1587" cy="122555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677" name="AutoShape 22"/>
          <p:cNvCxnSpPr>
            <a:cxnSpLocks noChangeShapeType="1"/>
            <a:stCxn id="70673" idx="6"/>
          </p:cNvCxnSpPr>
          <p:nvPr/>
        </p:nvCxnSpPr>
        <p:spPr bwMode="auto">
          <a:xfrm>
            <a:off x="5553075" y="2884488"/>
            <a:ext cx="1808163" cy="1449387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678" name="Oval 23"/>
          <p:cNvSpPr>
            <a:spLocks noChangeArrowheads="1"/>
          </p:cNvSpPr>
          <p:nvPr/>
        </p:nvSpPr>
        <p:spPr bwMode="auto">
          <a:xfrm>
            <a:off x="7151688" y="2651125"/>
            <a:ext cx="474662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2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70679" name="AutoShape 24"/>
          <p:cNvCxnSpPr>
            <a:cxnSpLocks noChangeShapeType="1"/>
          </p:cNvCxnSpPr>
          <p:nvPr/>
        </p:nvCxnSpPr>
        <p:spPr bwMode="auto">
          <a:xfrm rot="-5400000" flipH="1" flipV="1">
            <a:off x="7083425" y="275907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680" name="Text Box 25"/>
          <p:cNvSpPr txBox="1">
            <a:spLocks noChangeArrowheads="1"/>
          </p:cNvSpPr>
          <p:nvPr/>
        </p:nvSpPr>
        <p:spPr bwMode="auto">
          <a:xfrm>
            <a:off x="5251450" y="367665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/>
              <a:t>a</a:t>
            </a:r>
            <a:r>
              <a:rPr lang="en-AU" altLang="en-US" sz="1600" baseline="-25000"/>
              <a:t>11</a:t>
            </a:r>
          </a:p>
        </p:txBody>
      </p:sp>
      <p:sp>
        <p:nvSpPr>
          <p:cNvPr id="70681" name="Text Box 26"/>
          <p:cNvSpPr txBox="1">
            <a:spLocks noChangeArrowheads="1"/>
          </p:cNvSpPr>
          <p:nvPr/>
        </p:nvSpPr>
        <p:spPr bwMode="auto">
          <a:xfrm>
            <a:off x="6330950" y="367665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21</a:t>
            </a:r>
          </a:p>
        </p:txBody>
      </p:sp>
      <p:sp>
        <p:nvSpPr>
          <p:cNvPr id="70682" name="Text Box 27"/>
          <p:cNvSpPr txBox="1">
            <a:spLocks noChangeArrowheads="1"/>
          </p:cNvSpPr>
          <p:nvPr/>
        </p:nvSpPr>
        <p:spPr bwMode="auto">
          <a:xfrm>
            <a:off x="7016750" y="367665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22</a:t>
            </a:r>
          </a:p>
        </p:txBody>
      </p:sp>
      <p:sp>
        <p:nvSpPr>
          <p:cNvPr id="70683" name="Text Box 28"/>
          <p:cNvSpPr txBox="1">
            <a:spLocks noChangeArrowheads="1"/>
          </p:cNvSpPr>
          <p:nvPr/>
        </p:nvSpPr>
        <p:spPr bwMode="auto">
          <a:xfrm>
            <a:off x="6843713" y="250190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70684" name="Text Box 29"/>
          <p:cNvSpPr txBox="1">
            <a:spLocks noChangeArrowheads="1"/>
          </p:cNvSpPr>
          <p:nvPr/>
        </p:nvSpPr>
        <p:spPr bwMode="auto">
          <a:xfrm>
            <a:off x="4784725" y="24971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70685" name="Rectangle 30"/>
          <p:cNvSpPr>
            <a:spLocks noChangeArrowheads="1"/>
          </p:cNvSpPr>
          <p:nvPr/>
        </p:nvSpPr>
        <p:spPr bwMode="auto">
          <a:xfrm>
            <a:off x="7162800" y="434340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2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2</a:t>
            </a:r>
            <a:endParaRPr lang="en-AU" altLang="en-US" sz="1200"/>
          </a:p>
        </p:txBody>
      </p:sp>
      <p:cxnSp>
        <p:nvCxnSpPr>
          <p:cNvPr id="70686" name="AutoShape 31"/>
          <p:cNvCxnSpPr>
            <a:cxnSpLocks noChangeShapeType="1"/>
            <a:stCxn id="70673" idx="0"/>
            <a:endCxn id="70659" idx="0"/>
          </p:cNvCxnSpPr>
          <p:nvPr/>
        </p:nvCxnSpPr>
        <p:spPr bwMode="auto">
          <a:xfrm rot="-5400000" flipH="1" flipV="1">
            <a:off x="3073400" y="427038"/>
            <a:ext cx="19050" cy="4438650"/>
          </a:xfrm>
          <a:prstGeom prst="curvedConnector3">
            <a:avLst>
              <a:gd name="adj1" fmla="val -3750005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687" name="AutoShape 32"/>
          <p:cNvCxnSpPr>
            <a:cxnSpLocks noChangeShapeType="1"/>
            <a:stCxn id="70678" idx="0"/>
            <a:endCxn id="70664" idx="0"/>
          </p:cNvCxnSpPr>
          <p:nvPr/>
        </p:nvCxnSpPr>
        <p:spPr bwMode="auto">
          <a:xfrm rot="-5400000" flipH="1" flipV="1">
            <a:off x="5160963" y="427038"/>
            <a:ext cx="19050" cy="4438650"/>
          </a:xfrm>
          <a:prstGeom prst="curvedConnector3">
            <a:avLst>
              <a:gd name="adj1" fmla="val -3625005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688" name="Text Box 33"/>
          <p:cNvSpPr txBox="1">
            <a:spLocks noChangeArrowheads="1"/>
          </p:cNvSpPr>
          <p:nvPr/>
        </p:nvSpPr>
        <p:spPr bwMode="auto">
          <a:xfrm>
            <a:off x="2895600" y="1600200"/>
            <a:ext cx="6365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1/0.5</a:t>
            </a:r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70689" name="Text Box 34"/>
          <p:cNvSpPr txBox="1">
            <a:spLocks noChangeArrowheads="1"/>
          </p:cNvSpPr>
          <p:nvPr/>
        </p:nvSpPr>
        <p:spPr bwMode="auto">
          <a:xfrm>
            <a:off x="4876800" y="1600200"/>
            <a:ext cx="6365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1/0.5</a:t>
            </a:r>
            <a:endParaRPr lang="en-US" altLang="en-US">
              <a:solidFill>
                <a:schemeClr val="tx2"/>
              </a:solidFill>
            </a:endParaRPr>
          </a:p>
        </p:txBody>
      </p:sp>
      <p:graphicFrame>
        <p:nvGraphicFramePr>
          <p:cNvPr id="203811" name="Group 35"/>
          <p:cNvGraphicFramePr>
            <a:graphicFrameLocks noGrp="1"/>
          </p:cNvGraphicFramePr>
          <p:nvPr/>
        </p:nvGraphicFramePr>
        <p:xfrm>
          <a:off x="533400" y="5181600"/>
          <a:ext cx="8382000" cy="1354138"/>
        </p:xfrm>
        <a:graphic>
          <a:graphicData uri="http://schemas.openxmlformats.org/drawingml/2006/table">
            <a:tbl>
              <a:tblPr/>
              <a:tblGrid>
                <a:gridCol w="1524000"/>
                <a:gridCol w="2743200"/>
                <a:gridCol w="4114800"/>
              </a:tblGrid>
              <a:tr h="396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41" marB="457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41" marB="457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41" marB="4574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1/0.5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41" marB="4574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1/0.5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1/0.5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1/0.5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288C4E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0704" name="Text Box 61"/>
          <p:cNvSpPr txBox="1">
            <a:spLocks noChangeArrowheads="1"/>
          </p:cNvSpPr>
          <p:nvPr/>
        </p:nvSpPr>
        <p:spPr bwMode="auto">
          <a:xfrm>
            <a:off x="4648200" y="4932363"/>
            <a:ext cx="1082675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70705" name="Text Box 62"/>
          <p:cNvSpPr txBox="1">
            <a:spLocks noChangeArrowheads="1"/>
          </p:cNvSpPr>
          <p:nvPr/>
        </p:nvSpPr>
        <p:spPr bwMode="auto">
          <a:xfrm rot="-5454814">
            <a:off x="-160338" y="5761038"/>
            <a:ext cx="1082675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38" name="Snip and Round Single Corner Rectangle 37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Cross-Twin Covariances (C)</a:t>
            </a:r>
          </a:p>
        </p:txBody>
      </p:sp>
      <p:sp>
        <p:nvSpPr>
          <p:cNvPr id="72706" name="Rectangle 4"/>
          <p:cNvSpPr>
            <a:spLocks noChangeArrowheads="1"/>
          </p:cNvSpPr>
          <p:nvPr/>
        </p:nvSpPr>
        <p:spPr bwMode="auto">
          <a:xfrm>
            <a:off x="696913" y="438785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1</a:t>
            </a:r>
            <a:endParaRPr lang="en-AU" altLang="en-US" sz="1200"/>
          </a:p>
        </p:txBody>
      </p:sp>
      <p:sp>
        <p:nvSpPr>
          <p:cNvPr id="72707" name="Rectangle 17"/>
          <p:cNvSpPr>
            <a:spLocks noChangeArrowheads="1"/>
          </p:cNvSpPr>
          <p:nvPr/>
        </p:nvSpPr>
        <p:spPr bwMode="auto">
          <a:xfrm>
            <a:off x="2724150" y="436245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2</a:t>
            </a:r>
            <a:endParaRPr lang="en-AU" altLang="en-US" sz="1200"/>
          </a:p>
        </p:txBody>
      </p:sp>
      <p:sp>
        <p:nvSpPr>
          <p:cNvPr id="72708" name="Oval 18"/>
          <p:cNvSpPr>
            <a:spLocks noChangeArrowheads="1"/>
          </p:cNvSpPr>
          <p:nvPr/>
        </p:nvSpPr>
        <p:spPr bwMode="auto">
          <a:xfrm>
            <a:off x="1371600" y="2635250"/>
            <a:ext cx="504825" cy="498475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1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72709" name="AutoShape 19"/>
          <p:cNvCxnSpPr>
            <a:cxnSpLocks noChangeShapeType="1"/>
          </p:cNvCxnSpPr>
          <p:nvPr/>
        </p:nvCxnSpPr>
        <p:spPr bwMode="auto">
          <a:xfrm rot="-5400000" flipH="1" flipV="1">
            <a:off x="1308100" y="27781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0" name="AutoShape 20"/>
          <p:cNvCxnSpPr>
            <a:cxnSpLocks noChangeShapeType="1"/>
            <a:stCxn id="72708" idx="4"/>
          </p:cNvCxnSpPr>
          <p:nvPr/>
        </p:nvCxnSpPr>
        <p:spPr bwMode="auto">
          <a:xfrm flipH="1">
            <a:off x="1620838" y="3148013"/>
            <a:ext cx="3175" cy="120650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1" name="AutoShape 21"/>
          <p:cNvCxnSpPr>
            <a:cxnSpLocks noChangeShapeType="1"/>
            <a:stCxn id="72713" idx="4"/>
          </p:cNvCxnSpPr>
          <p:nvPr/>
        </p:nvCxnSpPr>
        <p:spPr bwMode="auto">
          <a:xfrm>
            <a:off x="3708400" y="3148013"/>
            <a:ext cx="1588" cy="122555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2" name="AutoShape 22"/>
          <p:cNvCxnSpPr>
            <a:cxnSpLocks noChangeShapeType="1"/>
            <a:stCxn id="72708" idx="6"/>
          </p:cNvCxnSpPr>
          <p:nvPr/>
        </p:nvCxnSpPr>
        <p:spPr bwMode="auto">
          <a:xfrm>
            <a:off x="1890713" y="2884488"/>
            <a:ext cx="1808162" cy="1449387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3" name="Oval 23"/>
          <p:cNvSpPr>
            <a:spLocks noChangeArrowheads="1"/>
          </p:cNvSpPr>
          <p:nvPr/>
        </p:nvSpPr>
        <p:spPr bwMode="auto">
          <a:xfrm>
            <a:off x="3459163" y="2643188"/>
            <a:ext cx="498475" cy="490537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2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72714" name="AutoShape 24"/>
          <p:cNvCxnSpPr>
            <a:cxnSpLocks noChangeShapeType="1"/>
          </p:cNvCxnSpPr>
          <p:nvPr/>
        </p:nvCxnSpPr>
        <p:spPr bwMode="auto">
          <a:xfrm rot="-5400000" flipH="1" flipV="1">
            <a:off x="3390900" y="277495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 Box 25"/>
          <p:cNvSpPr txBox="1">
            <a:spLocks noChangeArrowheads="1"/>
          </p:cNvSpPr>
          <p:nvPr/>
        </p:nvSpPr>
        <p:spPr bwMode="auto">
          <a:xfrm>
            <a:off x="1558925" y="369252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11</a:t>
            </a:r>
          </a:p>
        </p:txBody>
      </p:sp>
      <p:sp>
        <p:nvSpPr>
          <p:cNvPr id="72716" name="Text Box 26"/>
          <p:cNvSpPr txBox="1">
            <a:spLocks noChangeArrowheads="1"/>
          </p:cNvSpPr>
          <p:nvPr/>
        </p:nvSpPr>
        <p:spPr bwMode="auto">
          <a:xfrm>
            <a:off x="2241550" y="333057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21</a:t>
            </a:r>
          </a:p>
        </p:txBody>
      </p:sp>
      <p:sp>
        <p:nvSpPr>
          <p:cNvPr id="72717" name="Text Box 27"/>
          <p:cNvSpPr txBox="1">
            <a:spLocks noChangeArrowheads="1"/>
          </p:cNvSpPr>
          <p:nvPr/>
        </p:nvSpPr>
        <p:spPr bwMode="auto">
          <a:xfrm>
            <a:off x="3311525" y="369252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22</a:t>
            </a:r>
          </a:p>
        </p:txBody>
      </p:sp>
      <p:sp>
        <p:nvSpPr>
          <p:cNvPr id="72718" name="Text Box 28"/>
          <p:cNvSpPr txBox="1">
            <a:spLocks noChangeArrowheads="1"/>
          </p:cNvSpPr>
          <p:nvPr/>
        </p:nvSpPr>
        <p:spPr bwMode="auto">
          <a:xfrm>
            <a:off x="3151188" y="2517775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72719" name="Text Box 29"/>
          <p:cNvSpPr txBox="1">
            <a:spLocks noChangeArrowheads="1"/>
          </p:cNvSpPr>
          <p:nvPr/>
        </p:nvSpPr>
        <p:spPr bwMode="auto">
          <a:xfrm>
            <a:off x="1060450" y="2514600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72720" name="Rectangle 30"/>
          <p:cNvSpPr>
            <a:spLocks noChangeArrowheads="1"/>
          </p:cNvSpPr>
          <p:nvPr/>
        </p:nvSpPr>
        <p:spPr bwMode="auto">
          <a:xfrm>
            <a:off x="5135563" y="436880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2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1</a:t>
            </a:r>
            <a:endParaRPr lang="en-AU" altLang="en-US" sz="1200"/>
          </a:p>
        </p:txBody>
      </p:sp>
      <p:sp>
        <p:nvSpPr>
          <p:cNvPr id="72721" name="Rectangle 43"/>
          <p:cNvSpPr>
            <a:spLocks noChangeArrowheads="1"/>
          </p:cNvSpPr>
          <p:nvPr/>
        </p:nvSpPr>
        <p:spPr bwMode="auto">
          <a:xfrm>
            <a:off x="7162800" y="434340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2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2</a:t>
            </a:r>
            <a:endParaRPr lang="en-AU" altLang="en-US" sz="1200"/>
          </a:p>
        </p:txBody>
      </p:sp>
      <p:sp>
        <p:nvSpPr>
          <p:cNvPr id="72722" name="Oval 44"/>
          <p:cNvSpPr>
            <a:spLocks noChangeArrowheads="1"/>
          </p:cNvSpPr>
          <p:nvPr/>
        </p:nvSpPr>
        <p:spPr bwMode="auto">
          <a:xfrm>
            <a:off x="5810250" y="2616200"/>
            <a:ext cx="504825" cy="498475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1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72723" name="AutoShape 45"/>
          <p:cNvCxnSpPr>
            <a:cxnSpLocks noChangeShapeType="1"/>
          </p:cNvCxnSpPr>
          <p:nvPr/>
        </p:nvCxnSpPr>
        <p:spPr bwMode="auto">
          <a:xfrm rot="-5400000" flipH="1" flipV="1">
            <a:off x="5746750" y="275907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24" name="AutoShape 46"/>
          <p:cNvCxnSpPr>
            <a:cxnSpLocks noChangeShapeType="1"/>
            <a:stCxn id="72722" idx="4"/>
          </p:cNvCxnSpPr>
          <p:nvPr/>
        </p:nvCxnSpPr>
        <p:spPr bwMode="auto">
          <a:xfrm flipH="1">
            <a:off x="6059488" y="3128963"/>
            <a:ext cx="3175" cy="120650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25" name="AutoShape 47"/>
          <p:cNvCxnSpPr>
            <a:cxnSpLocks noChangeShapeType="1"/>
            <a:stCxn id="72727" idx="4"/>
          </p:cNvCxnSpPr>
          <p:nvPr/>
        </p:nvCxnSpPr>
        <p:spPr bwMode="auto">
          <a:xfrm>
            <a:off x="8147050" y="3128963"/>
            <a:ext cx="1588" cy="122555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26" name="AutoShape 48"/>
          <p:cNvCxnSpPr>
            <a:cxnSpLocks noChangeShapeType="1"/>
            <a:stCxn id="72722" idx="6"/>
          </p:cNvCxnSpPr>
          <p:nvPr/>
        </p:nvCxnSpPr>
        <p:spPr bwMode="auto">
          <a:xfrm>
            <a:off x="6329363" y="2865438"/>
            <a:ext cx="1808162" cy="1449387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7" name="Oval 49"/>
          <p:cNvSpPr>
            <a:spLocks noChangeArrowheads="1"/>
          </p:cNvSpPr>
          <p:nvPr/>
        </p:nvSpPr>
        <p:spPr bwMode="auto">
          <a:xfrm>
            <a:off x="7897813" y="2624138"/>
            <a:ext cx="498475" cy="490537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2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72728" name="AutoShape 50"/>
          <p:cNvCxnSpPr>
            <a:cxnSpLocks noChangeShapeType="1"/>
          </p:cNvCxnSpPr>
          <p:nvPr/>
        </p:nvCxnSpPr>
        <p:spPr bwMode="auto">
          <a:xfrm rot="-5400000" flipH="1" flipV="1">
            <a:off x="7829550" y="27559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9" name="Text Box 51"/>
          <p:cNvSpPr txBox="1">
            <a:spLocks noChangeArrowheads="1"/>
          </p:cNvSpPr>
          <p:nvPr/>
        </p:nvSpPr>
        <p:spPr bwMode="auto">
          <a:xfrm>
            <a:off x="5997575" y="367347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11</a:t>
            </a:r>
          </a:p>
        </p:txBody>
      </p:sp>
      <p:sp>
        <p:nvSpPr>
          <p:cNvPr id="72730" name="Text Box 52"/>
          <p:cNvSpPr txBox="1">
            <a:spLocks noChangeArrowheads="1"/>
          </p:cNvSpPr>
          <p:nvPr/>
        </p:nvSpPr>
        <p:spPr bwMode="auto">
          <a:xfrm>
            <a:off x="6680200" y="331152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21</a:t>
            </a:r>
          </a:p>
        </p:txBody>
      </p:sp>
      <p:sp>
        <p:nvSpPr>
          <p:cNvPr id="72731" name="Text Box 53"/>
          <p:cNvSpPr txBox="1">
            <a:spLocks noChangeArrowheads="1"/>
          </p:cNvSpPr>
          <p:nvPr/>
        </p:nvSpPr>
        <p:spPr bwMode="auto">
          <a:xfrm>
            <a:off x="7750175" y="367347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22</a:t>
            </a:r>
          </a:p>
        </p:txBody>
      </p:sp>
      <p:sp>
        <p:nvSpPr>
          <p:cNvPr id="72732" name="Text Box 54"/>
          <p:cNvSpPr txBox="1">
            <a:spLocks noChangeArrowheads="1"/>
          </p:cNvSpPr>
          <p:nvPr/>
        </p:nvSpPr>
        <p:spPr bwMode="auto">
          <a:xfrm>
            <a:off x="7589838" y="2498725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72733" name="Text Box 55"/>
          <p:cNvSpPr txBox="1">
            <a:spLocks noChangeArrowheads="1"/>
          </p:cNvSpPr>
          <p:nvPr/>
        </p:nvSpPr>
        <p:spPr bwMode="auto">
          <a:xfrm>
            <a:off x="5499100" y="2495550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cxnSp>
        <p:nvCxnSpPr>
          <p:cNvPr id="72734" name="AutoShape 58"/>
          <p:cNvCxnSpPr>
            <a:cxnSpLocks noChangeShapeType="1"/>
            <a:stCxn id="72722" idx="0"/>
            <a:endCxn id="72708" idx="0"/>
          </p:cNvCxnSpPr>
          <p:nvPr/>
        </p:nvCxnSpPr>
        <p:spPr bwMode="auto">
          <a:xfrm rot="-5400000" flipH="1" flipV="1">
            <a:off x="3833813" y="392113"/>
            <a:ext cx="19050" cy="4438650"/>
          </a:xfrm>
          <a:prstGeom prst="curvedConnector3">
            <a:avLst>
              <a:gd name="adj1" fmla="val -2458338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35" name="AutoShape 59"/>
          <p:cNvCxnSpPr>
            <a:cxnSpLocks noChangeShapeType="1"/>
            <a:stCxn id="72727" idx="0"/>
            <a:endCxn id="72713" idx="0"/>
          </p:cNvCxnSpPr>
          <p:nvPr/>
        </p:nvCxnSpPr>
        <p:spPr bwMode="auto">
          <a:xfrm rot="-5400000" flipH="1" flipV="1">
            <a:off x="5918200" y="400050"/>
            <a:ext cx="19050" cy="4438650"/>
          </a:xfrm>
          <a:prstGeom prst="curvedConnector3">
            <a:avLst>
              <a:gd name="adj1" fmla="val -2458338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36" name="Text Box 62"/>
          <p:cNvSpPr txBox="1">
            <a:spLocks noChangeArrowheads="1"/>
          </p:cNvSpPr>
          <p:nvPr/>
        </p:nvSpPr>
        <p:spPr bwMode="auto">
          <a:xfrm>
            <a:off x="3117850" y="1870075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accent2"/>
                </a:solidFill>
              </a:rPr>
              <a:t>1</a:t>
            </a:r>
            <a:endParaRPr lang="en-US" altLang="en-US">
              <a:solidFill>
                <a:schemeClr val="accent2"/>
              </a:solidFill>
            </a:endParaRPr>
          </a:p>
        </p:txBody>
      </p:sp>
      <p:sp>
        <p:nvSpPr>
          <p:cNvPr id="72737" name="Text Box 63"/>
          <p:cNvSpPr txBox="1">
            <a:spLocks noChangeArrowheads="1"/>
          </p:cNvSpPr>
          <p:nvPr/>
        </p:nvSpPr>
        <p:spPr bwMode="auto">
          <a:xfrm>
            <a:off x="5478463" y="1857375"/>
            <a:ext cx="296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accent2"/>
                </a:solidFill>
              </a:rPr>
              <a:t>1</a:t>
            </a:r>
            <a:endParaRPr lang="en-US" altLang="en-US">
              <a:solidFill>
                <a:schemeClr val="accent2"/>
              </a:solidFill>
            </a:endParaRPr>
          </a:p>
        </p:txBody>
      </p:sp>
      <p:graphicFrame>
        <p:nvGraphicFramePr>
          <p:cNvPr id="72815" name="Group 111"/>
          <p:cNvGraphicFramePr>
            <a:graphicFrameLocks noGrp="1"/>
          </p:cNvGraphicFramePr>
          <p:nvPr/>
        </p:nvGraphicFramePr>
        <p:xfrm>
          <a:off x="533400" y="5181600"/>
          <a:ext cx="8382000" cy="1354138"/>
        </p:xfrm>
        <a:graphic>
          <a:graphicData uri="http://schemas.openxmlformats.org/drawingml/2006/table">
            <a:tbl>
              <a:tblPr/>
              <a:tblGrid>
                <a:gridCol w="1524000"/>
                <a:gridCol w="2743200"/>
                <a:gridCol w="4114800"/>
              </a:tblGrid>
              <a:tr h="396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41" marB="457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41" marB="457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41" marB="4574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1/0.5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288C4E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41" marB="4574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1/0.5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1/0.5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1/0.5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288C4E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752" name="Text Box 99"/>
          <p:cNvSpPr txBox="1">
            <a:spLocks noChangeArrowheads="1"/>
          </p:cNvSpPr>
          <p:nvPr/>
        </p:nvSpPr>
        <p:spPr bwMode="auto">
          <a:xfrm>
            <a:off x="4648200" y="4932363"/>
            <a:ext cx="1082675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72753" name="Text Box 100"/>
          <p:cNvSpPr txBox="1">
            <a:spLocks noChangeArrowheads="1"/>
          </p:cNvSpPr>
          <p:nvPr/>
        </p:nvSpPr>
        <p:spPr bwMode="auto">
          <a:xfrm rot="-5454814">
            <a:off x="-160338" y="5765801"/>
            <a:ext cx="1082675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38" name="Snip and Round Single Corner Rectangle 37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Predicted Model</a:t>
            </a:r>
          </a:p>
        </p:txBody>
      </p:sp>
      <p:graphicFrame>
        <p:nvGraphicFramePr>
          <p:cNvPr id="183384" name="Group 88"/>
          <p:cNvGraphicFramePr>
            <a:graphicFrameLocks noGrp="1"/>
          </p:cNvGraphicFramePr>
          <p:nvPr/>
        </p:nvGraphicFramePr>
        <p:xfrm>
          <a:off x="685800" y="2133600"/>
          <a:ext cx="8077200" cy="4414838"/>
        </p:xfrm>
        <a:graphic>
          <a:graphicData uri="http://schemas.openxmlformats.org/drawingml/2006/table">
            <a:tbl>
              <a:tblPr/>
              <a:tblGrid>
                <a:gridCol w="1616075"/>
                <a:gridCol w="1584325"/>
                <a:gridCol w="1646238"/>
                <a:gridCol w="1614487"/>
                <a:gridCol w="1616075"/>
              </a:tblGrid>
              <a:tr h="533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1700" b="0" i="0" u="none" strike="noStrike" cap="none" normalizeH="0" baseline="30000">
                        <a:ln>
                          <a:noFill/>
                        </a:ln>
                        <a:solidFill>
                          <a:srgbClr val="288C4E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e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endParaRPr kumimoji="0" lang="en-US" sz="1700" b="0" i="0" u="none" strike="noStrike" cap="none" normalizeH="0" baseline="-25000">
                        <a:ln>
                          <a:noFill/>
                        </a:ln>
                        <a:solidFill>
                          <a:srgbClr val="288C4E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+a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1700" b="0" i="0" u="none" strike="noStrike" cap="none" normalizeH="0" baseline="30000">
                        <a:ln>
                          <a:noFill/>
                        </a:ln>
                        <a:solidFill>
                          <a:srgbClr val="288C4E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1/.5a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3000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1700" b="0" i="0" u="none" strike="noStrike" cap="none" normalizeH="0" baseline="30000">
                        <a:ln>
                          <a:noFill/>
                        </a:ln>
                        <a:solidFill>
                          <a:srgbClr val="288C4E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1/.5a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1/.5a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+1/.5 a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2400" b="0" i="0" u="none" strike="noStrike" cap="none" normalizeH="0" baseline="3000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11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e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endParaRPr kumimoji="0" lang="en-US" sz="1700" b="0" i="0" u="none" strike="noStrike" cap="none" normalizeH="0" baseline="-25000">
                        <a:ln>
                          <a:noFill/>
                        </a:ln>
                        <a:solidFill>
                          <a:srgbClr val="288C4E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+a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+c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+e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1700" b="0" i="0" u="none" strike="noStrike" cap="none" normalizeH="0" baseline="30000">
                        <a:ln>
                          <a:noFill/>
                        </a:ln>
                        <a:solidFill>
                          <a:srgbClr val="288C4E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74794" name="Text Box 63"/>
          <p:cNvSpPr txBox="1">
            <a:spLocks noChangeArrowheads="1"/>
          </p:cNvSpPr>
          <p:nvPr/>
        </p:nvSpPr>
        <p:spPr bwMode="auto">
          <a:xfrm>
            <a:off x="33528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74795" name="Text Box 64"/>
          <p:cNvSpPr txBox="1">
            <a:spLocks noChangeArrowheads="1"/>
          </p:cNvSpPr>
          <p:nvPr/>
        </p:nvSpPr>
        <p:spPr bwMode="auto">
          <a:xfrm rot="-5396396">
            <a:off x="-84138" y="3513138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74796" name="Text Box 65"/>
          <p:cNvSpPr txBox="1">
            <a:spLocks noChangeArrowheads="1"/>
          </p:cNvSpPr>
          <p:nvPr/>
        </p:nvSpPr>
        <p:spPr bwMode="auto">
          <a:xfrm rot="-5396396">
            <a:off x="-84138" y="5257801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74797" name="Text Box 66"/>
          <p:cNvSpPr txBox="1">
            <a:spLocks noChangeArrowheads="1"/>
          </p:cNvSpPr>
          <p:nvPr/>
        </p:nvSpPr>
        <p:spPr bwMode="auto">
          <a:xfrm>
            <a:off x="66294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74798" name="Text Box 67"/>
          <p:cNvSpPr txBox="1">
            <a:spLocks noChangeArrowheads="1"/>
          </p:cNvSpPr>
          <p:nvPr/>
        </p:nvSpPr>
        <p:spPr bwMode="auto">
          <a:xfrm>
            <a:off x="2438400" y="2743200"/>
            <a:ext cx="2959100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Within-twin covariance</a:t>
            </a:r>
          </a:p>
        </p:txBody>
      </p:sp>
      <p:sp>
        <p:nvSpPr>
          <p:cNvPr id="74799" name="Text Box 68"/>
          <p:cNvSpPr txBox="1">
            <a:spLocks noChangeArrowheads="1"/>
          </p:cNvSpPr>
          <p:nvPr/>
        </p:nvSpPr>
        <p:spPr bwMode="auto">
          <a:xfrm>
            <a:off x="5638800" y="4648200"/>
            <a:ext cx="2959100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Within-twin covariance</a:t>
            </a:r>
          </a:p>
        </p:txBody>
      </p:sp>
      <p:sp>
        <p:nvSpPr>
          <p:cNvPr id="74800" name="Text Box 69"/>
          <p:cNvSpPr txBox="1">
            <a:spLocks noChangeArrowheads="1"/>
          </p:cNvSpPr>
          <p:nvPr/>
        </p:nvSpPr>
        <p:spPr bwMode="auto">
          <a:xfrm>
            <a:off x="2438400" y="4648200"/>
            <a:ext cx="2903538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Cross-twin covariance</a:t>
            </a:r>
          </a:p>
        </p:txBody>
      </p:sp>
      <p:sp>
        <p:nvSpPr>
          <p:cNvPr id="11" name="Snip and Round Single Corner Rectangle 10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Predicted Model</a:t>
            </a:r>
          </a:p>
        </p:txBody>
      </p:sp>
      <p:graphicFrame>
        <p:nvGraphicFramePr>
          <p:cNvPr id="181251" name="Group 3"/>
          <p:cNvGraphicFramePr>
            <a:graphicFrameLocks noGrp="1"/>
          </p:cNvGraphicFramePr>
          <p:nvPr/>
        </p:nvGraphicFramePr>
        <p:xfrm>
          <a:off x="685800" y="2133600"/>
          <a:ext cx="8077200" cy="4414838"/>
        </p:xfrm>
        <a:graphic>
          <a:graphicData uri="http://schemas.openxmlformats.org/drawingml/2006/table">
            <a:tbl>
              <a:tblPr/>
              <a:tblGrid>
                <a:gridCol w="1616075"/>
                <a:gridCol w="1614488"/>
                <a:gridCol w="1616075"/>
                <a:gridCol w="1614487"/>
                <a:gridCol w="1616075"/>
              </a:tblGrid>
              <a:tr h="533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Covariance P1-P2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Within-trait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Cross-trait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Cross-trait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Within-trait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Covariance P1-P2</a:t>
                      </a: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76842" name="Text Box 63"/>
          <p:cNvSpPr txBox="1">
            <a:spLocks noChangeArrowheads="1"/>
          </p:cNvSpPr>
          <p:nvPr/>
        </p:nvSpPr>
        <p:spPr bwMode="auto">
          <a:xfrm>
            <a:off x="33528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76843" name="Text Box 64"/>
          <p:cNvSpPr txBox="1">
            <a:spLocks noChangeArrowheads="1"/>
          </p:cNvSpPr>
          <p:nvPr/>
        </p:nvSpPr>
        <p:spPr bwMode="auto">
          <a:xfrm rot="-5396396">
            <a:off x="-84138" y="3513138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76844" name="Text Box 65"/>
          <p:cNvSpPr txBox="1">
            <a:spLocks noChangeArrowheads="1"/>
          </p:cNvSpPr>
          <p:nvPr/>
        </p:nvSpPr>
        <p:spPr bwMode="auto">
          <a:xfrm rot="-5396396">
            <a:off x="-84138" y="5257801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76845" name="Text Box 66"/>
          <p:cNvSpPr txBox="1">
            <a:spLocks noChangeArrowheads="1"/>
          </p:cNvSpPr>
          <p:nvPr/>
        </p:nvSpPr>
        <p:spPr bwMode="auto">
          <a:xfrm>
            <a:off x="66294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76846" name="Text Box 67"/>
          <p:cNvSpPr txBox="1">
            <a:spLocks noChangeArrowheads="1"/>
          </p:cNvSpPr>
          <p:nvPr/>
        </p:nvSpPr>
        <p:spPr bwMode="auto">
          <a:xfrm>
            <a:off x="2438400" y="2590800"/>
            <a:ext cx="2959100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Within-twin covariance</a:t>
            </a:r>
          </a:p>
        </p:txBody>
      </p:sp>
      <p:sp>
        <p:nvSpPr>
          <p:cNvPr id="76847" name="Text Box 68"/>
          <p:cNvSpPr txBox="1">
            <a:spLocks noChangeArrowheads="1"/>
          </p:cNvSpPr>
          <p:nvPr/>
        </p:nvSpPr>
        <p:spPr bwMode="auto">
          <a:xfrm>
            <a:off x="5638800" y="4495800"/>
            <a:ext cx="2959100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Within-twin covariance</a:t>
            </a:r>
          </a:p>
        </p:txBody>
      </p:sp>
      <p:sp>
        <p:nvSpPr>
          <p:cNvPr id="76848" name="Text Box 69"/>
          <p:cNvSpPr txBox="1">
            <a:spLocks noChangeArrowheads="1"/>
          </p:cNvSpPr>
          <p:nvPr/>
        </p:nvSpPr>
        <p:spPr bwMode="auto">
          <a:xfrm>
            <a:off x="2438400" y="4495800"/>
            <a:ext cx="2903538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Cross-twin covariance</a:t>
            </a:r>
          </a:p>
        </p:txBody>
      </p:sp>
      <p:sp>
        <p:nvSpPr>
          <p:cNvPr id="11" name="Snip and Round Single Corner Rectangle 10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Predicted Model</a:t>
            </a:r>
          </a:p>
        </p:txBody>
      </p:sp>
      <p:graphicFrame>
        <p:nvGraphicFramePr>
          <p:cNvPr id="73732" name="Group 4"/>
          <p:cNvGraphicFramePr>
            <a:graphicFrameLocks noGrp="1"/>
          </p:cNvGraphicFramePr>
          <p:nvPr/>
        </p:nvGraphicFramePr>
        <p:xfrm>
          <a:off x="685800" y="2133600"/>
          <a:ext cx="8077200" cy="4414838"/>
        </p:xfrm>
        <a:graphic>
          <a:graphicData uri="http://schemas.openxmlformats.org/drawingml/2006/table">
            <a:tbl>
              <a:tblPr/>
              <a:tblGrid>
                <a:gridCol w="1616075"/>
                <a:gridCol w="1614488"/>
                <a:gridCol w="1616075"/>
                <a:gridCol w="1614487"/>
                <a:gridCol w="1616075"/>
              </a:tblGrid>
              <a:tr h="533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Covariance P1-P2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Within-trait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Cross-trait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Cross-trait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Within-trait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Covariance P1-P2</a:t>
                      </a: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78890" name="Text Box 64"/>
          <p:cNvSpPr txBox="1">
            <a:spLocks noChangeArrowheads="1"/>
          </p:cNvSpPr>
          <p:nvPr/>
        </p:nvSpPr>
        <p:spPr bwMode="auto">
          <a:xfrm>
            <a:off x="33528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78891" name="Text Box 65"/>
          <p:cNvSpPr txBox="1">
            <a:spLocks noChangeArrowheads="1"/>
          </p:cNvSpPr>
          <p:nvPr/>
        </p:nvSpPr>
        <p:spPr bwMode="auto">
          <a:xfrm rot="-5396396">
            <a:off x="-84138" y="3513138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78892" name="Text Box 66"/>
          <p:cNvSpPr txBox="1">
            <a:spLocks noChangeArrowheads="1"/>
          </p:cNvSpPr>
          <p:nvPr/>
        </p:nvSpPr>
        <p:spPr bwMode="auto">
          <a:xfrm rot="-5396396">
            <a:off x="-84138" y="5257801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78893" name="Text Box 67"/>
          <p:cNvSpPr txBox="1">
            <a:spLocks noChangeArrowheads="1"/>
          </p:cNvSpPr>
          <p:nvPr/>
        </p:nvSpPr>
        <p:spPr bwMode="auto">
          <a:xfrm>
            <a:off x="66294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78894" name="Text Box 68"/>
          <p:cNvSpPr txBox="1">
            <a:spLocks noChangeArrowheads="1"/>
          </p:cNvSpPr>
          <p:nvPr/>
        </p:nvSpPr>
        <p:spPr bwMode="auto">
          <a:xfrm>
            <a:off x="2438400" y="2590800"/>
            <a:ext cx="2959100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Within-twin covariance</a:t>
            </a:r>
          </a:p>
        </p:txBody>
      </p:sp>
      <p:sp>
        <p:nvSpPr>
          <p:cNvPr id="78895" name="Text Box 69"/>
          <p:cNvSpPr txBox="1">
            <a:spLocks noChangeArrowheads="1"/>
          </p:cNvSpPr>
          <p:nvPr/>
        </p:nvSpPr>
        <p:spPr bwMode="auto">
          <a:xfrm>
            <a:off x="5638800" y="4495800"/>
            <a:ext cx="2959100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Within-twin covariance</a:t>
            </a:r>
          </a:p>
        </p:txBody>
      </p:sp>
      <p:sp>
        <p:nvSpPr>
          <p:cNvPr id="78896" name="Text Box 70"/>
          <p:cNvSpPr txBox="1">
            <a:spLocks noChangeArrowheads="1"/>
          </p:cNvSpPr>
          <p:nvPr/>
        </p:nvSpPr>
        <p:spPr bwMode="auto">
          <a:xfrm>
            <a:off x="2438400" y="4495800"/>
            <a:ext cx="2903538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Cross-twin covariance</a:t>
            </a:r>
          </a:p>
        </p:txBody>
      </p:sp>
      <p:sp>
        <p:nvSpPr>
          <p:cNvPr id="78897" name="Oval 72"/>
          <p:cNvSpPr>
            <a:spLocks noChangeArrowheads="1"/>
          </p:cNvSpPr>
          <p:nvPr/>
        </p:nvSpPr>
        <p:spPr bwMode="auto">
          <a:xfrm>
            <a:off x="2419350" y="3009900"/>
            <a:ext cx="1295400" cy="838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78898" name="Oval 73"/>
          <p:cNvSpPr>
            <a:spLocks noChangeArrowheads="1"/>
          </p:cNvSpPr>
          <p:nvPr/>
        </p:nvSpPr>
        <p:spPr bwMode="auto">
          <a:xfrm>
            <a:off x="7296150" y="5676900"/>
            <a:ext cx="1295400" cy="838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78899" name="Oval 74"/>
          <p:cNvSpPr>
            <a:spLocks noChangeArrowheads="1"/>
          </p:cNvSpPr>
          <p:nvPr/>
        </p:nvSpPr>
        <p:spPr bwMode="auto">
          <a:xfrm>
            <a:off x="5619750" y="4914900"/>
            <a:ext cx="1295400" cy="838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78900" name="Oval 75"/>
          <p:cNvSpPr>
            <a:spLocks noChangeArrowheads="1"/>
          </p:cNvSpPr>
          <p:nvPr/>
        </p:nvSpPr>
        <p:spPr bwMode="auto">
          <a:xfrm>
            <a:off x="4095750" y="3771900"/>
            <a:ext cx="1295400" cy="838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78901" name="Text Box 71"/>
          <p:cNvSpPr txBox="1">
            <a:spLocks noChangeArrowheads="1"/>
          </p:cNvSpPr>
          <p:nvPr/>
        </p:nvSpPr>
        <p:spPr bwMode="auto">
          <a:xfrm>
            <a:off x="5791200" y="2971800"/>
            <a:ext cx="2763838" cy="1044575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/>
              <a:t>Variance of P1 and P2</a:t>
            </a:r>
          </a:p>
          <a:p>
            <a:r>
              <a:rPr lang="en-US" altLang="en-US" sz="2000"/>
              <a:t>the same across twins</a:t>
            </a:r>
          </a:p>
          <a:p>
            <a:r>
              <a:rPr lang="en-US" altLang="en-US" sz="2000"/>
              <a:t>and zygosity groups</a:t>
            </a:r>
          </a:p>
        </p:txBody>
      </p:sp>
      <p:cxnSp>
        <p:nvCxnSpPr>
          <p:cNvPr id="78902" name="AutoShape 81"/>
          <p:cNvCxnSpPr>
            <a:cxnSpLocks noChangeShapeType="1"/>
            <a:stCxn id="78899" idx="0"/>
            <a:endCxn id="78897" idx="6"/>
          </p:cNvCxnSpPr>
          <p:nvPr/>
        </p:nvCxnSpPr>
        <p:spPr bwMode="auto">
          <a:xfrm rot="5400000" flipH="1">
            <a:off x="4267200" y="2895600"/>
            <a:ext cx="1466850" cy="2533650"/>
          </a:xfrm>
          <a:prstGeom prst="curvedConnector2">
            <a:avLst/>
          </a:prstGeom>
          <a:noFill/>
          <a:ln w="38100">
            <a:solidFill>
              <a:srgbClr val="FF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903" name="AutoShape 82"/>
          <p:cNvCxnSpPr>
            <a:cxnSpLocks noChangeShapeType="1"/>
            <a:stCxn id="78898" idx="0"/>
            <a:endCxn id="78900" idx="6"/>
          </p:cNvCxnSpPr>
          <p:nvPr/>
        </p:nvCxnSpPr>
        <p:spPr bwMode="auto">
          <a:xfrm rot="5400000" flipH="1">
            <a:off x="5943600" y="3657600"/>
            <a:ext cx="1466850" cy="2533650"/>
          </a:xfrm>
          <a:prstGeom prst="curvedConnector2">
            <a:avLst/>
          </a:prstGeom>
          <a:noFill/>
          <a:ln w="38100">
            <a:solidFill>
              <a:srgbClr val="FF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Snip and Round Single Corner Rectangle 17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Predicted Model</a:t>
            </a:r>
          </a:p>
        </p:txBody>
      </p:sp>
      <p:graphicFrame>
        <p:nvGraphicFramePr>
          <p:cNvPr id="137219" name="Group 3"/>
          <p:cNvGraphicFramePr>
            <a:graphicFrameLocks noGrp="1"/>
          </p:cNvGraphicFramePr>
          <p:nvPr/>
        </p:nvGraphicFramePr>
        <p:xfrm>
          <a:off x="685800" y="2133600"/>
          <a:ext cx="8077200" cy="4414838"/>
        </p:xfrm>
        <a:graphic>
          <a:graphicData uri="http://schemas.openxmlformats.org/drawingml/2006/table">
            <a:tbl>
              <a:tblPr/>
              <a:tblGrid>
                <a:gridCol w="1616075"/>
                <a:gridCol w="1614488"/>
                <a:gridCol w="1616075"/>
                <a:gridCol w="1614487"/>
                <a:gridCol w="1616075"/>
              </a:tblGrid>
              <a:tr h="533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Covariance P1-P2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Within-trait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Cross-trait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Cross-trait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Within-trait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Covariance P1-P2</a:t>
                      </a: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80938" name="Text Box 63"/>
          <p:cNvSpPr txBox="1">
            <a:spLocks noChangeArrowheads="1"/>
          </p:cNvSpPr>
          <p:nvPr/>
        </p:nvSpPr>
        <p:spPr bwMode="auto">
          <a:xfrm>
            <a:off x="33528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80939" name="Text Box 64"/>
          <p:cNvSpPr txBox="1">
            <a:spLocks noChangeArrowheads="1"/>
          </p:cNvSpPr>
          <p:nvPr/>
        </p:nvSpPr>
        <p:spPr bwMode="auto">
          <a:xfrm rot="-5396396">
            <a:off x="-84138" y="3513138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80940" name="Text Box 65"/>
          <p:cNvSpPr txBox="1">
            <a:spLocks noChangeArrowheads="1"/>
          </p:cNvSpPr>
          <p:nvPr/>
        </p:nvSpPr>
        <p:spPr bwMode="auto">
          <a:xfrm rot="-5396396">
            <a:off x="-84138" y="5257801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80941" name="Text Box 66"/>
          <p:cNvSpPr txBox="1">
            <a:spLocks noChangeArrowheads="1"/>
          </p:cNvSpPr>
          <p:nvPr/>
        </p:nvSpPr>
        <p:spPr bwMode="auto">
          <a:xfrm>
            <a:off x="66294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80942" name="Text Box 67"/>
          <p:cNvSpPr txBox="1">
            <a:spLocks noChangeArrowheads="1"/>
          </p:cNvSpPr>
          <p:nvPr/>
        </p:nvSpPr>
        <p:spPr bwMode="auto">
          <a:xfrm>
            <a:off x="2438400" y="2590800"/>
            <a:ext cx="2959100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Within-twin covariance</a:t>
            </a:r>
          </a:p>
        </p:txBody>
      </p:sp>
      <p:sp>
        <p:nvSpPr>
          <p:cNvPr id="80943" name="Text Box 68"/>
          <p:cNvSpPr txBox="1">
            <a:spLocks noChangeArrowheads="1"/>
          </p:cNvSpPr>
          <p:nvPr/>
        </p:nvSpPr>
        <p:spPr bwMode="auto">
          <a:xfrm>
            <a:off x="5638800" y="4495800"/>
            <a:ext cx="2959100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Within-twin covariance</a:t>
            </a:r>
          </a:p>
        </p:txBody>
      </p:sp>
      <p:sp>
        <p:nvSpPr>
          <p:cNvPr id="80944" name="Text Box 69"/>
          <p:cNvSpPr txBox="1">
            <a:spLocks noChangeArrowheads="1"/>
          </p:cNvSpPr>
          <p:nvPr/>
        </p:nvSpPr>
        <p:spPr bwMode="auto">
          <a:xfrm>
            <a:off x="2438400" y="4495800"/>
            <a:ext cx="2903538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Cross-twin covariance</a:t>
            </a:r>
          </a:p>
        </p:txBody>
      </p:sp>
      <p:sp>
        <p:nvSpPr>
          <p:cNvPr id="80945" name="Oval 70"/>
          <p:cNvSpPr>
            <a:spLocks noChangeArrowheads="1"/>
          </p:cNvSpPr>
          <p:nvPr/>
        </p:nvSpPr>
        <p:spPr bwMode="auto">
          <a:xfrm>
            <a:off x="2419350" y="3848100"/>
            <a:ext cx="1295400" cy="838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80946" name="Oval 72"/>
          <p:cNvSpPr>
            <a:spLocks noChangeArrowheads="1"/>
          </p:cNvSpPr>
          <p:nvPr/>
        </p:nvSpPr>
        <p:spPr bwMode="auto">
          <a:xfrm>
            <a:off x="5684838" y="5781675"/>
            <a:ext cx="1295400" cy="838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80947" name="Text Box 78"/>
          <p:cNvSpPr txBox="1">
            <a:spLocks noChangeArrowheads="1"/>
          </p:cNvSpPr>
          <p:nvPr/>
        </p:nvSpPr>
        <p:spPr bwMode="auto">
          <a:xfrm>
            <a:off x="5715000" y="3124200"/>
            <a:ext cx="3130550" cy="1044575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/>
              <a:t>Covariance of P1 and </a:t>
            </a:r>
          </a:p>
          <a:p>
            <a:r>
              <a:rPr lang="en-US" altLang="en-US" sz="2000"/>
              <a:t>P2 the same across </a:t>
            </a:r>
          </a:p>
          <a:p>
            <a:r>
              <a:rPr lang="en-US" altLang="en-US" sz="2000"/>
              <a:t>twins and zygosity groups</a:t>
            </a:r>
          </a:p>
        </p:txBody>
      </p:sp>
      <p:cxnSp>
        <p:nvCxnSpPr>
          <p:cNvPr id="80948" name="AutoShape 79"/>
          <p:cNvCxnSpPr>
            <a:cxnSpLocks noChangeShapeType="1"/>
            <a:stCxn id="80946" idx="0"/>
            <a:endCxn id="80945" idx="6"/>
          </p:cNvCxnSpPr>
          <p:nvPr/>
        </p:nvCxnSpPr>
        <p:spPr bwMode="auto">
          <a:xfrm rot="5400000" flipH="1">
            <a:off x="4285456" y="3715544"/>
            <a:ext cx="1495425" cy="2598738"/>
          </a:xfrm>
          <a:prstGeom prst="curvedConnector2">
            <a:avLst/>
          </a:prstGeom>
          <a:noFill/>
          <a:ln w="38100">
            <a:solidFill>
              <a:srgbClr val="FF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Snip and Round Single Corner Rectangle 14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Predicted Model</a:t>
            </a:r>
          </a:p>
        </p:txBody>
      </p:sp>
      <p:graphicFrame>
        <p:nvGraphicFramePr>
          <p:cNvPr id="139267" name="Group 3"/>
          <p:cNvGraphicFramePr>
            <a:graphicFrameLocks noGrp="1"/>
          </p:cNvGraphicFramePr>
          <p:nvPr/>
        </p:nvGraphicFramePr>
        <p:xfrm>
          <a:off x="685800" y="2133600"/>
          <a:ext cx="8077200" cy="4414838"/>
        </p:xfrm>
        <a:graphic>
          <a:graphicData uri="http://schemas.openxmlformats.org/drawingml/2006/table">
            <a:tbl>
              <a:tblPr/>
              <a:tblGrid>
                <a:gridCol w="1616075"/>
                <a:gridCol w="1614488"/>
                <a:gridCol w="1616075"/>
                <a:gridCol w="1614487"/>
                <a:gridCol w="1616075"/>
              </a:tblGrid>
              <a:tr h="533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Covariance P1-P2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Within-trait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Cross-trait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Cross-trait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Within-trait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Covariance P1-P2</a:t>
                      </a: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82986" name="Text Box 63"/>
          <p:cNvSpPr txBox="1">
            <a:spLocks noChangeArrowheads="1"/>
          </p:cNvSpPr>
          <p:nvPr/>
        </p:nvSpPr>
        <p:spPr bwMode="auto">
          <a:xfrm>
            <a:off x="33528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82987" name="Text Box 64"/>
          <p:cNvSpPr txBox="1">
            <a:spLocks noChangeArrowheads="1"/>
          </p:cNvSpPr>
          <p:nvPr/>
        </p:nvSpPr>
        <p:spPr bwMode="auto">
          <a:xfrm rot="-5396396">
            <a:off x="-84138" y="3513138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82988" name="Text Box 65"/>
          <p:cNvSpPr txBox="1">
            <a:spLocks noChangeArrowheads="1"/>
          </p:cNvSpPr>
          <p:nvPr/>
        </p:nvSpPr>
        <p:spPr bwMode="auto">
          <a:xfrm rot="-5396396">
            <a:off x="-84138" y="5257801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82989" name="Text Box 66"/>
          <p:cNvSpPr txBox="1">
            <a:spLocks noChangeArrowheads="1"/>
          </p:cNvSpPr>
          <p:nvPr/>
        </p:nvSpPr>
        <p:spPr bwMode="auto">
          <a:xfrm>
            <a:off x="66294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82990" name="Text Box 67"/>
          <p:cNvSpPr txBox="1">
            <a:spLocks noChangeArrowheads="1"/>
          </p:cNvSpPr>
          <p:nvPr/>
        </p:nvSpPr>
        <p:spPr bwMode="auto">
          <a:xfrm>
            <a:off x="2438400" y="2590800"/>
            <a:ext cx="2959100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Within-twin covariance</a:t>
            </a:r>
          </a:p>
        </p:txBody>
      </p:sp>
      <p:sp>
        <p:nvSpPr>
          <p:cNvPr id="82991" name="Text Box 68"/>
          <p:cNvSpPr txBox="1">
            <a:spLocks noChangeArrowheads="1"/>
          </p:cNvSpPr>
          <p:nvPr/>
        </p:nvSpPr>
        <p:spPr bwMode="auto">
          <a:xfrm>
            <a:off x="5638800" y="4495800"/>
            <a:ext cx="2959100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Within-twin covariance</a:t>
            </a:r>
          </a:p>
        </p:txBody>
      </p:sp>
      <p:sp>
        <p:nvSpPr>
          <p:cNvPr id="82992" name="Text Box 69"/>
          <p:cNvSpPr txBox="1">
            <a:spLocks noChangeArrowheads="1"/>
          </p:cNvSpPr>
          <p:nvPr/>
        </p:nvSpPr>
        <p:spPr bwMode="auto">
          <a:xfrm>
            <a:off x="2438400" y="4495800"/>
            <a:ext cx="2903538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Cross-twin covariance</a:t>
            </a:r>
          </a:p>
        </p:txBody>
      </p:sp>
      <p:sp>
        <p:nvSpPr>
          <p:cNvPr id="82993" name="Oval 70"/>
          <p:cNvSpPr>
            <a:spLocks noChangeArrowheads="1"/>
          </p:cNvSpPr>
          <p:nvPr/>
        </p:nvSpPr>
        <p:spPr bwMode="auto">
          <a:xfrm>
            <a:off x="2438400" y="4953000"/>
            <a:ext cx="1295400" cy="838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82994" name="Oval 72"/>
          <p:cNvSpPr>
            <a:spLocks noChangeArrowheads="1"/>
          </p:cNvSpPr>
          <p:nvPr/>
        </p:nvSpPr>
        <p:spPr bwMode="auto">
          <a:xfrm>
            <a:off x="4114800" y="5715000"/>
            <a:ext cx="1295400" cy="838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82995" name="Line 74"/>
          <p:cNvSpPr>
            <a:spLocks noChangeShapeType="1"/>
          </p:cNvSpPr>
          <p:nvPr/>
        </p:nvSpPr>
        <p:spPr bwMode="auto">
          <a:xfrm flipH="1">
            <a:off x="3657600" y="3733800"/>
            <a:ext cx="2362200" cy="1447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82996" name="Line 76"/>
          <p:cNvSpPr>
            <a:spLocks noChangeShapeType="1"/>
          </p:cNvSpPr>
          <p:nvPr/>
        </p:nvSpPr>
        <p:spPr bwMode="auto">
          <a:xfrm flipH="1">
            <a:off x="5105400" y="4114800"/>
            <a:ext cx="1447800" cy="1676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82997" name="Text Box 78"/>
          <p:cNvSpPr txBox="1">
            <a:spLocks noChangeArrowheads="1"/>
          </p:cNvSpPr>
          <p:nvPr/>
        </p:nvSpPr>
        <p:spPr bwMode="auto">
          <a:xfrm>
            <a:off x="5943600" y="3124200"/>
            <a:ext cx="2749550" cy="1044575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/>
              <a:t>Cross-twin covariance</a:t>
            </a:r>
          </a:p>
          <a:p>
            <a:r>
              <a:rPr lang="en-US" altLang="en-US" sz="2000"/>
              <a:t>within each trait differs</a:t>
            </a:r>
          </a:p>
          <a:p>
            <a:r>
              <a:rPr lang="en-US" altLang="en-US" sz="2000"/>
              <a:t>by zygosity</a:t>
            </a:r>
          </a:p>
        </p:txBody>
      </p:sp>
      <p:sp>
        <p:nvSpPr>
          <p:cNvPr id="16" name="Snip and Round Single Corner Rectangle 15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Predicted Model</a:t>
            </a:r>
          </a:p>
        </p:txBody>
      </p:sp>
      <p:graphicFrame>
        <p:nvGraphicFramePr>
          <p:cNvPr id="141315" name="Group 3"/>
          <p:cNvGraphicFramePr>
            <a:graphicFrameLocks noGrp="1"/>
          </p:cNvGraphicFramePr>
          <p:nvPr/>
        </p:nvGraphicFramePr>
        <p:xfrm>
          <a:off x="685800" y="2133600"/>
          <a:ext cx="8077200" cy="4414838"/>
        </p:xfrm>
        <a:graphic>
          <a:graphicData uri="http://schemas.openxmlformats.org/drawingml/2006/table">
            <a:tbl>
              <a:tblPr/>
              <a:tblGrid>
                <a:gridCol w="1616075"/>
                <a:gridCol w="1614488"/>
                <a:gridCol w="1616075"/>
                <a:gridCol w="1614487"/>
                <a:gridCol w="1616075"/>
              </a:tblGrid>
              <a:tr h="533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Covariance P1-P2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Within-trait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Cross-trait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Cross-trait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Within-trait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Covariance P1-P2</a:t>
                      </a: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85034" name="Text Box 63"/>
          <p:cNvSpPr txBox="1">
            <a:spLocks noChangeArrowheads="1"/>
          </p:cNvSpPr>
          <p:nvPr/>
        </p:nvSpPr>
        <p:spPr bwMode="auto">
          <a:xfrm>
            <a:off x="33528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85035" name="Text Box 64"/>
          <p:cNvSpPr txBox="1">
            <a:spLocks noChangeArrowheads="1"/>
          </p:cNvSpPr>
          <p:nvPr/>
        </p:nvSpPr>
        <p:spPr bwMode="auto">
          <a:xfrm rot="-5396396">
            <a:off x="-84138" y="3513138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85036" name="Text Box 65"/>
          <p:cNvSpPr txBox="1">
            <a:spLocks noChangeArrowheads="1"/>
          </p:cNvSpPr>
          <p:nvPr/>
        </p:nvSpPr>
        <p:spPr bwMode="auto">
          <a:xfrm rot="-5396396">
            <a:off x="-84138" y="5257801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85037" name="Text Box 66"/>
          <p:cNvSpPr txBox="1">
            <a:spLocks noChangeArrowheads="1"/>
          </p:cNvSpPr>
          <p:nvPr/>
        </p:nvSpPr>
        <p:spPr bwMode="auto">
          <a:xfrm>
            <a:off x="66294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85038" name="Text Box 67"/>
          <p:cNvSpPr txBox="1">
            <a:spLocks noChangeArrowheads="1"/>
          </p:cNvSpPr>
          <p:nvPr/>
        </p:nvSpPr>
        <p:spPr bwMode="auto">
          <a:xfrm>
            <a:off x="2438400" y="2667000"/>
            <a:ext cx="2959100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Within-twin covariance</a:t>
            </a:r>
          </a:p>
        </p:txBody>
      </p:sp>
      <p:sp>
        <p:nvSpPr>
          <p:cNvPr id="85039" name="Text Box 68"/>
          <p:cNvSpPr txBox="1">
            <a:spLocks noChangeArrowheads="1"/>
          </p:cNvSpPr>
          <p:nvPr/>
        </p:nvSpPr>
        <p:spPr bwMode="auto">
          <a:xfrm>
            <a:off x="5638800" y="4572000"/>
            <a:ext cx="2959100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Within-twin covariance</a:t>
            </a:r>
          </a:p>
        </p:txBody>
      </p:sp>
      <p:sp>
        <p:nvSpPr>
          <p:cNvPr id="85040" name="Text Box 69"/>
          <p:cNvSpPr txBox="1">
            <a:spLocks noChangeArrowheads="1"/>
          </p:cNvSpPr>
          <p:nvPr/>
        </p:nvSpPr>
        <p:spPr bwMode="auto">
          <a:xfrm>
            <a:off x="2438400" y="4572000"/>
            <a:ext cx="3006725" cy="40005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Cross-twin covariance</a:t>
            </a:r>
          </a:p>
        </p:txBody>
      </p:sp>
      <p:sp>
        <p:nvSpPr>
          <p:cNvPr id="85041" name="Oval 70"/>
          <p:cNvSpPr>
            <a:spLocks noChangeArrowheads="1"/>
          </p:cNvSpPr>
          <p:nvPr/>
        </p:nvSpPr>
        <p:spPr bwMode="auto">
          <a:xfrm>
            <a:off x="2438400" y="5638800"/>
            <a:ext cx="1295400" cy="838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85042" name="Line 75"/>
          <p:cNvSpPr>
            <a:spLocks noChangeShapeType="1"/>
          </p:cNvSpPr>
          <p:nvPr/>
        </p:nvSpPr>
        <p:spPr bwMode="auto">
          <a:xfrm flipH="1">
            <a:off x="3581400" y="3733800"/>
            <a:ext cx="2362200" cy="2057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85043" name="Text Box 78"/>
          <p:cNvSpPr txBox="1">
            <a:spLocks noChangeArrowheads="1"/>
          </p:cNvSpPr>
          <p:nvPr/>
        </p:nvSpPr>
        <p:spPr bwMode="auto">
          <a:xfrm>
            <a:off x="5867400" y="3048000"/>
            <a:ext cx="2606675" cy="1044575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/>
              <a:t>Cross-twin cross-trait</a:t>
            </a:r>
          </a:p>
          <a:p>
            <a:r>
              <a:rPr lang="en-US" altLang="en-US" sz="2000"/>
              <a:t>covariance differs by</a:t>
            </a:r>
          </a:p>
          <a:p>
            <a:r>
              <a:rPr lang="en-US" altLang="en-US" sz="2000"/>
              <a:t>zygosity</a:t>
            </a:r>
          </a:p>
        </p:txBody>
      </p:sp>
      <p:sp>
        <p:nvSpPr>
          <p:cNvPr id="14" name="Snip and Round Single Corner Rectangle 13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Example 1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74838"/>
            <a:ext cx="4876800" cy="4525962"/>
          </a:xfrm>
        </p:spPr>
        <p:txBody>
          <a:bodyPr/>
          <a:lstStyle/>
          <a:p>
            <a:pPr eaLnBrk="1" hangingPunct="1">
              <a:buFont typeface="Times" charset="0"/>
              <a:buNone/>
            </a:pPr>
            <a:r>
              <a:rPr lang="en-US" altLang="en-US" sz="2800" smtClean="0">
                <a:latin typeface="Calibri" pitchFamily="34" charset="0"/>
                <a:ea typeface="ＭＳ Ｐゴシック" pitchFamily="34" charset="-128"/>
              </a:rPr>
              <a:t>Why do traits correlate/covary?</a:t>
            </a:r>
          </a:p>
          <a:p>
            <a:pPr eaLnBrk="1" hangingPunct="1">
              <a:buFont typeface="Times" charset="0"/>
              <a:buNone/>
            </a:pPr>
            <a:r>
              <a:rPr lang="en-US" altLang="en-US" sz="2800" smtClean="0">
                <a:latin typeface="Calibri" pitchFamily="34" charset="0"/>
                <a:ea typeface="ＭＳ Ｐゴシック" pitchFamily="34" charset="-128"/>
              </a:rPr>
              <a:t>How can we explain the association?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Calibri" pitchFamily="34" charset="0"/>
                <a:ea typeface="ＭＳ Ｐゴシック" pitchFamily="34" charset="-128"/>
              </a:rPr>
              <a:t>Additive genetic factors (r</a:t>
            </a:r>
            <a:r>
              <a:rPr lang="en-US" altLang="en-US" sz="2400" baseline="-25000" smtClean="0">
                <a:latin typeface="Calibri" pitchFamily="34" charset="0"/>
                <a:ea typeface="ＭＳ Ｐゴシック" pitchFamily="34" charset="-128"/>
              </a:rPr>
              <a:t>G</a:t>
            </a:r>
            <a:r>
              <a:rPr lang="en-US" altLang="en-US" sz="2400" smtClean="0">
                <a:latin typeface="Calibri" pitchFamily="34" charset="0"/>
                <a:ea typeface="ＭＳ Ｐゴシック" pitchFamily="34" charset="-128"/>
              </a:rPr>
              <a:t>)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Calibri" pitchFamily="34" charset="0"/>
                <a:ea typeface="ＭＳ Ｐゴシック" pitchFamily="34" charset="-128"/>
              </a:rPr>
              <a:t>Shared environment (r</a:t>
            </a:r>
            <a:r>
              <a:rPr lang="en-US" altLang="en-US" sz="2400" baseline="-25000" smtClean="0">
                <a:latin typeface="Calibri" pitchFamily="34" charset="0"/>
                <a:ea typeface="ＭＳ Ｐゴシック" pitchFamily="34" charset="-128"/>
              </a:rPr>
              <a:t>C</a:t>
            </a:r>
            <a:r>
              <a:rPr lang="en-US" altLang="en-US" sz="2400" smtClean="0">
                <a:latin typeface="Calibri" pitchFamily="34" charset="0"/>
                <a:ea typeface="ＭＳ Ｐゴシック" pitchFamily="34" charset="-128"/>
              </a:rPr>
              <a:t>)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Calibri" pitchFamily="34" charset="0"/>
                <a:ea typeface="ＭＳ Ｐゴシック" pitchFamily="34" charset="-128"/>
              </a:rPr>
              <a:t>Non-shared environment (r</a:t>
            </a:r>
            <a:r>
              <a:rPr lang="en-US" altLang="en-US" sz="2400" baseline="-25000" smtClean="0">
                <a:latin typeface="Calibri" pitchFamily="34" charset="0"/>
                <a:ea typeface="ＭＳ Ｐゴシック" pitchFamily="34" charset="-128"/>
              </a:rPr>
              <a:t>E</a:t>
            </a:r>
            <a:r>
              <a:rPr lang="en-US" altLang="en-US" sz="2400" smtClean="0">
                <a:latin typeface="Calibri" pitchFamily="34" charset="0"/>
                <a:ea typeface="ＭＳ Ｐゴシック" pitchFamily="34" charset="-128"/>
              </a:rPr>
              <a:t>)</a:t>
            </a:r>
          </a:p>
          <a:p>
            <a:pPr lvl="1" eaLnBrk="1" hangingPunct="1">
              <a:buFont typeface="Wingdings" pitchFamily="2" charset="2"/>
              <a:buNone/>
            </a:pPr>
            <a:endParaRPr lang="en-US" altLang="en-US" sz="2400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5422900" y="4002088"/>
            <a:ext cx="1249363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400">
                <a:solidFill>
                  <a:srgbClr val="000000"/>
                </a:solidFill>
              </a:rPr>
              <a:t>ADHD</a:t>
            </a:r>
            <a:endParaRPr lang="en-AU" altLang="en-US" sz="1400"/>
          </a:p>
        </p:txBody>
      </p:sp>
      <p:sp>
        <p:nvSpPr>
          <p:cNvPr id="31748" name="Oval 5"/>
          <p:cNvSpPr>
            <a:spLocks noChangeArrowheads="1"/>
          </p:cNvSpPr>
          <p:nvPr/>
        </p:nvSpPr>
        <p:spPr bwMode="auto">
          <a:xfrm>
            <a:off x="5789613" y="5341938"/>
            <a:ext cx="474662" cy="466725"/>
          </a:xfrm>
          <a:prstGeom prst="ellipse">
            <a:avLst/>
          </a:prstGeom>
          <a:noFill/>
          <a:ln w="28575">
            <a:solidFill>
              <a:srgbClr val="288C4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288C4E"/>
                </a:solidFill>
              </a:rPr>
              <a:t>E</a:t>
            </a:r>
            <a:r>
              <a:rPr lang="en-US" altLang="en-US" sz="1200" baseline="-25000">
                <a:solidFill>
                  <a:srgbClr val="288C4E"/>
                </a:solidFill>
              </a:rPr>
              <a:t>1</a:t>
            </a:r>
            <a:endParaRPr lang="en-AU" altLang="en-US" sz="1200">
              <a:solidFill>
                <a:srgbClr val="288C4E"/>
              </a:solidFill>
            </a:endParaRPr>
          </a:p>
        </p:txBody>
      </p:sp>
      <p:cxnSp>
        <p:nvCxnSpPr>
          <p:cNvPr id="31749" name="AutoShape 6"/>
          <p:cNvCxnSpPr>
            <a:cxnSpLocks noChangeShapeType="1"/>
            <a:stCxn id="31750" idx="0"/>
            <a:endCxn id="31759" idx="2"/>
          </p:cNvCxnSpPr>
          <p:nvPr/>
        </p:nvCxnSpPr>
        <p:spPr bwMode="auto">
          <a:xfrm flipV="1">
            <a:off x="7854950" y="4481513"/>
            <a:ext cx="6350" cy="911225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50" name="Oval 7"/>
          <p:cNvSpPr>
            <a:spLocks noChangeArrowheads="1"/>
          </p:cNvSpPr>
          <p:nvPr/>
        </p:nvSpPr>
        <p:spPr bwMode="auto">
          <a:xfrm>
            <a:off x="7616825" y="5407025"/>
            <a:ext cx="474663" cy="466725"/>
          </a:xfrm>
          <a:prstGeom prst="ellipse">
            <a:avLst/>
          </a:prstGeom>
          <a:noFill/>
          <a:ln w="28575">
            <a:solidFill>
              <a:srgbClr val="288C4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288C4E"/>
                </a:solidFill>
              </a:rPr>
              <a:t>E</a:t>
            </a:r>
            <a:r>
              <a:rPr lang="en-US" altLang="en-US" sz="1200" baseline="-25000">
                <a:solidFill>
                  <a:srgbClr val="288C4E"/>
                </a:solidFill>
              </a:rPr>
              <a:t>2</a:t>
            </a:r>
            <a:endParaRPr lang="en-AU" altLang="en-US" sz="1200">
              <a:solidFill>
                <a:srgbClr val="288C4E"/>
              </a:solidFill>
            </a:endParaRPr>
          </a:p>
        </p:txBody>
      </p:sp>
      <p:cxnSp>
        <p:nvCxnSpPr>
          <p:cNvPr id="31751" name="AutoShape 8"/>
          <p:cNvCxnSpPr>
            <a:cxnSpLocks noChangeShapeType="1"/>
            <a:stCxn id="31748" idx="0"/>
          </p:cNvCxnSpPr>
          <p:nvPr/>
        </p:nvCxnSpPr>
        <p:spPr bwMode="auto">
          <a:xfrm flipV="1">
            <a:off x="6027738" y="4456113"/>
            <a:ext cx="9525" cy="871537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52" name="Oval 9"/>
          <p:cNvSpPr>
            <a:spLocks noChangeArrowheads="1"/>
          </p:cNvSpPr>
          <p:nvPr/>
        </p:nvSpPr>
        <p:spPr bwMode="auto">
          <a:xfrm>
            <a:off x="5308600" y="2670175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1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31753" name="AutoShape 10"/>
          <p:cNvCxnSpPr>
            <a:cxnSpLocks noChangeShapeType="1"/>
            <a:stCxn id="31752" idx="4"/>
          </p:cNvCxnSpPr>
          <p:nvPr/>
        </p:nvCxnSpPr>
        <p:spPr bwMode="auto">
          <a:xfrm>
            <a:off x="5546725" y="3151188"/>
            <a:ext cx="3175" cy="842962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4" name="AutoShape 11"/>
          <p:cNvCxnSpPr>
            <a:cxnSpLocks noChangeShapeType="1"/>
            <a:stCxn id="31755" idx="4"/>
          </p:cNvCxnSpPr>
          <p:nvPr/>
        </p:nvCxnSpPr>
        <p:spPr bwMode="auto">
          <a:xfrm>
            <a:off x="7451725" y="3151188"/>
            <a:ext cx="6350" cy="874712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55" name="Oval 12"/>
          <p:cNvSpPr>
            <a:spLocks noChangeArrowheads="1"/>
          </p:cNvSpPr>
          <p:nvPr/>
        </p:nvSpPr>
        <p:spPr bwMode="auto">
          <a:xfrm>
            <a:off x="7213600" y="2670175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2</a:t>
            </a:r>
            <a:endParaRPr lang="en-AU" altLang="en-US" sz="1200">
              <a:solidFill>
                <a:schemeClr val="tx2"/>
              </a:solidFill>
            </a:endParaRPr>
          </a:p>
        </p:txBody>
      </p:sp>
      <p:sp>
        <p:nvSpPr>
          <p:cNvPr id="31756" name="Text Box 13"/>
          <p:cNvSpPr txBox="1">
            <a:spLocks noChangeArrowheads="1"/>
          </p:cNvSpPr>
          <p:nvPr/>
        </p:nvSpPr>
        <p:spPr bwMode="auto">
          <a:xfrm>
            <a:off x="5499100" y="3228975"/>
            <a:ext cx="9271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tx2"/>
                </a:solidFill>
                <a:sym typeface="Symbol" pitchFamily="18" charset="2"/>
              </a:rPr>
              <a:t></a:t>
            </a:r>
            <a:r>
              <a:rPr lang="en-US" altLang="en-US" sz="2000" baseline="-25000">
                <a:solidFill>
                  <a:schemeClr val="tx2"/>
                </a:solidFill>
              </a:rPr>
              <a:t>A11</a:t>
            </a:r>
            <a:r>
              <a:rPr lang="en-US" altLang="en-US" sz="2000" baseline="30000">
                <a:solidFill>
                  <a:schemeClr val="tx2"/>
                </a:solidFill>
              </a:rPr>
              <a:t>2</a:t>
            </a:r>
            <a:endParaRPr lang="en-US" altLang="en-US" sz="2000">
              <a:solidFill>
                <a:schemeClr val="tx2"/>
              </a:solidFill>
            </a:endParaRPr>
          </a:p>
          <a:p>
            <a:pPr eaLnBrk="1" hangingPunct="1"/>
            <a:endParaRPr lang="en-AU" altLang="en-US" sz="2000">
              <a:solidFill>
                <a:schemeClr val="tx2"/>
              </a:solidFill>
            </a:endParaRPr>
          </a:p>
        </p:txBody>
      </p:sp>
      <p:cxnSp>
        <p:nvCxnSpPr>
          <p:cNvPr id="31757" name="AutoShape 14"/>
          <p:cNvCxnSpPr>
            <a:cxnSpLocks noChangeShapeType="1"/>
            <a:stCxn id="31752" idx="0"/>
            <a:endCxn id="31755" idx="0"/>
          </p:cNvCxnSpPr>
          <p:nvPr/>
        </p:nvCxnSpPr>
        <p:spPr bwMode="auto">
          <a:xfrm rot="5400000" flipV="1">
            <a:off x="6498431" y="1704182"/>
            <a:ext cx="1587" cy="1905000"/>
          </a:xfrm>
          <a:prstGeom prst="curvedConnector3">
            <a:avLst>
              <a:gd name="adj1" fmla="val -13500000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8" name="AutoShape 15"/>
          <p:cNvCxnSpPr>
            <a:cxnSpLocks noChangeShapeType="1"/>
            <a:stCxn id="31748" idx="4"/>
            <a:endCxn id="31750" idx="4"/>
          </p:cNvCxnSpPr>
          <p:nvPr/>
        </p:nvCxnSpPr>
        <p:spPr bwMode="auto">
          <a:xfrm rot="16200000" flipH="1">
            <a:off x="6908800" y="4941888"/>
            <a:ext cx="65088" cy="1827212"/>
          </a:xfrm>
          <a:prstGeom prst="curvedConnector3">
            <a:avLst>
              <a:gd name="adj1" fmla="val 429269"/>
            </a:avLst>
          </a:prstGeom>
          <a:noFill/>
          <a:ln w="28575">
            <a:solidFill>
              <a:srgbClr val="288C4E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59" name="Rectangle 16"/>
          <p:cNvSpPr>
            <a:spLocks noChangeArrowheads="1"/>
          </p:cNvSpPr>
          <p:nvPr/>
        </p:nvSpPr>
        <p:spPr bwMode="auto">
          <a:xfrm>
            <a:off x="7235825" y="4035425"/>
            <a:ext cx="1249363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400">
                <a:solidFill>
                  <a:srgbClr val="000000"/>
                </a:solidFill>
              </a:rPr>
              <a:t>IQ</a:t>
            </a:r>
            <a:endParaRPr lang="en-AU" altLang="en-US" sz="1400"/>
          </a:p>
        </p:txBody>
      </p:sp>
      <p:sp>
        <p:nvSpPr>
          <p:cNvPr id="31760" name="Text Box 17"/>
          <p:cNvSpPr txBox="1">
            <a:spLocks noChangeArrowheads="1"/>
          </p:cNvSpPr>
          <p:nvPr/>
        </p:nvSpPr>
        <p:spPr bwMode="auto">
          <a:xfrm>
            <a:off x="6226175" y="2051050"/>
            <a:ext cx="4826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tx2"/>
                </a:solidFill>
              </a:rPr>
              <a:t>r</a:t>
            </a:r>
            <a:r>
              <a:rPr lang="en-US" altLang="en-US" sz="2000" b="1" baseline="-25000">
                <a:solidFill>
                  <a:schemeClr val="tx2"/>
                </a:solidFill>
              </a:rPr>
              <a:t>G</a:t>
            </a:r>
            <a:endParaRPr lang="en-US" altLang="en-US" sz="2000" b="1">
              <a:solidFill>
                <a:schemeClr val="tx2"/>
              </a:solidFill>
            </a:endParaRPr>
          </a:p>
          <a:p>
            <a:pPr eaLnBrk="1" hangingPunct="1"/>
            <a:endParaRPr lang="en-AU" altLang="en-US" sz="2000" b="1">
              <a:solidFill>
                <a:schemeClr val="tx2"/>
              </a:solidFill>
            </a:endParaRPr>
          </a:p>
        </p:txBody>
      </p:sp>
      <p:sp>
        <p:nvSpPr>
          <p:cNvPr id="31761" name="Oval 18"/>
          <p:cNvSpPr>
            <a:spLocks noChangeArrowheads="1"/>
          </p:cNvSpPr>
          <p:nvPr/>
        </p:nvSpPr>
        <p:spPr bwMode="auto">
          <a:xfrm>
            <a:off x="6108700" y="2689225"/>
            <a:ext cx="487363" cy="466725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1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31762" name="AutoShape 19"/>
          <p:cNvCxnSpPr>
            <a:cxnSpLocks noChangeShapeType="1"/>
            <a:stCxn id="31761" idx="4"/>
          </p:cNvCxnSpPr>
          <p:nvPr/>
        </p:nvCxnSpPr>
        <p:spPr bwMode="auto">
          <a:xfrm>
            <a:off x="6353175" y="3170238"/>
            <a:ext cx="3175" cy="81915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63" name="AutoShape 20"/>
          <p:cNvCxnSpPr>
            <a:cxnSpLocks noChangeShapeType="1"/>
            <a:stCxn id="31764" idx="4"/>
          </p:cNvCxnSpPr>
          <p:nvPr/>
        </p:nvCxnSpPr>
        <p:spPr bwMode="auto">
          <a:xfrm>
            <a:off x="8258175" y="3170238"/>
            <a:ext cx="7938" cy="85090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64" name="Oval 21"/>
          <p:cNvSpPr>
            <a:spLocks noChangeArrowheads="1"/>
          </p:cNvSpPr>
          <p:nvPr/>
        </p:nvSpPr>
        <p:spPr bwMode="auto">
          <a:xfrm>
            <a:off x="8013700" y="2676525"/>
            <a:ext cx="487363" cy="479425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2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31765" name="AutoShape 22"/>
          <p:cNvCxnSpPr>
            <a:cxnSpLocks noChangeShapeType="1"/>
            <a:stCxn id="31761" idx="0"/>
            <a:endCxn id="31764" idx="0"/>
          </p:cNvCxnSpPr>
          <p:nvPr/>
        </p:nvCxnSpPr>
        <p:spPr bwMode="auto">
          <a:xfrm rot="-5400000">
            <a:off x="7299325" y="1716088"/>
            <a:ext cx="12700" cy="1905000"/>
          </a:xfrm>
          <a:prstGeom prst="curvedConnector3">
            <a:avLst>
              <a:gd name="adj1" fmla="val 1787500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66" name="Text Box 23"/>
          <p:cNvSpPr txBox="1">
            <a:spLocks noChangeArrowheads="1"/>
          </p:cNvSpPr>
          <p:nvPr/>
        </p:nvSpPr>
        <p:spPr bwMode="auto">
          <a:xfrm>
            <a:off x="7159625" y="2057400"/>
            <a:ext cx="4826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accent2"/>
                </a:solidFill>
              </a:rPr>
              <a:t>r</a:t>
            </a:r>
            <a:r>
              <a:rPr lang="en-US" altLang="en-US" sz="2000" b="1" baseline="-25000">
                <a:solidFill>
                  <a:schemeClr val="accent2"/>
                </a:solidFill>
              </a:rPr>
              <a:t>C</a:t>
            </a:r>
            <a:endParaRPr lang="en-US" altLang="en-US" sz="2000" b="1">
              <a:solidFill>
                <a:schemeClr val="accent2"/>
              </a:solidFill>
            </a:endParaRPr>
          </a:p>
          <a:p>
            <a:pPr eaLnBrk="1" hangingPunct="1"/>
            <a:endParaRPr lang="en-AU" altLang="en-US" sz="2000" b="1">
              <a:solidFill>
                <a:schemeClr val="accent2"/>
              </a:solidFill>
            </a:endParaRPr>
          </a:p>
        </p:txBody>
      </p:sp>
      <p:cxnSp>
        <p:nvCxnSpPr>
          <p:cNvPr id="31767" name="AutoShape 24"/>
          <p:cNvCxnSpPr>
            <a:cxnSpLocks noChangeShapeType="1"/>
          </p:cNvCxnSpPr>
          <p:nvPr/>
        </p:nvCxnSpPr>
        <p:spPr bwMode="auto">
          <a:xfrm rot="-5400000" flipH="1" flipV="1">
            <a:off x="5218113" y="27940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68" name="Text Box 25"/>
          <p:cNvSpPr txBox="1">
            <a:spLocks noChangeArrowheads="1"/>
          </p:cNvSpPr>
          <p:nvPr/>
        </p:nvSpPr>
        <p:spPr bwMode="auto">
          <a:xfrm>
            <a:off x="5003800" y="2517775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cxnSp>
        <p:nvCxnSpPr>
          <p:cNvPr id="31769" name="AutoShape 26"/>
          <p:cNvCxnSpPr>
            <a:cxnSpLocks noChangeShapeType="1"/>
          </p:cNvCxnSpPr>
          <p:nvPr/>
        </p:nvCxnSpPr>
        <p:spPr bwMode="auto">
          <a:xfrm rot="-5400000" flipH="1" flipV="1">
            <a:off x="6011863" y="27940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70" name="Text Box 27"/>
          <p:cNvSpPr txBox="1">
            <a:spLocks noChangeArrowheads="1"/>
          </p:cNvSpPr>
          <p:nvPr/>
        </p:nvSpPr>
        <p:spPr bwMode="auto">
          <a:xfrm>
            <a:off x="5797550" y="2517775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cxnSp>
        <p:nvCxnSpPr>
          <p:cNvPr id="31771" name="AutoShape 28"/>
          <p:cNvCxnSpPr>
            <a:cxnSpLocks noChangeShapeType="1"/>
          </p:cNvCxnSpPr>
          <p:nvPr/>
        </p:nvCxnSpPr>
        <p:spPr bwMode="auto">
          <a:xfrm rot="-5400000" flipH="1" flipV="1">
            <a:off x="7123113" y="27940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72" name="Text Box 29"/>
          <p:cNvSpPr txBox="1">
            <a:spLocks noChangeArrowheads="1"/>
          </p:cNvSpPr>
          <p:nvPr/>
        </p:nvSpPr>
        <p:spPr bwMode="auto">
          <a:xfrm>
            <a:off x="6908800" y="2517775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cxnSp>
        <p:nvCxnSpPr>
          <p:cNvPr id="31773" name="AutoShape 30"/>
          <p:cNvCxnSpPr>
            <a:cxnSpLocks noChangeShapeType="1"/>
          </p:cNvCxnSpPr>
          <p:nvPr/>
        </p:nvCxnSpPr>
        <p:spPr bwMode="auto">
          <a:xfrm rot="-5400000" flipH="1" flipV="1">
            <a:off x="7961313" y="27940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74" name="Text Box 31"/>
          <p:cNvSpPr txBox="1">
            <a:spLocks noChangeArrowheads="1"/>
          </p:cNvSpPr>
          <p:nvPr/>
        </p:nvSpPr>
        <p:spPr bwMode="auto">
          <a:xfrm>
            <a:off x="7747000" y="2517775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cxnSp>
        <p:nvCxnSpPr>
          <p:cNvPr id="31775" name="AutoShape 32"/>
          <p:cNvCxnSpPr>
            <a:cxnSpLocks noChangeShapeType="1"/>
          </p:cNvCxnSpPr>
          <p:nvPr/>
        </p:nvCxnSpPr>
        <p:spPr bwMode="auto">
          <a:xfrm rot="-5400000" flipH="1" flipV="1">
            <a:off x="5708650" y="5465763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rgbClr val="288C4E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76" name="Text Box 33"/>
          <p:cNvSpPr txBox="1">
            <a:spLocks noChangeArrowheads="1"/>
          </p:cNvSpPr>
          <p:nvPr/>
        </p:nvSpPr>
        <p:spPr bwMode="auto">
          <a:xfrm>
            <a:off x="5494338" y="51895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rgbClr val="288C4E"/>
                </a:solidFill>
              </a:rPr>
              <a:t>1</a:t>
            </a:r>
          </a:p>
        </p:txBody>
      </p:sp>
      <p:cxnSp>
        <p:nvCxnSpPr>
          <p:cNvPr id="31777" name="AutoShape 34"/>
          <p:cNvCxnSpPr>
            <a:cxnSpLocks noChangeShapeType="1"/>
          </p:cNvCxnSpPr>
          <p:nvPr/>
        </p:nvCxnSpPr>
        <p:spPr bwMode="auto">
          <a:xfrm rot="-5400000" flipH="1" flipV="1">
            <a:off x="7537450" y="5541963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rgbClr val="288C4E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78" name="Text Box 35"/>
          <p:cNvSpPr txBox="1">
            <a:spLocks noChangeArrowheads="1"/>
          </p:cNvSpPr>
          <p:nvPr/>
        </p:nvSpPr>
        <p:spPr bwMode="auto">
          <a:xfrm>
            <a:off x="7323138" y="52657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rgbClr val="288C4E"/>
                </a:solidFill>
              </a:rPr>
              <a:t>1</a:t>
            </a:r>
          </a:p>
        </p:txBody>
      </p:sp>
      <p:sp>
        <p:nvSpPr>
          <p:cNvPr id="31779" name="Text Box 36"/>
          <p:cNvSpPr txBox="1">
            <a:spLocks noChangeArrowheads="1"/>
          </p:cNvSpPr>
          <p:nvPr/>
        </p:nvSpPr>
        <p:spPr bwMode="auto">
          <a:xfrm>
            <a:off x="6789738" y="6027738"/>
            <a:ext cx="4826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rgbClr val="288C4E"/>
                </a:solidFill>
              </a:rPr>
              <a:t>r</a:t>
            </a:r>
            <a:r>
              <a:rPr lang="en-US" altLang="en-US" sz="2000" b="1" baseline="-25000">
                <a:solidFill>
                  <a:srgbClr val="288C4E"/>
                </a:solidFill>
              </a:rPr>
              <a:t>E</a:t>
            </a:r>
            <a:endParaRPr lang="en-US" altLang="en-US" sz="2000" b="1">
              <a:solidFill>
                <a:srgbClr val="288C4E"/>
              </a:solidFill>
            </a:endParaRPr>
          </a:p>
          <a:p>
            <a:pPr eaLnBrk="1" hangingPunct="1"/>
            <a:endParaRPr lang="en-AU" altLang="en-US" sz="2000" b="1">
              <a:solidFill>
                <a:srgbClr val="288C4E"/>
              </a:solidFill>
            </a:endParaRPr>
          </a:p>
        </p:txBody>
      </p:sp>
      <p:sp>
        <p:nvSpPr>
          <p:cNvPr id="31780" name="Text Box 37"/>
          <p:cNvSpPr txBox="1">
            <a:spLocks noChangeArrowheads="1"/>
          </p:cNvSpPr>
          <p:nvPr/>
        </p:nvSpPr>
        <p:spPr bwMode="auto">
          <a:xfrm>
            <a:off x="6299200" y="3251200"/>
            <a:ext cx="93662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accent2"/>
                </a:solidFill>
                <a:sym typeface="Symbol" pitchFamily="18" charset="2"/>
              </a:rPr>
              <a:t></a:t>
            </a:r>
            <a:r>
              <a:rPr lang="en-US" altLang="en-US" sz="2000" baseline="-25000">
                <a:solidFill>
                  <a:schemeClr val="accent2"/>
                </a:solidFill>
              </a:rPr>
              <a:t>C11</a:t>
            </a:r>
            <a:r>
              <a:rPr lang="en-US" altLang="en-US" sz="2000" baseline="30000">
                <a:solidFill>
                  <a:schemeClr val="accent2"/>
                </a:solidFill>
              </a:rPr>
              <a:t>2</a:t>
            </a:r>
            <a:endParaRPr lang="en-US" altLang="en-US" sz="2000">
              <a:solidFill>
                <a:schemeClr val="accent2"/>
              </a:solidFill>
            </a:endParaRPr>
          </a:p>
          <a:p>
            <a:pPr eaLnBrk="1" hangingPunct="1"/>
            <a:endParaRPr lang="en-AU" altLang="en-US" sz="2000">
              <a:solidFill>
                <a:schemeClr val="accent2"/>
              </a:solidFill>
            </a:endParaRPr>
          </a:p>
        </p:txBody>
      </p:sp>
      <p:sp>
        <p:nvSpPr>
          <p:cNvPr id="31781" name="Text Box 38"/>
          <p:cNvSpPr txBox="1">
            <a:spLocks noChangeArrowheads="1"/>
          </p:cNvSpPr>
          <p:nvPr/>
        </p:nvSpPr>
        <p:spPr bwMode="auto">
          <a:xfrm>
            <a:off x="7427913" y="3251200"/>
            <a:ext cx="9144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tx2"/>
                </a:solidFill>
                <a:sym typeface="Symbol" pitchFamily="18" charset="2"/>
              </a:rPr>
              <a:t></a:t>
            </a:r>
            <a:r>
              <a:rPr lang="en-US" altLang="en-US" sz="2000" baseline="-25000">
                <a:solidFill>
                  <a:schemeClr val="tx2"/>
                </a:solidFill>
              </a:rPr>
              <a:t>A22</a:t>
            </a:r>
            <a:r>
              <a:rPr lang="en-US" altLang="en-US" sz="2000" baseline="30000">
                <a:solidFill>
                  <a:schemeClr val="tx2"/>
                </a:solidFill>
              </a:rPr>
              <a:t>2</a:t>
            </a:r>
            <a:endParaRPr lang="en-US" altLang="en-US" sz="2000">
              <a:solidFill>
                <a:schemeClr val="tx2"/>
              </a:solidFill>
            </a:endParaRPr>
          </a:p>
          <a:p>
            <a:pPr eaLnBrk="1" hangingPunct="1"/>
            <a:endParaRPr lang="en-AU" altLang="en-US" sz="2000">
              <a:solidFill>
                <a:schemeClr val="tx2"/>
              </a:solidFill>
            </a:endParaRPr>
          </a:p>
        </p:txBody>
      </p:sp>
      <p:sp>
        <p:nvSpPr>
          <p:cNvPr id="31782" name="Text Box 39"/>
          <p:cNvSpPr txBox="1">
            <a:spLocks noChangeArrowheads="1"/>
          </p:cNvSpPr>
          <p:nvPr/>
        </p:nvSpPr>
        <p:spPr bwMode="auto">
          <a:xfrm>
            <a:off x="8229600" y="3263900"/>
            <a:ext cx="9144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accent2"/>
                </a:solidFill>
                <a:sym typeface="Symbol" pitchFamily="18" charset="2"/>
              </a:rPr>
              <a:t></a:t>
            </a:r>
            <a:r>
              <a:rPr lang="en-US" altLang="en-US" sz="2000" baseline="-25000">
                <a:solidFill>
                  <a:schemeClr val="accent2"/>
                </a:solidFill>
              </a:rPr>
              <a:t>C22</a:t>
            </a:r>
            <a:r>
              <a:rPr lang="en-US" altLang="en-US" sz="2000" baseline="30000">
                <a:solidFill>
                  <a:schemeClr val="accent2"/>
                </a:solidFill>
              </a:rPr>
              <a:t>2</a:t>
            </a:r>
            <a:endParaRPr lang="en-US" altLang="en-US" sz="2000">
              <a:solidFill>
                <a:schemeClr val="accent2"/>
              </a:solidFill>
            </a:endParaRPr>
          </a:p>
          <a:p>
            <a:pPr eaLnBrk="1" hangingPunct="1"/>
            <a:endParaRPr lang="en-AU" altLang="en-US" sz="2000">
              <a:solidFill>
                <a:schemeClr val="accent2"/>
              </a:solidFill>
            </a:endParaRPr>
          </a:p>
        </p:txBody>
      </p:sp>
      <p:sp>
        <p:nvSpPr>
          <p:cNvPr id="31783" name="Text Box 40"/>
          <p:cNvSpPr txBox="1">
            <a:spLocks noChangeArrowheads="1"/>
          </p:cNvSpPr>
          <p:nvPr/>
        </p:nvSpPr>
        <p:spPr bwMode="auto">
          <a:xfrm>
            <a:off x="6016625" y="4721225"/>
            <a:ext cx="9906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000">
                <a:solidFill>
                  <a:srgbClr val="288C4E"/>
                </a:solidFill>
                <a:sym typeface="Symbol" pitchFamily="18" charset="2"/>
              </a:rPr>
              <a:t></a:t>
            </a:r>
            <a:r>
              <a:rPr lang="en-US" altLang="en-US" sz="2000" baseline="-25000">
                <a:solidFill>
                  <a:srgbClr val="288C4E"/>
                </a:solidFill>
              </a:rPr>
              <a:t>E11</a:t>
            </a:r>
            <a:r>
              <a:rPr lang="en-US" altLang="en-US" sz="2000" baseline="30000">
                <a:solidFill>
                  <a:srgbClr val="288C4E"/>
                </a:solidFill>
              </a:rPr>
              <a:t>2</a:t>
            </a:r>
            <a:endParaRPr lang="en-US" altLang="en-US" sz="2000">
              <a:solidFill>
                <a:srgbClr val="288C4E"/>
              </a:solidFill>
            </a:endParaRPr>
          </a:p>
          <a:p>
            <a:pPr eaLnBrk="1" hangingPunct="1"/>
            <a:endParaRPr lang="en-AU" altLang="en-US" sz="2000">
              <a:solidFill>
                <a:srgbClr val="288C4E"/>
              </a:solidFill>
            </a:endParaRPr>
          </a:p>
        </p:txBody>
      </p:sp>
      <p:sp>
        <p:nvSpPr>
          <p:cNvPr id="31784" name="Text Box 41"/>
          <p:cNvSpPr txBox="1">
            <a:spLocks noChangeArrowheads="1"/>
          </p:cNvSpPr>
          <p:nvPr/>
        </p:nvSpPr>
        <p:spPr bwMode="auto">
          <a:xfrm>
            <a:off x="7845425" y="4721225"/>
            <a:ext cx="9906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000">
                <a:solidFill>
                  <a:srgbClr val="288C4E"/>
                </a:solidFill>
                <a:sym typeface="Symbol" pitchFamily="18" charset="2"/>
              </a:rPr>
              <a:t></a:t>
            </a:r>
            <a:r>
              <a:rPr lang="en-US" altLang="en-US" sz="2000" baseline="-25000">
                <a:solidFill>
                  <a:srgbClr val="288C4E"/>
                </a:solidFill>
              </a:rPr>
              <a:t>E22</a:t>
            </a:r>
            <a:r>
              <a:rPr lang="en-US" altLang="en-US" sz="2000" baseline="30000">
                <a:solidFill>
                  <a:srgbClr val="288C4E"/>
                </a:solidFill>
              </a:rPr>
              <a:t>2</a:t>
            </a:r>
            <a:endParaRPr lang="en-US" altLang="en-US" sz="2000">
              <a:solidFill>
                <a:srgbClr val="288C4E"/>
              </a:solidFill>
            </a:endParaRPr>
          </a:p>
          <a:p>
            <a:pPr eaLnBrk="1" hangingPunct="1"/>
            <a:endParaRPr lang="en-AU" altLang="en-US" sz="2000">
              <a:solidFill>
                <a:srgbClr val="288C4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Example Covariance Matrix</a:t>
            </a:r>
          </a:p>
        </p:txBody>
      </p:sp>
      <p:graphicFrame>
        <p:nvGraphicFramePr>
          <p:cNvPr id="74948" name="Group 196"/>
          <p:cNvGraphicFramePr>
            <a:graphicFrameLocks noGrp="1"/>
          </p:cNvGraphicFramePr>
          <p:nvPr/>
        </p:nvGraphicFramePr>
        <p:xfrm>
          <a:off x="1333500" y="1828800"/>
          <a:ext cx="6477000" cy="2284415"/>
        </p:xfrm>
        <a:graphic>
          <a:graphicData uri="http://schemas.openxmlformats.org/drawingml/2006/table">
            <a:tbl>
              <a:tblPr/>
              <a:tblGrid>
                <a:gridCol w="1296988"/>
                <a:gridCol w="1293812"/>
                <a:gridCol w="1295400"/>
                <a:gridCol w="1293813"/>
                <a:gridCol w="1296987"/>
              </a:tblGrid>
              <a:tr h="396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1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 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7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.30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3191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0.79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0.49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 </a:t>
                      </a: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3191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0.50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0.59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0.29</a:t>
                      </a: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 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74949" name="Group 197"/>
          <p:cNvGraphicFramePr>
            <a:graphicFrameLocks noGrp="1"/>
          </p:cNvGraphicFramePr>
          <p:nvPr/>
        </p:nvGraphicFramePr>
        <p:xfrm>
          <a:off x="1333500" y="4329113"/>
          <a:ext cx="6477000" cy="2284410"/>
        </p:xfrm>
        <a:graphic>
          <a:graphicData uri="http://schemas.openxmlformats.org/drawingml/2006/table">
            <a:tbl>
              <a:tblPr/>
              <a:tblGrid>
                <a:gridCol w="1296988"/>
                <a:gridCol w="1293812"/>
                <a:gridCol w="1295400"/>
                <a:gridCol w="1293813"/>
                <a:gridCol w="1296987"/>
              </a:tblGrid>
              <a:tr h="396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7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0.30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319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0.39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0.25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319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0.24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0.43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0.31</a:t>
                      </a: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87122" name="Text Box 257"/>
          <p:cNvSpPr txBox="1">
            <a:spLocks noChangeArrowheads="1"/>
          </p:cNvSpPr>
          <p:nvPr/>
        </p:nvSpPr>
        <p:spPr bwMode="auto">
          <a:xfrm>
            <a:off x="3570288" y="4176713"/>
            <a:ext cx="782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87123" name="Text Box 258"/>
          <p:cNvSpPr txBox="1">
            <a:spLocks noChangeArrowheads="1"/>
          </p:cNvSpPr>
          <p:nvPr/>
        </p:nvSpPr>
        <p:spPr bwMode="auto">
          <a:xfrm>
            <a:off x="3570288" y="1676400"/>
            <a:ext cx="782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87124" name="Line 259"/>
          <p:cNvSpPr>
            <a:spLocks noChangeShapeType="1"/>
          </p:cNvSpPr>
          <p:nvPr/>
        </p:nvSpPr>
        <p:spPr bwMode="auto">
          <a:xfrm>
            <a:off x="228600" y="4114800"/>
            <a:ext cx="853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87125" name="Text Box 260"/>
          <p:cNvSpPr txBox="1">
            <a:spLocks noChangeArrowheads="1"/>
          </p:cNvSpPr>
          <p:nvPr/>
        </p:nvSpPr>
        <p:spPr bwMode="auto">
          <a:xfrm>
            <a:off x="6161088" y="4191000"/>
            <a:ext cx="782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87126" name="Text Box 261"/>
          <p:cNvSpPr txBox="1">
            <a:spLocks noChangeArrowheads="1"/>
          </p:cNvSpPr>
          <p:nvPr/>
        </p:nvSpPr>
        <p:spPr bwMode="auto">
          <a:xfrm>
            <a:off x="6161088" y="1676400"/>
            <a:ext cx="782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87127" name="Text Box 262"/>
          <p:cNvSpPr txBox="1">
            <a:spLocks noChangeArrowheads="1"/>
          </p:cNvSpPr>
          <p:nvPr/>
        </p:nvSpPr>
        <p:spPr bwMode="auto">
          <a:xfrm rot="-5396396">
            <a:off x="691356" y="2585244"/>
            <a:ext cx="7826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87128" name="Text Box 263"/>
          <p:cNvSpPr txBox="1">
            <a:spLocks noChangeArrowheads="1"/>
          </p:cNvSpPr>
          <p:nvPr/>
        </p:nvSpPr>
        <p:spPr bwMode="auto">
          <a:xfrm rot="-5396396">
            <a:off x="691356" y="5023644"/>
            <a:ext cx="7826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87129" name="Text Box 264"/>
          <p:cNvSpPr txBox="1">
            <a:spLocks noChangeArrowheads="1"/>
          </p:cNvSpPr>
          <p:nvPr/>
        </p:nvSpPr>
        <p:spPr bwMode="auto">
          <a:xfrm rot="-5396396">
            <a:off x="689769" y="5936457"/>
            <a:ext cx="782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87130" name="Text Box 265"/>
          <p:cNvSpPr txBox="1">
            <a:spLocks noChangeArrowheads="1"/>
          </p:cNvSpPr>
          <p:nvPr/>
        </p:nvSpPr>
        <p:spPr bwMode="auto">
          <a:xfrm rot="-5396396">
            <a:off x="691356" y="3499644"/>
            <a:ext cx="7826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87131" name="Text Box 266"/>
          <p:cNvSpPr txBox="1">
            <a:spLocks noChangeArrowheads="1"/>
          </p:cNvSpPr>
          <p:nvPr/>
        </p:nvSpPr>
        <p:spPr bwMode="auto">
          <a:xfrm>
            <a:off x="152400" y="1676400"/>
            <a:ext cx="771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3200" b="1"/>
              <a:t>MZ</a:t>
            </a:r>
          </a:p>
        </p:txBody>
      </p:sp>
      <p:sp>
        <p:nvSpPr>
          <p:cNvPr id="87132" name="Text Box 267"/>
          <p:cNvSpPr txBox="1">
            <a:spLocks noChangeArrowheads="1"/>
          </p:cNvSpPr>
          <p:nvPr/>
        </p:nvSpPr>
        <p:spPr bwMode="auto">
          <a:xfrm>
            <a:off x="152400" y="4267200"/>
            <a:ext cx="725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3200" b="1"/>
              <a:t>DZ</a:t>
            </a:r>
          </a:p>
        </p:txBody>
      </p:sp>
      <p:sp>
        <p:nvSpPr>
          <p:cNvPr id="87133" name="Text Box 268"/>
          <p:cNvSpPr txBox="1">
            <a:spLocks noChangeArrowheads="1"/>
          </p:cNvSpPr>
          <p:nvPr/>
        </p:nvSpPr>
        <p:spPr bwMode="auto">
          <a:xfrm>
            <a:off x="2897188" y="1981200"/>
            <a:ext cx="2130425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Within-twin covariance</a:t>
            </a:r>
          </a:p>
        </p:txBody>
      </p:sp>
      <p:sp>
        <p:nvSpPr>
          <p:cNvPr id="87134" name="Text Box 269"/>
          <p:cNvSpPr txBox="1">
            <a:spLocks noChangeArrowheads="1"/>
          </p:cNvSpPr>
          <p:nvPr/>
        </p:nvSpPr>
        <p:spPr bwMode="auto">
          <a:xfrm>
            <a:off x="2890838" y="4502150"/>
            <a:ext cx="2130425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Within-twin covariance</a:t>
            </a:r>
          </a:p>
        </p:txBody>
      </p:sp>
      <p:sp>
        <p:nvSpPr>
          <p:cNvPr id="87135" name="Text Box 270"/>
          <p:cNvSpPr txBox="1">
            <a:spLocks noChangeArrowheads="1"/>
          </p:cNvSpPr>
          <p:nvPr/>
        </p:nvSpPr>
        <p:spPr bwMode="auto">
          <a:xfrm>
            <a:off x="5487988" y="5448300"/>
            <a:ext cx="2130425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Within-twin covariance</a:t>
            </a:r>
          </a:p>
        </p:txBody>
      </p:sp>
      <p:sp>
        <p:nvSpPr>
          <p:cNvPr id="87136" name="Text Box 271"/>
          <p:cNvSpPr txBox="1">
            <a:spLocks noChangeArrowheads="1"/>
          </p:cNvSpPr>
          <p:nvPr/>
        </p:nvSpPr>
        <p:spPr bwMode="auto">
          <a:xfrm>
            <a:off x="5487988" y="2946400"/>
            <a:ext cx="2130425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Within-twin covariance</a:t>
            </a:r>
          </a:p>
        </p:txBody>
      </p:sp>
      <p:sp>
        <p:nvSpPr>
          <p:cNvPr id="87137" name="Text Box 272"/>
          <p:cNvSpPr txBox="1">
            <a:spLocks noChangeArrowheads="1"/>
          </p:cNvSpPr>
          <p:nvPr/>
        </p:nvSpPr>
        <p:spPr bwMode="auto">
          <a:xfrm>
            <a:off x="2895600" y="2946400"/>
            <a:ext cx="2090738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Cross-twin covariance</a:t>
            </a:r>
          </a:p>
        </p:txBody>
      </p:sp>
      <p:sp>
        <p:nvSpPr>
          <p:cNvPr id="87138" name="Text Box 273"/>
          <p:cNvSpPr txBox="1">
            <a:spLocks noChangeArrowheads="1"/>
          </p:cNvSpPr>
          <p:nvPr/>
        </p:nvSpPr>
        <p:spPr bwMode="auto">
          <a:xfrm>
            <a:off x="2895600" y="5461000"/>
            <a:ext cx="2090738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Cross-twin covariance</a:t>
            </a:r>
          </a:p>
        </p:txBody>
      </p:sp>
      <p:sp>
        <p:nvSpPr>
          <p:cNvPr id="22" name="Snip and Round Single Corner Rectangle 21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Example Covariance Matrix</a:t>
            </a:r>
          </a:p>
        </p:txBody>
      </p:sp>
      <p:graphicFrame>
        <p:nvGraphicFramePr>
          <p:cNvPr id="191491" name="Group 3"/>
          <p:cNvGraphicFramePr>
            <a:graphicFrameLocks noGrp="1"/>
          </p:cNvGraphicFramePr>
          <p:nvPr/>
        </p:nvGraphicFramePr>
        <p:xfrm>
          <a:off x="1333500" y="1828800"/>
          <a:ext cx="6477000" cy="2284415"/>
        </p:xfrm>
        <a:graphic>
          <a:graphicData uri="http://schemas.openxmlformats.org/drawingml/2006/table">
            <a:tbl>
              <a:tblPr/>
              <a:tblGrid>
                <a:gridCol w="1296988"/>
                <a:gridCol w="1293812"/>
                <a:gridCol w="1295400"/>
                <a:gridCol w="1293813"/>
                <a:gridCol w="1296987"/>
              </a:tblGrid>
              <a:tr h="396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1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 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7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.30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3191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0.79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0.49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 </a:t>
                      </a: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3191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0.50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0.59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0.29</a:t>
                      </a: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 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191551" name="Group 63"/>
          <p:cNvGraphicFramePr>
            <a:graphicFrameLocks noGrp="1"/>
          </p:cNvGraphicFramePr>
          <p:nvPr/>
        </p:nvGraphicFramePr>
        <p:xfrm>
          <a:off x="1333500" y="4329113"/>
          <a:ext cx="6477000" cy="2284410"/>
        </p:xfrm>
        <a:graphic>
          <a:graphicData uri="http://schemas.openxmlformats.org/drawingml/2006/table">
            <a:tbl>
              <a:tblPr/>
              <a:tblGrid>
                <a:gridCol w="1296988"/>
                <a:gridCol w="1293812"/>
                <a:gridCol w="1295400"/>
                <a:gridCol w="1293813"/>
                <a:gridCol w="1296987"/>
              </a:tblGrid>
              <a:tr h="396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7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0.30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319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0.39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0.25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319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0.24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0.43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0.31</a:t>
                      </a: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89170" name="Text Box 123"/>
          <p:cNvSpPr txBox="1">
            <a:spLocks noChangeArrowheads="1"/>
          </p:cNvSpPr>
          <p:nvPr/>
        </p:nvSpPr>
        <p:spPr bwMode="auto">
          <a:xfrm>
            <a:off x="3570288" y="4176713"/>
            <a:ext cx="782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89171" name="Text Box 124"/>
          <p:cNvSpPr txBox="1">
            <a:spLocks noChangeArrowheads="1"/>
          </p:cNvSpPr>
          <p:nvPr/>
        </p:nvSpPr>
        <p:spPr bwMode="auto">
          <a:xfrm>
            <a:off x="3570288" y="1676400"/>
            <a:ext cx="782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89172" name="Line 125"/>
          <p:cNvSpPr>
            <a:spLocks noChangeShapeType="1"/>
          </p:cNvSpPr>
          <p:nvPr/>
        </p:nvSpPr>
        <p:spPr bwMode="auto">
          <a:xfrm>
            <a:off x="228600" y="4114800"/>
            <a:ext cx="853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89173" name="Text Box 126"/>
          <p:cNvSpPr txBox="1">
            <a:spLocks noChangeArrowheads="1"/>
          </p:cNvSpPr>
          <p:nvPr/>
        </p:nvSpPr>
        <p:spPr bwMode="auto">
          <a:xfrm>
            <a:off x="6161088" y="4191000"/>
            <a:ext cx="782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89174" name="Text Box 127"/>
          <p:cNvSpPr txBox="1">
            <a:spLocks noChangeArrowheads="1"/>
          </p:cNvSpPr>
          <p:nvPr/>
        </p:nvSpPr>
        <p:spPr bwMode="auto">
          <a:xfrm>
            <a:off x="6161088" y="1676400"/>
            <a:ext cx="782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89175" name="Text Box 128"/>
          <p:cNvSpPr txBox="1">
            <a:spLocks noChangeArrowheads="1"/>
          </p:cNvSpPr>
          <p:nvPr/>
        </p:nvSpPr>
        <p:spPr bwMode="auto">
          <a:xfrm rot="-5396396">
            <a:off x="691356" y="2585244"/>
            <a:ext cx="7826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89176" name="Text Box 129"/>
          <p:cNvSpPr txBox="1">
            <a:spLocks noChangeArrowheads="1"/>
          </p:cNvSpPr>
          <p:nvPr/>
        </p:nvSpPr>
        <p:spPr bwMode="auto">
          <a:xfrm rot="-5396396">
            <a:off x="691356" y="5023644"/>
            <a:ext cx="7826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89177" name="Text Box 130"/>
          <p:cNvSpPr txBox="1">
            <a:spLocks noChangeArrowheads="1"/>
          </p:cNvSpPr>
          <p:nvPr/>
        </p:nvSpPr>
        <p:spPr bwMode="auto">
          <a:xfrm rot="-5396396">
            <a:off x="689769" y="5936457"/>
            <a:ext cx="782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89178" name="Text Box 131"/>
          <p:cNvSpPr txBox="1">
            <a:spLocks noChangeArrowheads="1"/>
          </p:cNvSpPr>
          <p:nvPr/>
        </p:nvSpPr>
        <p:spPr bwMode="auto">
          <a:xfrm rot="-5396396">
            <a:off x="691356" y="3499644"/>
            <a:ext cx="7826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89179" name="Text Box 132"/>
          <p:cNvSpPr txBox="1">
            <a:spLocks noChangeArrowheads="1"/>
          </p:cNvSpPr>
          <p:nvPr/>
        </p:nvSpPr>
        <p:spPr bwMode="auto">
          <a:xfrm>
            <a:off x="152400" y="1676400"/>
            <a:ext cx="771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3200" b="1"/>
              <a:t>MZ</a:t>
            </a:r>
          </a:p>
        </p:txBody>
      </p:sp>
      <p:sp>
        <p:nvSpPr>
          <p:cNvPr id="89180" name="Text Box 133"/>
          <p:cNvSpPr txBox="1">
            <a:spLocks noChangeArrowheads="1"/>
          </p:cNvSpPr>
          <p:nvPr/>
        </p:nvSpPr>
        <p:spPr bwMode="auto">
          <a:xfrm>
            <a:off x="152400" y="4267200"/>
            <a:ext cx="725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3200" b="1"/>
              <a:t>DZ</a:t>
            </a:r>
          </a:p>
        </p:txBody>
      </p:sp>
      <p:sp>
        <p:nvSpPr>
          <p:cNvPr id="89181" name="Text Box 134"/>
          <p:cNvSpPr txBox="1">
            <a:spLocks noChangeArrowheads="1"/>
          </p:cNvSpPr>
          <p:nvPr/>
        </p:nvSpPr>
        <p:spPr bwMode="auto">
          <a:xfrm>
            <a:off x="2897188" y="1981200"/>
            <a:ext cx="2130425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Within-twin covariance</a:t>
            </a:r>
          </a:p>
        </p:txBody>
      </p:sp>
      <p:sp>
        <p:nvSpPr>
          <p:cNvPr id="89182" name="Text Box 135"/>
          <p:cNvSpPr txBox="1">
            <a:spLocks noChangeArrowheads="1"/>
          </p:cNvSpPr>
          <p:nvPr/>
        </p:nvSpPr>
        <p:spPr bwMode="auto">
          <a:xfrm>
            <a:off x="2890838" y="4502150"/>
            <a:ext cx="2130425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Within-twin covariance</a:t>
            </a:r>
          </a:p>
        </p:txBody>
      </p:sp>
      <p:sp>
        <p:nvSpPr>
          <p:cNvPr id="89183" name="Text Box 136"/>
          <p:cNvSpPr txBox="1">
            <a:spLocks noChangeArrowheads="1"/>
          </p:cNvSpPr>
          <p:nvPr/>
        </p:nvSpPr>
        <p:spPr bwMode="auto">
          <a:xfrm>
            <a:off x="5487988" y="5448300"/>
            <a:ext cx="2130425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Within-twin covariance</a:t>
            </a:r>
          </a:p>
        </p:txBody>
      </p:sp>
      <p:sp>
        <p:nvSpPr>
          <p:cNvPr id="89184" name="Text Box 137"/>
          <p:cNvSpPr txBox="1">
            <a:spLocks noChangeArrowheads="1"/>
          </p:cNvSpPr>
          <p:nvPr/>
        </p:nvSpPr>
        <p:spPr bwMode="auto">
          <a:xfrm>
            <a:off x="5487988" y="2946400"/>
            <a:ext cx="2130425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Within-twin covariance</a:t>
            </a:r>
          </a:p>
        </p:txBody>
      </p:sp>
      <p:sp>
        <p:nvSpPr>
          <p:cNvPr id="89185" name="Text Box 138"/>
          <p:cNvSpPr txBox="1">
            <a:spLocks noChangeArrowheads="1"/>
          </p:cNvSpPr>
          <p:nvPr/>
        </p:nvSpPr>
        <p:spPr bwMode="auto">
          <a:xfrm>
            <a:off x="2895600" y="2946400"/>
            <a:ext cx="2090738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Cross-twin covariance</a:t>
            </a:r>
          </a:p>
        </p:txBody>
      </p:sp>
      <p:sp>
        <p:nvSpPr>
          <p:cNvPr id="89186" name="Text Box 139"/>
          <p:cNvSpPr txBox="1">
            <a:spLocks noChangeArrowheads="1"/>
          </p:cNvSpPr>
          <p:nvPr/>
        </p:nvSpPr>
        <p:spPr bwMode="auto">
          <a:xfrm>
            <a:off x="2895600" y="5461000"/>
            <a:ext cx="2090738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Cross-twin covariance</a:t>
            </a:r>
          </a:p>
        </p:txBody>
      </p:sp>
      <p:sp>
        <p:nvSpPr>
          <p:cNvPr id="89187" name="Oval 140"/>
          <p:cNvSpPr>
            <a:spLocks noChangeArrowheads="1"/>
          </p:cNvSpPr>
          <p:nvPr/>
        </p:nvSpPr>
        <p:spPr bwMode="auto">
          <a:xfrm>
            <a:off x="2971800" y="3429000"/>
            <a:ext cx="6096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89188" name="Oval 141"/>
          <p:cNvSpPr>
            <a:spLocks noChangeArrowheads="1"/>
          </p:cNvSpPr>
          <p:nvPr/>
        </p:nvSpPr>
        <p:spPr bwMode="auto">
          <a:xfrm>
            <a:off x="4267200" y="3733800"/>
            <a:ext cx="6096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89189" name="Oval 142"/>
          <p:cNvSpPr>
            <a:spLocks noChangeArrowheads="1"/>
          </p:cNvSpPr>
          <p:nvPr/>
        </p:nvSpPr>
        <p:spPr bwMode="auto">
          <a:xfrm>
            <a:off x="2971800" y="5943600"/>
            <a:ext cx="6096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89190" name="Oval 143"/>
          <p:cNvSpPr>
            <a:spLocks noChangeArrowheads="1"/>
          </p:cNvSpPr>
          <p:nvPr/>
        </p:nvSpPr>
        <p:spPr bwMode="auto">
          <a:xfrm>
            <a:off x="4267200" y="6248400"/>
            <a:ext cx="6096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26" name="Snip and Round Single Corner Rectangle 25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Example Covariance Matrix</a:t>
            </a:r>
          </a:p>
        </p:txBody>
      </p:sp>
      <p:graphicFrame>
        <p:nvGraphicFramePr>
          <p:cNvPr id="193539" name="Group 3"/>
          <p:cNvGraphicFramePr>
            <a:graphicFrameLocks noGrp="1"/>
          </p:cNvGraphicFramePr>
          <p:nvPr/>
        </p:nvGraphicFramePr>
        <p:xfrm>
          <a:off x="1333500" y="1828800"/>
          <a:ext cx="6477000" cy="2284415"/>
        </p:xfrm>
        <a:graphic>
          <a:graphicData uri="http://schemas.openxmlformats.org/drawingml/2006/table">
            <a:tbl>
              <a:tblPr/>
              <a:tblGrid>
                <a:gridCol w="1296988"/>
                <a:gridCol w="1293812"/>
                <a:gridCol w="1295400"/>
                <a:gridCol w="1293813"/>
                <a:gridCol w="1296987"/>
              </a:tblGrid>
              <a:tr h="396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1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 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7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.30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3191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0.79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0.49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 </a:t>
                      </a: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3191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0.50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0.59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0.29</a:t>
                      </a: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 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193599" name="Group 63"/>
          <p:cNvGraphicFramePr>
            <a:graphicFrameLocks noGrp="1"/>
          </p:cNvGraphicFramePr>
          <p:nvPr/>
        </p:nvGraphicFramePr>
        <p:xfrm>
          <a:off x="1333500" y="4329113"/>
          <a:ext cx="6477000" cy="2284410"/>
        </p:xfrm>
        <a:graphic>
          <a:graphicData uri="http://schemas.openxmlformats.org/drawingml/2006/table">
            <a:tbl>
              <a:tblPr/>
              <a:tblGrid>
                <a:gridCol w="1296988"/>
                <a:gridCol w="1293812"/>
                <a:gridCol w="1295400"/>
                <a:gridCol w="1293813"/>
                <a:gridCol w="1296987"/>
              </a:tblGrid>
              <a:tr h="396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7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0.30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319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0.39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0.25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319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0.24</a:t>
                      </a:r>
                    </a:p>
                  </a:txBody>
                  <a:tcPr marT="45733" marB="4573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0.43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0.31</a:t>
                      </a:r>
                    </a:p>
                  </a:txBody>
                  <a:tcPr marT="45733" marB="4573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733" marB="4573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91218" name="Text Box 123"/>
          <p:cNvSpPr txBox="1">
            <a:spLocks noChangeArrowheads="1"/>
          </p:cNvSpPr>
          <p:nvPr/>
        </p:nvSpPr>
        <p:spPr bwMode="auto">
          <a:xfrm>
            <a:off x="3570288" y="4176713"/>
            <a:ext cx="782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91219" name="Text Box 124"/>
          <p:cNvSpPr txBox="1">
            <a:spLocks noChangeArrowheads="1"/>
          </p:cNvSpPr>
          <p:nvPr/>
        </p:nvSpPr>
        <p:spPr bwMode="auto">
          <a:xfrm>
            <a:off x="3570288" y="1676400"/>
            <a:ext cx="782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91220" name="Line 125"/>
          <p:cNvSpPr>
            <a:spLocks noChangeShapeType="1"/>
          </p:cNvSpPr>
          <p:nvPr/>
        </p:nvSpPr>
        <p:spPr bwMode="auto">
          <a:xfrm>
            <a:off x="228600" y="4114800"/>
            <a:ext cx="853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91221" name="Text Box 126"/>
          <p:cNvSpPr txBox="1">
            <a:spLocks noChangeArrowheads="1"/>
          </p:cNvSpPr>
          <p:nvPr/>
        </p:nvSpPr>
        <p:spPr bwMode="auto">
          <a:xfrm>
            <a:off x="6161088" y="4191000"/>
            <a:ext cx="782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91222" name="Text Box 127"/>
          <p:cNvSpPr txBox="1">
            <a:spLocks noChangeArrowheads="1"/>
          </p:cNvSpPr>
          <p:nvPr/>
        </p:nvSpPr>
        <p:spPr bwMode="auto">
          <a:xfrm>
            <a:off x="6161088" y="1676400"/>
            <a:ext cx="782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91223" name="Text Box 128"/>
          <p:cNvSpPr txBox="1">
            <a:spLocks noChangeArrowheads="1"/>
          </p:cNvSpPr>
          <p:nvPr/>
        </p:nvSpPr>
        <p:spPr bwMode="auto">
          <a:xfrm rot="-5396396">
            <a:off x="691356" y="2585244"/>
            <a:ext cx="7826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91224" name="Text Box 129"/>
          <p:cNvSpPr txBox="1">
            <a:spLocks noChangeArrowheads="1"/>
          </p:cNvSpPr>
          <p:nvPr/>
        </p:nvSpPr>
        <p:spPr bwMode="auto">
          <a:xfrm rot="-5396396">
            <a:off x="691356" y="5023644"/>
            <a:ext cx="7826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91225" name="Text Box 130"/>
          <p:cNvSpPr txBox="1">
            <a:spLocks noChangeArrowheads="1"/>
          </p:cNvSpPr>
          <p:nvPr/>
        </p:nvSpPr>
        <p:spPr bwMode="auto">
          <a:xfrm rot="-5396396">
            <a:off x="689769" y="5936457"/>
            <a:ext cx="782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91226" name="Text Box 131"/>
          <p:cNvSpPr txBox="1">
            <a:spLocks noChangeArrowheads="1"/>
          </p:cNvSpPr>
          <p:nvPr/>
        </p:nvSpPr>
        <p:spPr bwMode="auto">
          <a:xfrm rot="-5396396">
            <a:off x="691356" y="3499644"/>
            <a:ext cx="7826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600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91227" name="Text Box 132"/>
          <p:cNvSpPr txBox="1">
            <a:spLocks noChangeArrowheads="1"/>
          </p:cNvSpPr>
          <p:nvPr/>
        </p:nvSpPr>
        <p:spPr bwMode="auto">
          <a:xfrm>
            <a:off x="152400" y="1676400"/>
            <a:ext cx="771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3200" b="1"/>
              <a:t>MZ</a:t>
            </a:r>
          </a:p>
        </p:txBody>
      </p:sp>
      <p:sp>
        <p:nvSpPr>
          <p:cNvPr id="91228" name="Text Box 133"/>
          <p:cNvSpPr txBox="1">
            <a:spLocks noChangeArrowheads="1"/>
          </p:cNvSpPr>
          <p:nvPr/>
        </p:nvSpPr>
        <p:spPr bwMode="auto">
          <a:xfrm>
            <a:off x="152400" y="4267200"/>
            <a:ext cx="725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3200" b="1"/>
              <a:t>DZ</a:t>
            </a:r>
          </a:p>
        </p:txBody>
      </p:sp>
      <p:sp>
        <p:nvSpPr>
          <p:cNvPr id="91229" name="Text Box 134"/>
          <p:cNvSpPr txBox="1">
            <a:spLocks noChangeArrowheads="1"/>
          </p:cNvSpPr>
          <p:nvPr/>
        </p:nvSpPr>
        <p:spPr bwMode="auto">
          <a:xfrm>
            <a:off x="2897188" y="1981200"/>
            <a:ext cx="2130425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Within-twin covariance</a:t>
            </a:r>
          </a:p>
        </p:txBody>
      </p:sp>
      <p:sp>
        <p:nvSpPr>
          <p:cNvPr id="91230" name="Text Box 135"/>
          <p:cNvSpPr txBox="1">
            <a:spLocks noChangeArrowheads="1"/>
          </p:cNvSpPr>
          <p:nvPr/>
        </p:nvSpPr>
        <p:spPr bwMode="auto">
          <a:xfrm>
            <a:off x="2890838" y="4502150"/>
            <a:ext cx="2130425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Within-twin covariance</a:t>
            </a:r>
          </a:p>
        </p:txBody>
      </p:sp>
      <p:sp>
        <p:nvSpPr>
          <p:cNvPr id="91231" name="Text Box 136"/>
          <p:cNvSpPr txBox="1">
            <a:spLocks noChangeArrowheads="1"/>
          </p:cNvSpPr>
          <p:nvPr/>
        </p:nvSpPr>
        <p:spPr bwMode="auto">
          <a:xfrm>
            <a:off x="5487988" y="5448300"/>
            <a:ext cx="2130425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Within-twin covariance</a:t>
            </a:r>
          </a:p>
        </p:txBody>
      </p:sp>
      <p:sp>
        <p:nvSpPr>
          <p:cNvPr id="91232" name="Text Box 137"/>
          <p:cNvSpPr txBox="1">
            <a:spLocks noChangeArrowheads="1"/>
          </p:cNvSpPr>
          <p:nvPr/>
        </p:nvSpPr>
        <p:spPr bwMode="auto">
          <a:xfrm>
            <a:off x="5487988" y="2946400"/>
            <a:ext cx="2130425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Within-twin covariance</a:t>
            </a:r>
          </a:p>
        </p:txBody>
      </p:sp>
      <p:sp>
        <p:nvSpPr>
          <p:cNvPr id="91233" name="Text Box 138"/>
          <p:cNvSpPr txBox="1">
            <a:spLocks noChangeArrowheads="1"/>
          </p:cNvSpPr>
          <p:nvPr/>
        </p:nvSpPr>
        <p:spPr bwMode="auto">
          <a:xfrm>
            <a:off x="2895600" y="2946400"/>
            <a:ext cx="2090738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Cross-twin covariance</a:t>
            </a:r>
          </a:p>
        </p:txBody>
      </p:sp>
      <p:sp>
        <p:nvSpPr>
          <p:cNvPr id="91234" name="Text Box 139"/>
          <p:cNvSpPr txBox="1">
            <a:spLocks noChangeArrowheads="1"/>
          </p:cNvSpPr>
          <p:nvPr/>
        </p:nvSpPr>
        <p:spPr bwMode="auto">
          <a:xfrm>
            <a:off x="2895600" y="5461000"/>
            <a:ext cx="2090738" cy="314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 b="1"/>
              <a:t>Cross-twin covariance</a:t>
            </a:r>
          </a:p>
        </p:txBody>
      </p:sp>
      <p:sp>
        <p:nvSpPr>
          <p:cNvPr id="91235" name="Oval 140"/>
          <p:cNvSpPr>
            <a:spLocks noChangeArrowheads="1"/>
          </p:cNvSpPr>
          <p:nvPr/>
        </p:nvSpPr>
        <p:spPr bwMode="auto">
          <a:xfrm>
            <a:off x="2971800" y="3429000"/>
            <a:ext cx="6096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91236" name="Oval 141"/>
          <p:cNvSpPr>
            <a:spLocks noChangeArrowheads="1"/>
          </p:cNvSpPr>
          <p:nvPr/>
        </p:nvSpPr>
        <p:spPr bwMode="auto">
          <a:xfrm>
            <a:off x="4267200" y="3810000"/>
            <a:ext cx="6096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91237" name="Oval 142"/>
          <p:cNvSpPr>
            <a:spLocks noChangeArrowheads="1"/>
          </p:cNvSpPr>
          <p:nvPr/>
        </p:nvSpPr>
        <p:spPr bwMode="auto">
          <a:xfrm>
            <a:off x="2971800" y="5943600"/>
            <a:ext cx="6096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91238" name="Oval 143"/>
          <p:cNvSpPr>
            <a:spLocks noChangeArrowheads="1"/>
          </p:cNvSpPr>
          <p:nvPr/>
        </p:nvSpPr>
        <p:spPr bwMode="auto">
          <a:xfrm>
            <a:off x="4267200" y="6248400"/>
            <a:ext cx="6096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91239" name="Oval 144"/>
          <p:cNvSpPr>
            <a:spLocks noChangeArrowheads="1"/>
          </p:cNvSpPr>
          <p:nvPr/>
        </p:nvSpPr>
        <p:spPr bwMode="auto">
          <a:xfrm>
            <a:off x="4267200" y="5943600"/>
            <a:ext cx="609600" cy="3810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91240" name="Oval 145"/>
          <p:cNvSpPr>
            <a:spLocks noChangeArrowheads="1"/>
          </p:cNvSpPr>
          <p:nvPr/>
        </p:nvSpPr>
        <p:spPr bwMode="auto">
          <a:xfrm>
            <a:off x="2971800" y="6248400"/>
            <a:ext cx="609600" cy="3810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91241" name="Line 147"/>
          <p:cNvSpPr>
            <a:spLocks noChangeShapeType="1"/>
          </p:cNvSpPr>
          <p:nvPr/>
        </p:nvSpPr>
        <p:spPr bwMode="auto">
          <a:xfrm flipV="1">
            <a:off x="3581400" y="6172200"/>
            <a:ext cx="685800" cy="228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91242" name="Oval 148"/>
          <p:cNvSpPr>
            <a:spLocks noChangeArrowheads="1"/>
          </p:cNvSpPr>
          <p:nvPr/>
        </p:nvSpPr>
        <p:spPr bwMode="auto">
          <a:xfrm>
            <a:off x="2971800" y="3810000"/>
            <a:ext cx="609600" cy="3810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91243" name="Oval 149"/>
          <p:cNvSpPr>
            <a:spLocks noChangeArrowheads="1"/>
          </p:cNvSpPr>
          <p:nvPr/>
        </p:nvSpPr>
        <p:spPr bwMode="auto">
          <a:xfrm>
            <a:off x="4267200" y="3429000"/>
            <a:ext cx="609600" cy="3810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91244" name="Line 150"/>
          <p:cNvSpPr>
            <a:spLocks noChangeShapeType="1"/>
          </p:cNvSpPr>
          <p:nvPr/>
        </p:nvSpPr>
        <p:spPr bwMode="auto">
          <a:xfrm flipV="1">
            <a:off x="3581400" y="3657600"/>
            <a:ext cx="685800" cy="228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32" name="Snip and Round Single Corner Rectangle 31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Summary</a:t>
            </a:r>
          </a:p>
        </p:txBody>
      </p:sp>
      <p:sp>
        <p:nvSpPr>
          <p:cNvPr id="9318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Within-individual cross-trait covariance implies common aetiological influences</a:t>
            </a:r>
          </a:p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Cross-twin cross-trait covariance implies common aetiological influences are familial</a:t>
            </a:r>
          </a:p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Whether familial influences genetic or environmental shown by MZ:DZ ratio of cross-twin cross-trait covariances</a:t>
            </a:r>
          </a:p>
        </p:txBody>
      </p:sp>
      <p:sp>
        <p:nvSpPr>
          <p:cNvPr id="4" name="Snip and Round Single Corner Rectangle 3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Cholesky Decomposition Bivariate Genetic analyses</a:t>
            </a: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Times" charset="0"/>
              <a:buNone/>
            </a:pPr>
            <a:r>
              <a:rPr lang="en-US" altLang="en-US" sz="4400" b="1" smtClean="0">
                <a:latin typeface="Calibri" pitchFamily="34" charset="0"/>
                <a:ea typeface="ＭＳ Ｐゴシック" pitchFamily="34" charset="-128"/>
              </a:rPr>
              <a:t>Specification in OpenMx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DATA</a:t>
            </a:r>
          </a:p>
        </p:txBody>
      </p:sp>
      <p:sp>
        <p:nvSpPr>
          <p:cNvPr id="158724" name="Text Box 4"/>
          <p:cNvSpPr txBox="1">
            <a:spLocks noChangeArrowheads="1"/>
          </p:cNvSpPr>
          <p:nvPr/>
        </p:nvSpPr>
        <p:spPr bwMode="auto">
          <a:xfrm>
            <a:off x="304800" y="1600200"/>
            <a:ext cx="8229600" cy="210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nl-NL" dirty="0">
                <a:latin typeface="Calibri" charset="0"/>
                <a:ea typeface="ＭＳ Ｐゴシック" charset="0"/>
                <a:cs typeface="ＭＳ Ｐゴシック" charset="0"/>
              </a:rPr>
              <a:t>- General Family </a:t>
            </a:r>
            <a:r>
              <a:rPr lang="nl-NL" dirty="0" err="1">
                <a:latin typeface="Calibri" charset="0"/>
                <a:ea typeface="ＭＳ Ｐゴシック" charset="0"/>
                <a:cs typeface="ＭＳ Ｐゴシック" charset="0"/>
              </a:rPr>
              <a:t>Functioning</a:t>
            </a:r>
            <a:r>
              <a:rPr lang="nl-NL" dirty="0">
                <a:latin typeface="Calibri" charset="0"/>
                <a:ea typeface="ＭＳ Ｐゴシック" charset="0"/>
                <a:cs typeface="ＭＳ Ｐゴシック" charset="0"/>
              </a:rPr>
              <a:t>, </a:t>
            </a:r>
            <a:r>
              <a:rPr lang="nl-NL" dirty="0" err="1">
                <a:latin typeface="Calibri" charset="0"/>
                <a:ea typeface="ＭＳ Ｐゴシック" charset="0"/>
                <a:cs typeface="ＭＳ Ｐゴシック" charset="0"/>
              </a:rPr>
              <a:t>Subjective</a:t>
            </a:r>
            <a:r>
              <a:rPr lang="nl-NL" dirty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nl-NL" dirty="0" err="1">
                <a:latin typeface="Calibri" charset="0"/>
                <a:ea typeface="ＭＳ Ｐゴシック" charset="0"/>
                <a:cs typeface="ＭＳ Ｐゴシック" charset="0"/>
              </a:rPr>
              <a:t>Happiness</a:t>
            </a:r>
            <a:endParaRPr lang="nl-NL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nl-NL" dirty="0">
                <a:latin typeface="Calibri" charset="0"/>
                <a:ea typeface="ＭＳ Ｐゴシック" charset="0"/>
                <a:cs typeface="ＭＳ Ｐゴシック" charset="0"/>
              </a:rPr>
              <a:t>- T1, T2, </a:t>
            </a:r>
            <a:r>
              <a:rPr lang="nl-NL" dirty="0" err="1">
                <a:latin typeface="Calibri" charset="0"/>
                <a:ea typeface="ＭＳ Ｐゴシック" charset="0"/>
                <a:cs typeface="ＭＳ Ｐゴシック" charset="0"/>
              </a:rPr>
              <a:t>brother</a:t>
            </a:r>
            <a:r>
              <a:rPr lang="nl-NL" dirty="0">
                <a:latin typeface="Calibri" charset="0"/>
                <a:ea typeface="ＭＳ Ｐゴシック" charset="0"/>
                <a:cs typeface="ＭＳ Ｐゴシック" charset="0"/>
              </a:rPr>
              <a:t>, sister</a:t>
            </a:r>
          </a:p>
          <a:p>
            <a:pPr>
              <a:spcBef>
                <a:spcPct val="50000"/>
              </a:spcBef>
              <a:defRPr/>
            </a:pPr>
            <a:r>
              <a:rPr lang="nl-NL" dirty="0">
                <a:latin typeface="Calibri" charset="0"/>
                <a:ea typeface="ＭＳ Ｐゴシック" charset="0"/>
                <a:cs typeface="ＭＳ Ｐゴシック" charset="0"/>
              </a:rPr>
              <a:t>- missing -999</a:t>
            </a:r>
          </a:p>
          <a:p>
            <a:pPr>
              <a:spcBef>
                <a:spcPct val="50000"/>
              </a:spcBef>
              <a:defRPr/>
            </a:pP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45411" name="Picture 5" descr="groepsfoto_tweelingenda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647950"/>
            <a:ext cx="4876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883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Within-Twin Covariance</a:t>
            </a:r>
          </a:p>
        </p:txBody>
      </p:sp>
      <p:sp>
        <p:nvSpPr>
          <p:cNvPr id="97282" name="Rectangle 4"/>
          <p:cNvSpPr>
            <a:spLocks noChangeArrowheads="1"/>
          </p:cNvSpPr>
          <p:nvPr/>
        </p:nvSpPr>
        <p:spPr bwMode="auto">
          <a:xfrm>
            <a:off x="806450" y="3657600"/>
            <a:ext cx="503238" cy="431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P1</a:t>
            </a:r>
            <a:endParaRPr lang="en-AU" altLang="en-US" sz="1800"/>
          </a:p>
        </p:txBody>
      </p:sp>
      <p:sp>
        <p:nvSpPr>
          <p:cNvPr id="97283" name="Rectangle 5"/>
          <p:cNvSpPr>
            <a:spLocks noChangeArrowheads="1"/>
          </p:cNvSpPr>
          <p:nvPr/>
        </p:nvSpPr>
        <p:spPr bwMode="auto">
          <a:xfrm>
            <a:off x="2895600" y="3657600"/>
            <a:ext cx="515938" cy="42386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P2</a:t>
            </a:r>
            <a:endParaRPr lang="en-AU" altLang="en-US" sz="1800"/>
          </a:p>
        </p:txBody>
      </p:sp>
      <p:sp>
        <p:nvSpPr>
          <p:cNvPr id="97284" name="Oval 6"/>
          <p:cNvSpPr>
            <a:spLocks noChangeArrowheads="1"/>
          </p:cNvSpPr>
          <p:nvPr/>
        </p:nvSpPr>
        <p:spPr bwMode="auto">
          <a:xfrm>
            <a:off x="841375" y="1963738"/>
            <a:ext cx="474663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1</a:t>
            </a:r>
            <a:endParaRPr lang="en-AU" altLang="en-US" sz="1200"/>
          </a:p>
        </p:txBody>
      </p:sp>
      <p:cxnSp>
        <p:nvCxnSpPr>
          <p:cNvPr id="97285" name="AutoShape 7"/>
          <p:cNvCxnSpPr>
            <a:cxnSpLocks noChangeShapeType="1"/>
          </p:cNvCxnSpPr>
          <p:nvPr/>
        </p:nvCxnSpPr>
        <p:spPr bwMode="auto">
          <a:xfrm rot="-5400000" flipH="1" flipV="1">
            <a:off x="777875" y="2074863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6" name="AutoShape 8"/>
          <p:cNvCxnSpPr>
            <a:cxnSpLocks noChangeShapeType="1"/>
            <a:stCxn id="97284" idx="4"/>
          </p:cNvCxnSpPr>
          <p:nvPr/>
        </p:nvCxnSpPr>
        <p:spPr bwMode="auto">
          <a:xfrm flipH="1">
            <a:off x="1076325" y="2430463"/>
            <a:ext cx="3175" cy="12065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7" name="AutoShape 9"/>
          <p:cNvCxnSpPr>
            <a:cxnSpLocks noChangeShapeType="1"/>
            <a:stCxn id="97289" idx="4"/>
          </p:cNvCxnSpPr>
          <p:nvPr/>
        </p:nvCxnSpPr>
        <p:spPr bwMode="auto">
          <a:xfrm>
            <a:off x="3167063" y="2430463"/>
            <a:ext cx="1587" cy="1225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8" name="AutoShape 10"/>
          <p:cNvCxnSpPr>
            <a:cxnSpLocks noChangeShapeType="1"/>
            <a:stCxn id="97284" idx="6"/>
          </p:cNvCxnSpPr>
          <p:nvPr/>
        </p:nvCxnSpPr>
        <p:spPr bwMode="auto">
          <a:xfrm>
            <a:off x="1316038" y="2197100"/>
            <a:ext cx="1808162" cy="14493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89" name="Oval 11"/>
          <p:cNvSpPr>
            <a:spLocks noChangeArrowheads="1"/>
          </p:cNvSpPr>
          <p:nvPr/>
        </p:nvSpPr>
        <p:spPr bwMode="auto">
          <a:xfrm>
            <a:off x="2928938" y="1963738"/>
            <a:ext cx="474662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2</a:t>
            </a:r>
            <a:endParaRPr lang="en-AU" altLang="en-US" sz="1200"/>
          </a:p>
        </p:txBody>
      </p:sp>
      <p:cxnSp>
        <p:nvCxnSpPr>
          <p:cNvPr id="97290" name="AutoShape 12"/>
          <p:cNvCxnSpPr>
            <a:cxnSpLocks noChangeShapeType="1"/>
          </p:cNvCxnSpPr>
          <p:nvPr/>
        </p:nvCxnSpPr>
        <p:spPr bwMode="auto">
          <a:xfrm rot="-5400000" flipH="1" flipV="1">
            <a:off x="2860675" y="2071688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1" name="Text Box 13"/>
          <p:cNvSpPr txBox="1">
            <a:spLocks noChangeArrowheads="1"/>
          </p:cNvSpPr>
          <p:nvPr/>
        </p:nvSpPr>
        <p:spPr bwMode="auto">
          <a:xfrm>
            <a:off x="1028700" y="2989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11</a:t>
            </a:r>
          </a:p>
        </p:txBody>
      </p:sp>
      <p:sp>
        <p:nvSpPr>
          <p:cNvPr id="97292" name="Text Box 14"/>
          <p:cNvSpPr txBox="1">
            <a:spLocks noChangeArrowheads="1"/>
          </p:cNvSpPr>
          <p:nvPr/>
        </p:nvSpPr>
        <p:spPr bwMode="auto">
          <a:xfrm>
            <a:off x="1984375" y="2989263"/>
            <a:ext cx="576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21</a:t>
            </a:r>
          </a:p>
        </p:txBody>
      </p:sp>
      <p:sp>
        <p:nvSpPr>
          <p:cNvPr id="97293" name="Text Box 15"/>
          <p:cNvSpPr txBox="1">
            <a:spLocks noChangeArrowheads="1"/>
          </p:cNvSpPr>
          <p:nvPr/>
        </p:nvSpPr>
        <p:spPr bwMode="auto">
          <a:xfrm>
            <a:off x="2746375" y="2989263"/>
            <a:ext cx="534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22</a:t>
            </a:r>
          </a:p>
        </p:txBody>
      </p:sp>
      <p:sp>
        <p:nvSpPr>
          <p:cNvPr id="97294" name="Text Box 16"/>
          <p:cNvSpPr txBox="1">
            <a:spLocks noChangeArrowheads="1"/>
          </p:cNvSpPr>
          <p:nvPr/>
        </p:nvSpPr>
        <p:spPr bwMode="auto">
          <a:xfrm>
            <a:off x="2620963" y="1814513"/>
            <a:ext cx="2682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97295" name="Text Box 17"/>
          <p:cNvSpPr txBox="1">
            <a:spLocks noChangeArrowheads="1"/>
          </p:cNvSpPr>
          <p:nvPr/>
        </p:nvSpPr>
        <p:spPr bwMode="auto">
          <a:xfrm>
            <a:off x="563563" y="17986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pic>
        <p:nvPicPr>
          <p:cNvPr id="97296" name="Picture 20" descr="latex-image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62200"/>
            <a:ext cx="43053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97" name="Text Box 40"/>
          <p:cNvSpPr txBox="1">
            <a:spLocks noChangeArrowheads="1"/>
          </p:cNvSpPr>
          <p:nvPr/>
        </p:nvSpPr>
        <p:spPr bwMode="auto">
          <a:xfrm>
            <a:off x="4572000" y="1778000"/>
            <a:ext cx="1997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/>
              <a:t>Path Tracing:</a:t>
            </a:r>
          </a:p>
        </p:txBody>
      </p:sp>
      <p:sp>
        <p:nvSpPr>
          <p:cNvPr id="19" name="Snip and Round Single Corner Rectangle 18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Within-Twin Covariance</a:t>
            </a:r>
          </a:p>
        </p:txBody>
      </p:sp>
      <p:sp>
        <p:nvSpPr>
          <p:cNvPr id="99330" name="Rectangle 3"/>
          <p:cNvSpPr>
            <a:spLocks noChangeArrowheads="1"/>
          </p:cNvSpPr>
          <p:nvPr/>
        </p:nvSpPr>
        <p:spPr bwMode="auto">
          <a:xfrm>
            <a:off x="806450" y="3657600"/>
            <a:ext cx="503238" cy="431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P1</a:t>
            </a:r>
            <a:endParaRPr lang="en-AU" altLang="en-US" sz="1800"/>
          </a:p>
        </p:txBody>
      </p:sp>
      <p:sp>
        <p:nvSpPr>
          <p:cNvPr id="99331" name="Rectangle 4"/>
          <p:cNvSpPr>
            <a:spLocks noChangeArrowheads="1"/>
          </p:cNvSpPr>
          <p:nvPr/>
        </p:nvSpPr>
        <p:spPr bwMode="auto">
          <a:xfrm>
            <a:off x="2895600" y="3657600"/>
            <a:ext cx="515938" cy="42386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P2</a:t>
            </a:r>
            <a:endParaRPr lang="en-AU" altLang="en-US" sz="1800"/>
          </a:p>
        </p:txBody>
      </p:sp>
      <p:sp>
        <p:nvSpPr>
          <p:cNvPr id="99332" name="Oval 5"/>
          <p:cNvSpPr>
            <a:spLocks noChangeArrowheads="1"/>
          </p:cNvSpPr>
          <p:nvPr/>
        </p:nvSpPr>
        <p:spPr bwMode="auto">
          <a:xfrm>
            <a:off x="841375" y="1963738"/>
            <a:ext cx="474663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1</a:t>
            </a:r>
            <a:endParaRPr lang="en-AU" altLang="en-US" sz="1200"/>
          </a:p>
        </p:txBody>
      </p:sp>
      <p:cxnSp>
        <p:nvCxnSpPr>
          <p:cNvPr id="99333" name="AutoShape 6"/>
          <p:cNvCxnSpPr>
            <a:cxnSpLocks noChangeShapeType="1"/>
          </p:cNvCxnSpPr>
          <p:nvPr/>
        </p:nvCxnSpPr>
        <p:spPr bwMode="auto">
          <a:xfrm rot="-5400000" flipH="1" flipV="1">
            <a:off x="777875" y="2074863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34" name="AutoShape 7"/>
          <p:cNvCxnSpPr>
            <a:cxnSpLocks noChangeShapeType="1"/>
            <a:stCxn id="99332" idx="4"/>
          </p:cNvCxnSpPr>
          <p:nvPr/>
        </p:nvCxnSpPr>
        <p:spPr bwMode="auto">
          <a:xfrm flipH="1">
            <a:off x="1076325" y="2430463"/>
            <a:ext cx="3175" cy="12065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35" name="AutoShape 8"/>
          <p:cNvCxnSpPr>
            <a:cxnSpLocks noChangeShapeType="1"/>
            <a:stCxn id="99337" idx="4"/>
          </p:cNvCxnSpPr>
          <p:nvPr/>
        </p:nvCxnSpPr>
        <p:spPr bwMode="auto">
          <a:xfrm>
            <a:off x="3167063" y="2430463"/>
            <a:ext cx="1587" cy="1225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36" name="AutoShape 9"/>
          <p:cNvCxnSpPr>
            <a:cxnSpLocks noChangeShapeType="1"/>
            <a:stCxn id="99332" idx="6"/>
          </p:cNvCxnSpPr>
          <p:nvPr/>
        </p:nvCxnSpPr>
        <p:spPr bwMode="auto">
          <a:xfrm>
            <a:off x="1316038" y="2197100"/>
            <a:ext cx="1808162" cy="14493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9337" name="Oval 10"/>
          <p:cNvSpPr>
            <a:spLocks noChangeArrowheads="1"/>
          </p:cNvSpPr>
          <p:nvPr/>
        </p:nvSpPr>
        <p:spPr bwMode="auto">
          <a:xfrm>
            <a:off x="2928938" y="1963738"/>
            <a:ext cx="474662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2</a:t>
            </a:r>
            <a:endParaRPr lang="en-AU" altLang="en-US" sz="1200"/>
          </a:p>
        </p:txBody>
      </p:sp>
      <p:cxnSp>
        <p:nvCxnSpPr>
          <p:cNvPr id="99338" name="AutoShape 11"/>
          <p:cNvCxnSpPr>
            <a:cxnSpLocks noChangeShapeType="1"/>
          </p:cNvCxnSpPr>
          <p:nvPr/>
        </p:nvCxnSpPr>
        <p:spPr bwMode="auto">
          <a:xfrm rot="-5400000" flipH="1" flipV="1">
            <a:off x="2860675" y="2071688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9339" name="Text Box 12"/>
          <p:cNvSpPr txBox="1">
            <a:spLocks noChangeArrowheads="1"/>
          </p:cNvSpPr>
          <p:nvPr/>
        </p:nvSpPr>
        <p:spPr bwMode="auto">
          <a:xfrm>
            <a:off x="1028700" y="2989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11</a:t>
            </a:r>
          </a:p>
        </p:txBody>
      </p:sp>
      <p:sp>
        <p:nvSpPr>
          <p:cNvPr id="99340" name="Text Box 13"/>
          <p:cNvSpPr txBox="1">
            <a:spLocks noChangeArrowheads="1"/>
          </p:cNvSpPr>
          <p:nvPr/>
        </p:nvSpPr>
        <p:spPr bwMode="auto">
          <a:xfrm>
            <a:off x="1984375" y="2989263"/>
            <a:ext cx="576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21</a:t>
            </a:r>
          </a:p>
        </p:txBody>
      </p:sp>
      <p:sp>
        <p:nvSpPr>
          <p:cNvPr id="99341" name="Text Box 14"/>
          <p:cNvSpPr txBox="1">
            <a:spLocks noChangeArrowheads="1"/>
          </p:cNvSpPr>
          <p:nvPr/>
        </p:nvSpPr>
        <p:spPr bwMode="auto">
          <a:xfrm>
            <a:off x="2746375" y="2989263"/>
            <a:ext cx="534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22</a:t>
            </a:r>
          </a:p>
        </p:txBody>
      </p:sp>
      <p:sp>
        <p:nvSpPr>
          <p:cNvPr id="99342" name="Text Box 15"/>
          <p:cNvSpPr txBox="1">
            <a:spLocks noChangeArrowheads="1"/>
          </p:cNvSpPr>
          <p:nvPr/>
        </p:nvSpPr>
        <p:spPr bwMode="auto">
          <a:xfrm>
            <a:off x="2620963" y="1814513"/>
            <a:ext cx="2682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99343" name="Text Box 16"/>
          <p:cNvSpPr txBox="1">
            <a:spLocks noChangeArrowheads="1"/>
          </p:cNvSpPr>
          <p:nvPr/>
        </p:nvSpPr>
        <p:spPr bwMode="auto">
          <a:xfrm>
            <a:off x="563563" y="17986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pic>
        <p:nvPicPr>
          <p:cNvPr id="99344" name="Picture 17" descr="latex-image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62200"/>
            <a:ext cx="43053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22" name="Oval 18"/>
          <p:cNvSpPr>
            <a:spLocks noChangeArrowheads="1"/>
          </p:cNvSpPr>
          <p:nvPr/>
        </p:nvSpPr>
        <p:spPr bwMode="auto">
          <a:xfrm>
            <a:off x="1020763" y="2963863"/>
            <a:ext cx="457200" cy="457200"/>
          </a:xfrm>
          <a:prstGeom prst="ellipse">
            <a:avLst/>
          </a:prstGeom>
          <a:gradFill rotWithShape="0">
            <a:gsLst>
              <a:gs pos="0">
                <a:schemeClr val="tx2">
                  <a:alpha val="48000"/>
                </a:schemeClr>
              </a:gs>
              <a:gs pos="100000">
                <a:schemeClr val="tx2">
                  <a:gamma/>
                  <a:shade val="98039"/>
                  <a:invGamma/>
                  <a:alpha val="50000"/>
                </a:schemeClr>
              </a:gs>
            </a:gsLst>
            <a:lin ang="5400000" scaled="1"/>
          </a:gradFill>
          <a:ln w="2857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9346" name="Oval 19"/>
          <p:cNvSpPr>
            <a:spLocks noChangeArrowheads="1"/>
          </p:cNvSpPr>
          <p:nvPr/>
        </p:nvSpPr>
        <p:spPr bwMode="auto">
          <a:xfrm>
            <a:off x="1982788" y="2994025"/>
            <a:ext cx="457200" cy="457200"/>
          </a:xfrm>
          <a:prstGeom prst="ellipse">
            <a:avLst/>
          </a:prstGeom>
          <a:gradFill rotWithShape="0">
            <a:gsLst>
              <a:gs pos="0">
                <a:srgbClr val="288C4E">
                  <a:alpha val="50000"/>
                </a:srgbClr>
              </a:gs>
              <a:gs pos="100000">
                <a:srgbClr val="309155">
                  <a:alpha val="50000"/>
                </a:srgbClr>
              </a:gs>
            </a:gsLst>
            <a:lin ang="5400000" scaled="1"/>
          </a:gradFill>
          <a:ln w="28575">
            <a:solidFill>
              <a:srgbClr val="288C4E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98324" name="Oval 20"/>
          <p:cNvSpPr>
            <a:spLocks noChangeArrowheads="1"/>
          </p:cNvSpPr>
          <p:nvPr/>
        </p:nvSpPr>
        <p:spPr bwMode="auto">
          <a:xfrm>
            <a:off x="2755900" y="3009900"/>
            <a:ext cx="457200" cy="457200"/>
          </a:xfrm>
          <a:prstGeom prst="ellipse">
            <a:avLst/>
          </a:prstGeom>
          <a:gradFill rotWithShape="0"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gamma/>
                  <a:tint val="96078"/>
                  <a:invGamma/>
                  <a:alpha val="50000"/>
                </a:schemeClr>
              </a:gs>
            </a:gsLst>
            <a:lin ang="5400000" scaled="1"/>
          </a:gradFill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9348" name="Text Box 28"/>
          <p:cNvSpPr txBox="1">
            <a:spLocks noChangeArrowheads="1"/>
          </p:cNvSpPr>
          <p:nvPr/>
        </p:nvSpPr>
        <p:spPr bwMode="auto">
          <a:xfrm>
            <a:off x="4572000" y="1778000"/>
            <a:ext cx="1997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/>
              <a:t>Path Tracing:</a:t>
            </a:r>
          </a:p>
        </p:txBody>
      </p:sp>
      <p:pic>
        <p:nvPicPr>
          <p:cNvPr id="99349" name="Picture 30" descr="latex-image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810000"/>
            <a:ext cx="18669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50" name="Text Box 31"/>
          <p:cNvSpPr txBox="1">
            <a:spLocks noChangeArrowheads="1"/>
          </p:cNvSpPr>
          <p:nvPr/>
        </p:nvSpPr>
        <p:spPr bwMode="auto">
          <a:xfrm>
            <a:off x="4572000" y="3429000"/>
            <a:ext cx="2117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/>
              <a:t>a Lower 2 x 2:</a:t>
            </a:r>
          </a:p>
        </p:txBody>
      </p:sp>
      <p:sp>
        <p:nvSpPr>
          <p:cNvPr id="99351" name="Text Box 32"/>
          <p:cNvSpPr txBox="1">
            <a:spLocks noChangeArrowheads="1"/>
          </p:cNvSpPr>
          <p:nvPr/>
        </p:nvSpPr>
        <p:spPr bwMode="auto">
          <a:xfrm>
            <a:off x="6477000" y="3810000"/>
            <a:ext cx="495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/>
              <a:t>P1</a:t>
            </a:r>
          </a:p>
        </p:txBody>
      </p:sp>
      <p:sp>
        <p:nvSpPr>
          <p:cNvPr id="99352" name="Text Box 33"/>
          <p:cNvSpPr txBox="1">
            <a:spLocks noChangeArrowheads="1"/>
          </p:cNvSpPr>
          <p:nvPr/>
        </p:nvSpPr>
        <p:spPr bwMode="auto">
          <a:xfrm>
            <a:off x="6477000" y="4267200"/>
            <a:ext cx="495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/>
              <a:t>P2</a:t>
            </a:r>
          </a:p>
        </p:txBody>
      </p:sp>
      <p:sp>
        <p:nvSpPr>
          <p:cNvPr id="99353" name="Text Box 34"/>
          <p:cNvSpPr txBox="1">
            <a:spLocks noChangeArrowheads="1"/>
          </p:cNvSpPr>
          <p:nvPr/>
        </p:nvSpPr>
        <p:spPr bwMode="auto">
          <a:xfrm>
            <a:off x="7239000" y="3429000"/>
            <a:ext cx="469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/>
              <a:t>a1</a:t>
            </a:r>
          </a:p>
        </p:txBody>
      </p:sp>
      <p:sp>
        <p:nvSpPr>
          <p:cNvPr id="99354" name="Text Box 35"/>
          <p:cNvSpPr txBox="1">
            <a:spLocks noChangeArrowheads="1"/>
          </p:cNvSpPr>
          <p:nvPr/>
        </p:nvSpPr>
        <p:spPr bwMode="auto">
          <a:xfrm>
            <a:off x="8153400" y="3429000"/>
            <a:ext cx="469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/>
              <a:t>a2</a:t>
            </a:r>
          </a:p>
        </p:txBody>
      </p:sp>
      <p:sp>
        <p:nvSpPr>
          <p:cNvPr id="98340" name="AutoShape 36"/>
          <p:cNvSpPr>
            <a:spLocks noChangeArrowheads="1"/>
          </p:cNvSpPr>
          <p:nvPr/>
        </p:nvSpPr>
        <p:spPr bwMode="auto">
          <a:xfrm>
            <a:off x="7239000" y="3810000"/>
            <a:ext cx="533400" cy="457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alpha val="45000"/>
                </a:schemeClr>
              </a:gs>
              <a:gs pos="100000">
                <a:schemeClr val="accent1">
                  <a:gamma/>
                  <a:tint val="96078"/>
                  <a:invGamma/>
                  <a:alpha val="39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9356" name="AutoShape 37"/>
          <p:cNvSpPr>
            <a:spLocks noChangeArrowheads="1"/>
          </p:cNvSpPr>
          <p:nvPr/>
        </p:nvSpPr>
        <p:spPr bwMode="auto">
          <a:xfrm>
            <a:off x="7239000" y="4267200"/>
            <a:ext cx="533400" cy="457200"/>
          </a:xfrm>
          <a:prstGeom prst="roundRect">
            <a:avLst>
              <a:gd name="adj" fmla="val 16667"/>
            </a:avLst>
          </a:prstGeom>
          <a:solidFill>
            <a:srgbClr val="288C4E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99357" name="AutoShape 38"/>
          <p:cNvSpPr>
            <a:spLocks noChangeArrowheads="1"/>
          </p:cNvSpPr>
          <p:nvPr/>
        </p:nvSpPr>
        <p:spPr bwMode="auto">
          <a:xfrm>
            <a:off x="8077200" y="4267200"/>
            <a:ext cx="5334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4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31" name="Snip and Round Single Corner Rectangle 30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Within-Twin Covariance</a:t>
            </a:r>
          </a:p>
        </p:txBody>
      </p:sp>
      <p:sp>
        <p:nvSpPr>
          <p:cNvPr id="101378" name="Rectangle 3"/>
          <p:cNvSpPr>
            <a:spLocks noChangeArrowheads="1"/>
          </p:cNvSpPr>
          <p:nvPr/>
        </p:nvSpPr>
        <p:spPr bwMode="auto">
          <a:xfrm>
            <a:off x="806450" y="3657600"/>
            <a:ext cx="503238" cy="431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P1</a:t>
            </a:r>
            <a:endParaRPr lang="en-AU" altLang="en-US" sz="1800"/>
          </a:p>
        </p:txBody>
      </p:sp>
      <p:sp>
        <p:nvSpPr>
          <p:cNvPr id="101379" name="Rectangle 4"/>
          <p:cNvSpPr>
            <a:spLocks noChangeArrowheads="1"/>
          </p:cNvSpPr>
          <p:nvPr/>
        </p:nvSpPr>
        <p:spPr bwMode="auto">
          <a:xfrm>
            <a:off x="2895600" y="3657600"/>
            <a:ext cx="515938" cy="42386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P2</a:t>
            </a:r>
            <a:endParaRPr lang="en-AU" altLang="en-US" sz="1800"/>
          </a:p>
        </p:txBody>
      </p:sp>
      <p:sp>
        <p:nvSpPr>
          <p:cNvPr id="101380" name="Oval 5"/>
          <p:cNvSpPr>
            <a:spLocks noChangeArrowheads="1"/>
          </p:cNvSpPr>
          <p:nvPr/>
        </p:nvSpPr>
        <p:spPr bwMode="auto">
          <a:xfrm>
            <a:off x="841375" y="1963738"/>
            <a:ext cx="474663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1</a:t>
            </a:r>
            <a:endParaRPr lang="en-AU" altLang="en-US" sz="1200"/>
          </a:p>
        </p:txBody>
      </p:sp>
      <p:cxnSp>
        <p:nvCxnSpPr>
          <p:cNvPr id="101381" name="AutoShape 6"/>
          <p:cNvCxnSpPr>
            <a:cxnSpLocks noChangeShapeType="1"/>
          </p:cNvCxnSpPr>
          <p:nvPr/>
        </p:nvCxnSpPr>
        <p:spPr bwMode="auto">
          <a:xfrm rot="-5400000" flipH="1" flipV="1">
            <a:off x="777875" y="2074863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1382" name="AutoShape 7"/>
          <p:cNvCxnSpPr>
            <a:cxnSpLocks noChangeShapeType="1"/>
            <a:stCxn id="101380" idx="4"/>
          </p:cNvCxnSpPr>
          <p:nvPr/>
        </p:nvCxnSpPr>
        <p:spPr bwMode="auto">
          <a:xfrm flipH="1">
            <a:off x="1076325" y="2430463"/>
            <a:ext cx="3175" cy="12065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1383" name="AutoShape 8"/>
          <p:cNvCxnSpPr>
            <a:cxnSpLocks noChangeShapeType="1"/>
            <a:stCxn id="101385" idx="4"/>
          </p:cNvCxnSpPr>
          <p:nvPr/>
        </p:nvCxnSpPr>
        <p:spPr bwMode="auto">
          <a:xfrm>
            <a:off x="3167063" y="2430463"/>
            <a:ext cx="1587" cy="1225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1384" name="AutoShape 9"/>
          <p:cNvCxnSpPr>
            <a:cxnSpLocks noChangeShapeType="1"/>
            <a:stCxn id="101380" idx="6"/>
          </p:cNvCxnSpPr>
          <p:nvPr/>
        </p:nvCxnSpPr>
        <p:spPr bwMode="auto">
          <a:xfrm>
            <a:off x="1316038" y="2197100"/>
            <a:ext cx="1808162" cy="14493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1385" name="Oval 10"/>
          <p:cNvSpPr>
            <a:spLocks noChangeArrowheads="1"/>
          </p:cNvSpPr>
          <p:nvPr/>
        </p:nvSpPr>
        <p:spPr bwMode="auto">
          <a:xfrm>
            <a:off x="2928938" y="1963738"/>
            <a:ext cx="474662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2</a:t>
            </a:r>
            <a:endParaRPr lang="en-AU" altLang="en-US" sz="1200"/>
          </a:p>
        </p:txBody>
      </p:sp>
      <p:cxnSp>
        <p:nvCxnSpPr>
          <p:cNvPr id="101386" name="AutoShape 11"/>
          <p:cNvCxnSpPr>
            <a:cxnSpLocks noChangeShapeType="1"/>
          </p:cNvCxnSpPr>
          <p:nvPr/>
        </p:nvCxnSpPr>
        <p:spPr bwMode="auto">
          <a:xfrm rot="-5400000" flipH="1" flipV="1">
            <a:off x="2860675" y="2071688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1387" name="Text Box 12"/>
          <p:cNvSpPr txBox="1">
            <a:spLocks noChangeArrowheads="1"/>
          </p:cNvSpPr>
          <p:nvPr/>
        </p:nvSpPr>
        <p:spPr bwMode="auto">
          <a:xfrm>
            <a:off x="1028700" y="2989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11</a:t>
            </a:r>
          </a:p>
        </p:txBody>
      </p:sp>
      <p:sp>
        <p:nvSpPr>
          <p:cNvPr id="101388" name="Text Box 13"/>
          <p:cNvSpPr txBox="1">
            <a:spLocks noChangeArrowheads="1"/>
          </p:cNvSpPr>
          <p:nvPr/>
        </p:nvSpPr>
        <p:spPr bwMode="auto">
          <a:xfrm>
            <a:off x="1984375" y="2989263"/>
            <a:ext cx="576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21</a:t>
            </a:r>
          </a:p>
        </p:txBody>
      </p:sp>
      <p:sp>
        <p:nvSpPr>
          <p:cNvPr id="101389" name="Text Box 14"/>
          <p:cNvSpPr txBox="1">
            <a:spLocks noChangeArrowheads="1"/>
          </p:cNvSpPr>
          <p:nvPr/>
        </p:nvSpPr>
        <p:spPr bwMode="auto">
          <a:xfrm>
            <a:off x="2746375" y="2989263"/>
            <a:ext cx="534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22</a:t>
            </a:r>
          </a:p>
        </p:txBody>
      </p:sp>
      <p:sp>
        <p:nvSpPr>
          <p:cNvPr id="101390" name="Text Box 15"/>
          <p:cNvSpPr txBox="1">
            <a:spLocks noChangeArrowheads="1"/>
          </p:cNvSpPr>
          <p:nvPr/>
        </p:nvSpPr>
        <p:spPr bwMode="auto">
          <a:xfrm>
            <a:off x="2620963" y="1814513"/>
            <a:ext cx="2682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101391" name="Text Box 16"/>
          <p:cNvSpPr txBox="1">
            <a:spLocks noChangeArrowheads="1"/>
          </p:cNvSpPr>
          <p:nvPr/>
        </p:nvSpPr>
        <p:spPr bwMode="auto">
          <a:xfrm>
            <a:off x="563563" y="179863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pic>
        <p:nvPicPr>
          <p:cNvPr id="101392" name="Picture 17" descr="latex-image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62200"/>
            <a:ext cx="43053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93" name="Text Box 28"/>
          <p:cNvSpPr txBox="1">
            <a:spLocks noChangeArrowheads="1"/>
          </p:cNvSpPr>
          <p:nvPr/>
        </p:nvSpPr>
        <p:spPr bwMode="auto">
          <a:xfrm>
            <a:off x="4572000" y="1778000"/>
            <a:ext cx="1997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/>
              <a:t>Path Tracing:</a:t>
            </a:r>
          </a:p>
        </p:txBody>
      </p:sp>
      <p:pic>
        <p:nvPicPr>
          <p:cNvPr id="101394" name="Picture 29" descr="latex-image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41"/>
          <a:stretch>
            <a:fillRect/>
          </a:stretch>
        </p:blipFill>
        <p:spPr bwMode="auto">
          <a:xfrm>
            <a:off x="1911350" y="4876800"/>
            <a:ext cx="6546850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95" name="Picture 30" descr="latex-image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810000"/>
            <a:ext cx="18669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96" name="Text Box 31"/>
          <p:cNvSpPr txBox="1">
            <a:spLocks noChangeArrowheads="1"/>
          </p:cNvSpPr>
          <p:nvPr/>
        </p:nvSpPr>
        <p:spPr bwMode="auto">
          <a:xfrm>
            <a:off x="4572000" y="3429000"/>
            <a:ext cx="2117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/>
              <a:t>a Lower 2 x 2:</a:t>
            </a:r>
          </a:p>
        </p:txBody>
      </p:sp>
      <p:sp>
        <p:nvSpPr>
          <p:cNvPr id="101397" name="Text Box 32"/>
          <p:cNvSpPr txBox="1">
            <a:spLocks noChangeArrowheads="1"/>
          </p:cNvSpPr>
          <p:nvPr/>
        </p:nvSpPr>
        <p:spPr bwMode="auto">
          <a:xfrm>
            <a:off x="6477000" y="3810000"/>
            <a:ext cx="495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/>
              <a:t>P1</a:t>
            </a:r>
          </a:p>
        </p:txBody>
      </p:sp>
      <p:sp>
        <p:nvSpPr>
          <p:cNvPr id="101398" name="Text Box 33"/>
          <p:cNvSpPr txBox="1">
            <a:spLocks noChangeArrowheads="1"/>
          </p:cNvSpPr>
          <p:nvPr/>
        </p:nvSpPr>
        <p:spPr bwMode="auto">
          <a:xfrm>
            <a:off x="6477000" y="4267200"/>
            <a:ext cx="495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/>
              <a:t>P2</a:t>
            </a:r>
          </a:p>
        </p:txBody>
      </p:sp>
      <p:sp>
        <p:nvSpPr>
          <p:cNvPr id="101399" name="Text Box 34"/>
          <p:cNvSpPr txBox="1">
            <a:spLocks noChangeArrowheads="1"/>
          </p:cNvSpPr>
          <p:nvPr/>
        </p:nvSpPr>
        <p:spPr bwMode="auto">
          <a:xfrm>
            <a:off x="7239000" y="3429000"/>
            <a:ext cx="469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/>
              <a:t>a1</a:t>
            </a:r>
          </a:p>
        </p:txBody>
      </p:sp>
      <p:sp>
        <p:nvSpPr>
          <p:cNvPr id="101400" name="Text Box 35"/>
          <p:cNvSpPr txBox="1">
            <a:spLocks noChangeArrowheads="1"/>
          </p:cNvSpPr>
          <p:nvPr/>
        </p:nvSpPr>
        <p:spPr bwMode="auto">
          <a:xfrm>
            <a:off x="8153400" y="3429000"/>
            <a:ext cx="469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/>
              <a:t>a2</a:t>
            </a:r>
          </a:p>
        </p:txBody>
      </p:sp>
      <p:sp>
        <p:nvSpPr>
          <p:cNvPr id="100388" name="AutoShape 36"/>
          <p:cNvSpPr>
            <a:spLocks noChangeArrowheads="1"/>
          </p:cNvSpPr>
          <p:nvPr/>
        </p:nvSpPr>
        <p:spPr bwMode="auto">
          <a:xfrm>
            <a:off x="7239000" y="3810000"/>
            <a:ext cx="533400" cy="457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alpha val="45000"/>
                </a:schemeClr>
              </a:gs>
              <a:gs pos="100000">
                <a:schemeClr val="accent1">
                  <a:gamma/>
                  <a:tint val="96078"/>
                  <a:invGamma/>
                  <a:alpha val="39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402" name="AutoShape 37"/>
          <p:cNvSpPr>
            <a:spLocks noChangeArrowheads="1"/>
          </p:cNvSpPr>
          <p:nvPr/>
        </p:nvSpPr>
        <p:spPr bwMode="auto">
          <a:xfrm>
            <a:off x="7239000" y="4267200"/>
            <a:ext cx="533400" cy="457200"/>
          </a:xfrm>
          <a:prstGeom prst="roundRect">
            <a:avLst>
              <a:gd name="adj" fmla="val 16667"/>
            </a:avLst>
          </a:prstGeom>
          <a:solidFill>
            <a:srgbClr val="288C4E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1403" name="AutoShape 38"/>
          <p:cNvSpPr>
            <a:spLocks noChangeArrowheads="1"/>
          </p:cNvSpPr>
          <p:nvPr/>
        </p:nvSpPr>
        <p:spPr bwMode="auto">
          <a:xfrm>
            <a:off x="8077200" y="4267200"/>
            <a:ext cx="5334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4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0391" name="AutoShape 39"/>
          <p:cNvSpPr>
            <a:spLocks noChangeArrowheads="1"/>
          </p:cNvSpPr>
          <p:nvPr/>
        </p:nvSpPr>
        <p:spPr bwMode="auto">
          <a:xfrm>
            <a:off x="3435350" y="4953000"/>
            <a:ext cx="533400" cy="457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alpha val="45000"/>
                </a:schemeClr>
              </a:gs>
              <a:gs pos="100000">
                <a:schemeClr val="accent1">
                  <a:gamma/>
                  <a:tint val="96078"/>
                  <a:invGamma/>
                  <a:alpha val="39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0392" name="AutoShape 40"/>
          <p:cNvSpPr>
            <a:spLocks noChangeArrowheads="1"/>
          </p:cNvSpPr>
          <p:nvPr/>
        </p:nvSpPr>
        <p:spPr bwMode="auto">
          <a:xfrm>
            <a:off x="5554663" y="4926013"/>
            <a:ext cx="533400" cy="457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alpha val="45000"/>
                </a:schemeClr>
              </a:gs>
              <a:gs pos="100000">
                <a:schemeClr val="accent1">
                  <a:gamma/>
                  <a:tint val="96078"/>
                  <a:invGamma/>
                  <a:alpha val="39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406" name="AutoShape 41"/>
          <p:cNvSpPr>
            <a:spLocks noChangeArrowheads="1"/>
          </p:cNvSpPr>
          <p:nvPr/>
        </p:nvSpPr>
        <p:spPr bwMode="auto">
          <a:xfrm>
            <a:off x="3435350" y="5410200"/>
            <a:ext cx="533400" cy="381000"/>
          </a:xfrm>
          <a:prstGeom prst="roundRect">
            <a:avLst>
              <a:gd name="adj" fmla="val 16667"/>
            </a:avLst>
          </a:prstGeom>
          <a:solidFill>
            <a:srgbClr val="288C4E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1407" name="AutoShape 42"/>
          <p:cNvSpPr>
            <a:spLocks noChangeArrowheads="1"/>
          </p:cNvSpPr>
          <p:nvPr/>
        </p:nvSpPr>
        <p:spPr bwMode="auto">
          <a:xfrm>
            <a:off x="6254750" y="4953000"/>
            <a:ext cx="533400" cy="457200"/>
          </a:xfrm>
          <a:prstGeom prst="roundRect">
            <a:avLst>
              <a:gd name="adj" fmla="val 16667"/>
            </a:avLst>
          </a:prstGeom>
          <a:solidFill>
            <a:srgbClr val="288C4E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1408" name="AutoShape 43"/>
          <p:cNvSpPr>
            <a:spLocks noChangeArrowheads="1"/>
          </p:cNvSpPr>
          <p:nvPr/>
        </p:nvSpPr>
        <p:spPr bwMode="auto">
          <a:xfrm>
            <a:off x="4197350" y="5410200"/>
            <a:ext cx="533400" cy="381000"/>
          </a:xfrm>
          <a:prstGeom prst="roundRect">
            <a:avLst>
              <a:gd name="adj" fmla="val 16667"/>
            </a:avLst>
          </a:prstGeom>
          <a:solidFill>
            <a:schemeClr val="accent2">
              <a:alpha val="4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1409" name="AutoShape 44"/>
          <p:cNvSpPr>
            <a:spLocks noChangeArrowheads="1"/>
          </p:cNvSpPr>
          <p:nvPr/>
        </p:nvSpPr>
        <p:spPr bwMode="auto">
          <a:xfrm>
            <a:off x="6254750" y="5410200"/>
            <a:ext cx="533400" cy="381000"/>
          </a:xfrm>
          <a:prstGeom prst="roundRect">
            <a:avLst>
              <a:gd name="adj" fmla="val 16667"/>
            </a:avLst>
          </a:prstGeom>
          <a:solidFill>
            <a:schemeClr val="accent2">
              <a:alpha val="4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1410" name="Text Box 45"/>
          <p:cNvSpPr txBox="1">
            <a:spLocks noChangeArrowheads="1"/>
          </p:cNvSpPr>
          <p:nvPr/>
        </p:nvSpPr>
        <p:spPr bwMode="auto">
          <a:xfrm>
            <a:off x="1028700" y="2989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11</a:t>
            </a:r>
          </a:p>
        </p:txBody>
      </p:sp>
      <p:sp>
        <p:nvSpPr>
          <p:cNvPr id="101411" name="Text Box 46"/>
          <p:cNvSpPr txBox="1">
            <a:spLocks noChangeArrowheads="1"/>
          </p:cNvSpPr>
          <p:nvPr/>
        </p:nvSpPr>
        <p:spPr bwMode="auto">
          <a:xfrm>
            <a:off x="1984375" y="2989263"/>
            <a:ext cx="576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21</a:t>
            </a:r>
          </a:p>
        </p:txBody>
      </p:sp>
      <p:sp>
        <p:nvSpPr>
          <p:cNvPr id="101412" name="Text Box 47"/>
          <p:cNvSpPr txBox="1">
            <a:spLocks noChangeArrowheads="1"/>
          </p:cNvSpPr>
          <p:nvPr/>
        </p:nvSpPr>
        <p:spPr bwMode="auto">
          <a:xfrm>
            <a:off x="2746375" y="2989263"/>
            <a:ext cx="534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22</a:t>
            </a:r>
          </a:p>
        </p:txBody>
      </p:sp>
      <p:sp>
        <p:nvSpPr>
          <p:cNvPr id="100400" name="Oval 48"/>
          <p:cNvSpPr>
            <a:spLocks noChangeArrowheads="1"/>
          </p:cNvSpPr>
          <p:nvPr/>
        </p:nvSpPr>
        <p:spPr bwMode="auto">
          <a:xfrm>
            <a:off x="1020763" y="2963863"/>
            <a:ext cx="457200" cy="457200"/>
          </a:xfrm>
          <a:prstGeom prst="ellipse">
            <a:avLst/>
          </a:prstGeom>
          <a:gradFill rotWithShape="0">
            <a:gsLst>
              <a:gs pos="0">
                <a:schemeClr val="tx2">
                  <a:alpha val="48000"/>
                </a:schemeClr>
              </a:gs>
              <a:gs pos="100000">
                <a:schemeClr val="tx2">
                  <a:gamma/>
                  <a:shade val="98039"/>
                  <a:invGamma/>
                  <a:alpha val="50000"/>
                </a:schemeClr>
              </a:gs>
            </a:gsLst>
            <a:lin ang="5400000" scaled="1"/>
          </a:gradFill>
          <a:ln w="2857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414" name="Oval 49"/>
          <p:cNvSpPr>
            <a:spLocks noChangeArrowheads="1"/>
          </p:cNvSpPr>
          <p:nvPr/>
        </p:nvSpPr>
        <p:spPr bwMode="auto">
          <a:xfrm>
            <a:off x="1982788" y="2994025"/>
            <a:ext cx="457200" cy="457200"/>
          </a:xfrm>
          <a:prstGeom prst="ellipse">
            <a:avLst/>
          </a:prstGeom>
          <a:gradFill rotWithShape="0">
            <a:gsLst>
              <a:gs pos="0">
                <a:srgbClr val="288C4E">
                  <a:alpha val="50000"/>
                </a:srgbClr>
              </a:gs>
              <a:gs pos="100000">
                <a:srgbClr val="309155">
                  <a:alpha val="50000"/>
                </a:srgbClr>
              </a:gs>
            </a:gsLst>
            <a:lin ang="5400000" scaled="1"/>
          </a:gradFill>
          <a:ln w="28575">
            <a:solidFill>
              <a:srgbClr val="288C4E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0402" name="Oval 50"/>
          <p:cNvSpPr>
            <a:spLocks noChangeArrowheads="1"/>
          </p:cNvSpPr>
          <p:nvPr/>
        </p:nvSpPr>
        <p:spPr bwMode="auto">
          <a:xfrm>
            <a:off x="2755900" y="3009900"/>
            <a:ext cx="457200" cy="457200"/>
          </a:xfrm>
          <a:prstGeom prst="ellipse">
            <a:avLst/>
          </a:prstGeom>
          <a:gradFill rotWithShape="0"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gamma/>
                  <a:tint val="96078"/>
                  <a:invGamma/>
                  <a:alpha val="50000"/>
                </a:schemeClr>
              </a:gs>
            </a:gsLst>
            <a:lin ang="5400000" scaled="1"/>
          </a:gradFill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101416" name="Object 2"/>
          <p:cNvGraphicFramePr>
            <a:graphicFrameLocks noChangeAspect="1"/>
          </p:cNvGraphicFramePr>
          <p:nvPr/>
        </p:nvGraphicFramePr>
        <p:xfrm>
          <a:off x="304800" y="4953000"/>
          <a:ext cx="21590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25" name="Equation" r:id="rId7" imgW="1079500" imgH="431800" progId="Equation.3">
                  <p:embed/>
                </p:oleObj>
              </mc:Choice>
              <mc:Fallback>
                <p:oleObj name="Equation" r:id="rId7" imgW="1079500" imgH="431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4953000"/>
                        <a:ext cx="21590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Snip and Round Single Corner Rectangle 41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Within-Twin Covariance</a:t>
            </a:r>
          </a:p>
        </p:txBody>
      </p:sp>
      <p:pic>
        <p:nvPicPr>
          <p:cNvPr id="103426" name="Picture 29" descr="latex-image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41"/>
          <a:stretch>
            <a:fillRect/>
          </a:stretch>
        </p:blipFill>
        <p:spPr bwMode="auto">
          <a:xfrm>
            <a:off x="1911350" y="2133600"/>
            <a:ext cx="6546850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91" name="AutoShape 39"/>
          <p:cNvSpPr>
            <a:spLocks noChangeArrowheads="1"/>
          </p:cNvSpPr>
          <p:nvPr/>
        </p:nvSpPr>
        <p:spPr bwMode="auto">
          <a:xfrm>
            <a:off x="3435350" y="2209800"/>
            <a:ext cx="533400" cy="457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alpha val="45000"/>
                </a:schemeClr>
              </a:gs>
              <a:gs pos="100000">
                <a:schemeClr val="accent1">
                  <a:gamma/>
                  <a:tint val="96078"/>
                  <a:invGamma/>
                  <a:alpha val="39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0392" name="AutoShape 40"/>
          <p:cNvSpPr>
            <a:spLocks noChangeArrowheads="1"/>
          </p:cNvSpPr>
          <p:nvPr/>
        </p:nvSpPr>
        <p:spPr bwMode="auto">
          <a:xfrm>
            <a:off x="5554663" y="2182813"/>
            <a:ext cx="533400" cy="457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alpha val="45000"/>
                </a:schemeClr>
              </a:gs>
              <a:gs pos="100000">
                <a:schemeClr val="accent1">
                  <a:gamma/>
                  <a:tint val="96078"/>
                  <a:invGamma/>
                  <a:alpha val="39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429" name="AutoShape 41"/>
          <p:cNvSpPr>
            <a:spLocks noChangeArrowheads="1"/>
          </p:cNvSpPr>
          <p:nvPr/>
        </p:nvSpPr>
        <p:spPr bwMode="auto">
          <a:xfrm>
            <a:off x="3435350" y="2667000"/>
            <a:ext cx="533400" cy="381000"/>
          </a:xfrm>
          <a:prstGeom prst="roundRect">
            <a:avLst>
              <a:gd name="adj" fmla="val 16667"/>
            </a:avLst>
          </a:prstGeom>
          <a:solidFill>
            <a:srgbClr val="288C4E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3430" name="AutoShape 42"/>
          <p:cNvSpPr>
            <a:spLocks noChangeArrowheads="1"/>
          </p:cNvSpPr>
          <p:nvPr/>
        </p:nvSpPr>
        <p:spPr bwMode="auto">
          <a:xfrm>
            <a:off x="6254750" y="2209800"/>
            <a:ext cx="533400" cy="457200"/>
          </a:xfrm>
          <a:prstGeom prst="roundRect">
            <a:avLst>
              <a:gd name="adj" fmla="val 16667"/>
            </a:avLst>
          </a:prstGeom>
          <a:solidFill>
            <a:srgbClr val="288C4E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3431" name="AutoShape 43"/>
          <p:cNvSpPr>
            <a:spLocks noChangeArrowheads="1"/>
          </p:cNvSpPr>
          <p:nvPr/>
        </p:nvSpPr>
        <p:spPr bwMode="auto">
          <a:xfrm>
            <a:off x="4197350" y="2667000"/>
            <a:ext cx="533400" cy="381000"/>
          </a:xfrm>
          <a:prstGeom prst="roundRect">
            <a:avLst>
              <a:gd name="adj" fmla="val 16667"/>
            </a:avLst>
          </a:prstGeom>
          <a:solidFill>
            <a:schemeClr val="accent2">
              <a:alpha val="4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3432" name="AutoShape 44"/>
          <p:cNvSpPr>
            <a:spLocks noChangeArrowheads="1"/>
          </p:cNvSpPr>
          <p:nvPr/>
        </p:nvSpPr>
        <p:spPr bwMode="auto">
          <a:xfrm>
            <a:off x="6254750" y="2667000"/>
            <a:ext cx="533400" cy="381000"/>
          </a:xfrm>
          <a:prstGeom prst="roundRect">
            <a:avLst>
              <a:gd name="adj" fmla="val 16667"/>
            </a:avLst>
          </a:prstGeom>
          <a:solidFill>
            <a:schemeClr val="accent2">
              <a:alpha val="4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graphicFrame>
        <p:nvGraphicFramePr>
          <p:cNvPr id="103433" name="Object 2"/>
          <p:cNvGraphicFramePr>
            <a:graphicFrameLocks noChangeAspect="1"/>
          </p:cNvGraphicFramePr>
          <p:nvPr/>
        </p:nvGraphicFramePr>
        <p:xfrm>
          <a:off x="342900" y="2209800"/>
          <a:ext cx="2082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47" name="Equation" r:id="rId5" imgW="1041400" imgH="431800" progId="Equation.3">
                  <p:embed/>
                </p:oleObj>
              </mc:Choice>
              <mc:Fallback>
                <p:oleObj name="Equation" r:id="rId5" imgW="1041400" imgH="431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2209800"/>
                        <a:ext cx="20828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3434" name="Group 41"/>
          <p:cNvGrpSpPr>
            <a:grpSpLocks/>
          </p:cNvGrpSpPr>
          <p:nvPr/>
        </p:nvGrpSpPr>
        <p:grpSpPr bwMode="auto">
          <a:xfrm>
            <a:off x="457200" y="4953000"/>
            <a:ext cx="8229600" cy="1185863"/>
            <a:chOff x="457200" y="5026223"/>
            <a:chExt cx="8610600" cy="1186428"/>
          </a:xfrm>
        </p:grpSpPr>
        <p:sp>
          <p:nvSpPr>
            <p:cNvPr id="103436" name="Rectangle 42"/>
            <p:cNvSpPr>
              <a:spLocks noChangeArrowheads="1"/>
            </p:cNvSpPr>
            <p:nvPr/>
          </p:nvSpPr>
          <p:spPr bwMode="auto">
            <a:xfrm>
              <a:off x="457200" y="5181600"/>
              <a:ext cx="8610600" cy="103105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r>
                <a:rPr lang="en-US" altLang="en-US" sz="1500" dirty="0" err="1"/>
                <a:t>nv</a:t>
              </a:r>
              <a:r>
                <a:rPr lang="en-US" altLang="en-US" sz="1500" dirty="0"/>
                <a:t> &lt;- 2</a:t>
              </a:r>
            </a:p>
            <a:p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..</a:t>
              </a:r>
            </a:p>
            <a:p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mxMatrix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 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type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"Lower"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nrow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nv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ncol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nv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free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AD781F"/>
                  </a:solidFill>
                  <a:latin typeface="Monaco" charset="0"/>
                </a:rPr>
                <a:t>TRUE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values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.6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name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"a"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),</a:t>
              </a:r>
            </a:p>
            <a:p>
              <a:r>
                <a:rPr lang="en-US" altLang="en-US" sz="1600" dirty="0" err="1">
                  <a:solidFill>
                    <a:srgbClr val="000000"/>
                  </a:solidFill>
                  <a:latin typeface="Monaco" charset="0"/>
                </a:rPr>
                <a:t>mxAlgebra</a:t>
              </a:r>
              <a:r>
                <a:rPr lang="en-US" altLang="en-US" sz="1600" dirty="0">
                  <a:solidFill>
                    <a:srgbClr val="001383"/>
                  </a:solidFill>
                  <a:latin typeface="Monaco" charset="0"/>
                </a:rPr>
                <a:t>( </a:t>
              </a:r>
              <a:r>
                <a:rPr lang="en-US" altLang="en-US" sz="1600" dirty="0">
                  <a:solidFill>
                    <a:srgbClr val="000000"/>
                  </a:solidFill>
                  <a:latin typeface="Monaco" charset="0"/>
                </a:rPr>
                <a:t>expression</a:t>
              </a:r>
              <a:r>
                <a:rPr lang="en-US" altLang="en-US" sz="16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600" dirty="0">
                  <a:solidFill>
                    <a:srgbClr val="000000"/>
                  </a:solidFill>
                  <a:latin typeface="Monaco" charset="0"/>
                </a:rPr>
                <a:t>a</a:t>
              </a:r>
              <a:r>
                <a:rPr lang="en-US" altLang="en-US" sz="1600" dirty="0">
                  <a:solidFill>
                    <a:srgbClr val="001383"/>
                  </a:solidFill>
                  <a:latin typeface="Monaco" charset="0"/>
                </a:rPr>
                <a:t> %*% </a:t>
              </a:r>
              <a:r>
                <a:rPr lang="en-US" altLang="en-US" sz="1600" dirty="0">
                  <a:solidFill>
                    <a:srgbClr val="000000"/>
                  </a:solidFill>
                  <a:latin typeface="Monaco" charset="0"/>
                </a:rPr>
                <a:t>t</a:t>
              </a:r>
              <a:r>
                <a:rPr lang="en-US" altLang="en-US" sz="1600" dirty="0">
                  <a:solidFill>
                    <a:srgbClr val="001383"/>
                  </a:solidFill>
                  <a:latin typeface="Monaco" charset="0"/>
                </a:rPr>
                <a:t>(</a:t>
              </a:r>
              <a:r>
                <a:rPr lang="en-US" altLang="en-US" sz="1600" dirty="0">
                  <a:solidFill>
                    <a:srgbClr val="000000"/>
                  </a:solidFill>
                  <a:latin typeface="Monaco" charset="0"/>
                </a:rPr>
                <a:t>a</a:t>
              </a:r>
              <a:r>
                <a:rPr lang="en-US" altLang="en-US" sz="1600" dirty="0">
                  <a:solidFill>
                    <a:srgbClr val="001383"/>
                  </a:solidFill>
                  <a:latin typeface="Monaco" charset="0"/>
                </a:rPr>
                <a:t>), </a:t>
              </a:r>
              <a:r>
                <a:rPr lang="en-US" altLang="en-US" sz="1600" dirty="0">
                  <a:solidFill>
                    <a:srgbClr val="000000"/>
                  </a:solidFill>
                  <a:latin typeface="Monaco" charset="0"/>
                </a:rPr>
                <a:t>name</a:t>
              </a:r>
              <a:r>
                <a:rPr lang="en-US" altLang="en-US" sz="16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600" dirty="0">
                  <a:solidFill>
                    <a:srgbClr val="8F1C0F"/>
                  </a:solidFill>
                  <a:latin typeface="Monaco" charset="0"/>
                </a:rPr>
                <a:t>"A"</a:t>
              </a:r>
              <a:r>
                <a:rPr lang="en-US" altLang="en-US" sz="1600" dirty="0">
                  <a:solidFill>
                    <a:srgbClr val="001383"/>
                  </a:solidFill>
                  <a:latin typeface="Monaco" charset="0"/>
                </a:rPr>
                <a:t> ),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</a:t>
              </a:r>
              <a:endParaRPr lang="en-US" altLang="en-US" sz="1500" dirty="0"/>
            </a:p>
          </p:txBody>
        </p:sp>
        <p:grpSp>
          <p:nvGrpSpPr>
            <p:cNvPr id="103437" name="Group 31"/>
            <p:cNvGrpSpPr>
              <a:grpSpLocks/>
            </p:cNvGrpSpPr>
            <p:nvPr/>
          </p:nvGrpSpPr>
          <p:grpSpPr bwMode="auto">
            <a:xfrm>
              <a:off x="1447800" y="5026223"/>
              <a:ext cx="6248400" cy="307777"/>
              <a:chOff x="1676400" y="2435423"/>
              <a:chExt cx="6248400" cy="307777"/>
            </a:xfrm>
          </p:grpSpPr>
          <p:sp>
            <p:nvSpPr>
              <p:cNvPr id="45" name="Snip and Round Single Corner Rectangle 44"/>
              <p:cNvSpPr/>
              <p:nvPr/>
            </p:nvSpPr>
            <p:spPr bwMode="auto">
              <a:xfrm>
                <a:off x="1676400" y="2514600"/>
                <a:ext cx="6248400" cy="152400"/>
              </a:xfrm>
              <a:prstGeom prst="snipRound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reflection stA="50000" endPos="75000" dist="12700" dir="5400000" sy="-100000" algn="bl" rotWithShape="0"/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pitchFamily="-107" charset="0"/>
                  <a:ea typeface="ＭＳ Ｐゴシック" pitchFamily="-107" charset="-128"/>
                  <a:cs typeface="ＭＳ Ｐゴシック" pitchFamily="-107" charset="-128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4191000" y="2435423"/>
                <a:ext cx="1066800" cy="30777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  <a:reflection stA="50000" endPos="75000" dist="12700" dir="5400000" sy="-100000" algn="bl" rotWithShape="0"/>
              </a:effec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400" dirty="0" err="1">
                    <a:latin typeface="Arial" pitchFamily="-107" charset="0"/>
                    <a:ea typeface="ＭＳ Ｐゴシック" pitchFamily="-107" charset="-128"/>
                    <a:cs typeface="ＭＳ Ｐゴシック" pitchFamily="-107" charset="-128"/>
                  </a:rPr>
                  <a:t>OpenMx</a:t>
                </a:r>
                <a:endParaRPr lang="en-US" sz="1400" dirty="0">
                  <a:latin typeface="Arial" pitchFamily="-107" charset="0"/>
                  <a:ea typeface="ＭＳ Ｐゴシック" pitchFamily="-107" charset="-128"/>
                  <a:cs typeface="ＭＳ Ｐゴシック" pitchFamily="-107" charset="-128"/>
                </a:endParaRPr>
              </a:p>
            </p:txBody>
          </p:sp>
        </p:grpSp>
      </p:grpSp>
      <p:sp>
        <p:nvSpPr>
          <p:cNvPr id="17" name="Snip and Round Single Corner Rectangle 16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Example 2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74838"/>
            <a:ext cx="50292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>
                <a:latin typeface="Calibri" pitchFamily="34" charset="0"/>
                <a:ea typeface="ＭＳ Ｐゴシック" pitchFamily="34" charset="-128"/>
              </a:rPr>
              <a:t>Associations between phenotypes over time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smtClean="0">
                <a:latin typeface="Calibri" pitchFamily="34" charset="0"/>
                <a:ea typeface="ＭＳ Ｐゴシック" pitchFamily="34" charset="-128"/>
              </a:rPr>
              <a:t>Does anxiety in childhood lead to depression in adolescence?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smtClean="0">
                <a:latin typeface="Calibri" pitchFamily="34" charset="0"/>
                <a:ea typeface="ＭＳ Ｐゴシック" pitchFamily="34" charset="-128"/>
              </a:rPr>
              <a:t>How can we explain the association?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smtClean="0">
                <a:latin typeface="Calibri" pitchFamily="34" charset="0"/>
                <a:ea typeface="ＭＳ Ｐゴシック" pitchFamily="34" charset="-128"/>
              </a:rPr>
              <a:t>Additive genetic factors (a</a:t>
            </a:r>
            <a:r>
              <a:rPr lang="en-US" altLang="en-US" sz="2000" baseline="-25000" smtClean="0">
                <a:latin typeface="Calibri" pitchFamily="34" charset="0"/>
                <a:ea typeface="ＭＳ Ｐゴシック" pitchFamily="34" charset="-128"/>
              </a:rPr>
              <a:t>21</a:t>
            </a:r>
            <a:r>
              <a:rPr lang="en-US" altLang="en-US" sz="2000" smtClean="0">
                <a:latin typeface="Calibri" pitchFamily="34" charset="0"/>
                <a:ea typeface="ＭＳ Ｐゴシック" pitchFamily="34" charset="-128"/>
              </a:rPr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smtClean="0">
                <a:latin typeface="Calibri" pitchFamily="34" charset="0"/>
                <a:ea typeface="ＭＳ Ｐゴシック" pitchFamily="34" charset="-128"/>
              </a:rPr>
              <a:t>Shared environment (c</a:t>
            </a:r>
            <a:r>
              <a:rPr lang="en-US" altLang="en-US" sz="2000" baseline="-25000" smtClean="0">
                <a:latin typeface="Calibri" pitchFamily="34" charset="0"/>
                <a:ea typeface="ＭＳ Ｐゴシック" pitchFamily="34" charset="-128"/>
              </a:rPr>
              <a:t>21</a:t>
            </a:r>
            <a:r>
              <a:rPr lang="en-US" altLang="en-US" sz="2000" smtClean="0">
                <a:latin typeface="Calibri" pitchFamily="34" charset="0"/>
                <a:ea typeface="ＭＳ Ｐゴシック" pitchFamily="34" charset="-128"/>
              </a:rPr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smtClean="0">
                <a:latin typeface="Calibri" pitchFamily="34" charset="0"/>
                <a:ea typeface="ＭＳ Ｐゴシック" pitchFamily="34" charset="-128"/>
              </a:rPr>
              <a:t>Non-shared environment (e</a:t>
            </a:r>
            <a:r>
              <a:rPr lang="en-US" altLang="en-US" sz="2000" baseline="-25000" smtClean="0">
                <a:latin typeface="Calibri" pitchFamily="34" charset="0"/>
                <a:ea typeface="ＭＳ Ｐゴシック" pitchFamily="34" charset="-128"/>
              </a:rPr>
              <a:t>21</a:t>
            </a:r>
            <a:r>
              <a:rPr lang="en-US" altLang="en-US" sz="2000" smtClean="0">
                <a:latin typeface="Calibri" pitchFamily="34" charset="0"/>
                <a:ea typeface="ＭＳ Ｐゴシック" pitchFamily="34" charset="-128"/>
              </a:rPr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smtClean="0">
                <a:latin typeface="Calibri" pitchFamily="34" charset="0"/>
                <a:ea typeface="ＭＳ Ｐゴシック" pitchFamily="34" charset="-128"/>
              </a:rPr>
              <a:t>How much is not explained by prior anxiety?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sz="2000" smtClean="0">
              <a:latin typeface="Calibri" pitchFamily="34" charset="0"/>
              <a:ea typeface="ＭＳ Ｐゴシック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 sz="2400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5273675" y="4259263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Childhood anxiety</a:t>
            </a:r>
            <a:endParaRPr lang="en-AU" altLang="en-US" sz="1200"/>
          </a:p>
        </p:txBody>
      </p:sp>
      <p:sp>
        <p:nvSpPr>
          <p:cNvPr id="33796" name="Oval 5"/>
          <p:cNvSpPr>
            <a:spLocks noChangeArrowheads="1"/>
          </p:cNvSpPr>
          <p:nvPr/>
        </p:nvSpPr>
        <p:spPr bwMode="auto">
          <a:xfrm>
            <a:off x="5202238" y="2541588"/>
            <a:ext cx="474662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1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33797" name="AutoShape 6"/>
          <p:cNvCxnSpPr>
            <a:cxnSpLocks noChangeShapeType="1"/>
          </p:cNvCxnSpPr>
          <p:nvPr/>
        </p:nvCxnSpPr>
        <p:spPr bwMode="auto">
          <a:xfrm rot="-5400000" flipH="1" flipV="1">
            <a:off x="5138738" y="2652713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798" name="AutoShape 7"/>
          <p:cNvCxnSpPr>
            <a:cxnSpLocks noChangeShapeType="1"/>
            <a:stCxn id="33796" idx="4"/>
          </p:cNvCxnSpPr>
          <p:nvPr/>
        </p:nvCxnSpPr>
        <p:spPr bwMode="auto">
          <a:xfrm flipH="1">
            <a:off x="5437188" y="3022600"/>
            <a:ext cx="3175" cy="120650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799" name="AutoShape 8"/>
          <p:cNvCxnSpPr>
            <a:cxnSpLocks noChangeShapeType="1"/>
            <a:stCxn id="33801" idx="4"/>
          </p:cNvCxnSpPr>
          <p:nvPr/>
        </p:nvCxnSpPr>
        <p:spPr bwMode="auto">
          <a:xfrm>
            <a:off x="7527925" y="3022600"/>
            <a:ext cx="1588" cy="122555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0" name="AutoShape 9"/>
          <p:cNvCxnSpPr>
            <a:cxnSpLocks noChangeShapeType="1"/>
            <a:stCxn id="33796" idx="6"/>
          </p:cNvCxnSpPr>
          <p:nvPr/>
        </p:nvCxnSpPr>
        <p:spPr bwMode="auto">
          <a:xfrm>
            <a:off x="5691188" y="2774950"/>
            <a:ext cx="1808162" cy="1449388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1" name="Oval 10"/>
          <p:cNvSpPr>
            <a:spLocks noChangeArrowheads="1"/>
          </p:cNvSpPr>
          <p:nvPr/>
        </p:nvSpPr>
        <p:spPr bwMode="auto">
          <a:xfrm>
            <a:off x="7289800" y="2541588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2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33802" name="AutoShape 11"/>
          <p:cNvCxnSpPr>
            <a:cxnSpLocks noChangeShapeType="1"/>
          </p:cNvCxnSpPr>
          <p:nvPr/>
        </p:nvCxnSpPr>
        <p:spPr bwMode="auto">
          <a:xfrm rot="-5400000" flipH="1" flipV="1">
            <a:off x="7221538" y="2649538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3" name="Oval 12"/>
          <p:cNvSpPr>
            <a:spLocks noChangeArrowheads="1"/>
          </p:cNvSpPr>
          <p:nvPr/>
        </p:nvSpPr>
        <p:spPr bwMode="auto">
          <a:xfrm>
            <a:off x="5568950" y="5897563"/>
            <a:ext cx="474663" cy="466725"/>
          </a:xfrm>
          <a:prstGeom prst="ellipse">
            <a:avLst/>
          </a:prstGeom>
          <a:noFill/>
          <a:ln w="28575">
            <a:solidFill>
              <a:srgbClr val="288C4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288C4E"/>
                </a:solidFill>
              </a:rPr>
              <a:t>E</a:t>
            </a:r>
            <a:r>
              <a:rPr lang="en-US" altLang="en-US" sz="1200" baseline="-25000">
                <a:solidFill>
                  <a:srgbClr val="288C4E"/>
                </a:solidFill>
              </a:rPr>
              <a:t>1</a:t>
            </a:r>
            <a:endParaRPr lang="en-AU" altLang="en-US" sz="1200">
              <a:solidFill>
                <a:srgbClr val="288C4E"/>
              </a:solidFill>
            </a:endParaRPr>
          </a:p>
        </p:txBody>
      </p:sp>
      <p:cxnSp>
        <p:nvCxnSpPr>
          <p:cNvPr id="33804" name="AutoShape 13"/>
          <p:cNvCxnSpPr>
            <a:cxnSpLocks noChangeShapeType="1"/>
          </p:cNvCxnSpPr>
          <p:nvPr/>
        </p:nvCxnSpPr>
        <p:spPr bwMode="auto">
          <a:xfrm rot="-5400000" flipH="1" flipV="1">
            <a:off x="5505450" y="6008688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rgbClr val="288C4E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5" name="AutoShape 14"/>
          <p:cNvCxnSpPr>
            <a:cxnSpLocks noChangeShapeType="1"/>
            <a:stCxn id="33807" idx="0"/>
          </p:cNvCxnSpPr>
          <p:nvPr/>
        </p:nvCxnSpPr>
        <p:spPr bwMode="auto">
          <a:xfrm flipH="1" flipV="1">
            <a:off x="7893050" y="4676775"/>
            <a:ext cx="1588" cy="1206500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6" name="AutoShape 15"/>
          <p:cNvCxnSpPr>
            <a:cxnSpLocks noChangeShapeType="1"/>
            <a:stCxn id="33803" idx="7"/>
          </p:cNvCxnSpPr>
          <p:nvPr/>
        </p:nvCxnSpPr>
        <p:spPr bwMode="auto">
          <a:xfrm flipV="1">
            <a:off x="5973763" y="4659313"/>
            <a:ext cx="1900237" cy="1292225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7" name="Oval 16"/>
          <p:cNvSpPr>
            <a:spLocks noChangeArrowheads="1"/>
          </p:cNvSpPr>
          <p:nvPr/>
        </p:nvSpPr>
        <p:spPr bwMode="auto">
          <a:xfrm>
            <a:off x="7656513" y="5897563"/>
            <a:ext cx="474662" cy="466725"/>
          </a:xfrm>
          <a:prstGeom prst="ellipse">
            <a:avLst/>
          </a:prstGeom>
          <a:noFill/>
          <a:ln w="28575">
            <a:solidFill>
              <a:srgbClr val="288C4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288C4E"/>
                </a:solidFill>
              </a:rPr>
              <a:t>E</a:t>
            </a:r>
            <a:r>
              <a:rPr lang="en-US" altLang="en-US" sz="1200" baseline="-25000">
                <a:solidFill>
                  <a:srgbClr val="288C4E"/>
                </a:solidFill>
              </a:rPr>
              <a:t>2</a:t>
            </a:r>
            <a:endParaRPr lang="en-AU" altLang="en-US" sz="1200">
              <a:solidFill>
                <a:srgbClr val="288C4E"/>
              </a:solidFill>
            </a:endParaRPr>
          </a:p>
        </p:txBody>
      </p:sp>
      <p:cxnSp>
        <p:nvCxnSpPr>
          <p:cNvPr id="33808" name="AutoShape 17"/>
          <p:cNvCxnSpPr>
            <a:cxnSpLocks noChangeShapeType="1"/>
          </p:cNvCxnSpPr>
          <p:nvPr/>
        </p:nvCxnSpPr>
        <p:spPr bwMode="auto">
          <a:xfrm rot="-5400000" flipH="1" flipV="1">
            <a:off x="7588250" y="6005513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rgbClr val="288C4E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9" name="AutoShape 18"/>
          <p:cNvCxnSpPr>
            <a:cxnSpLocks noChangeShapeType="1"/>
            <a:stCxn id="33803" idx="0"/>
          </p:cNvCxnSpPr>
          <p:nvPr/>
        </p:nvCxnSpPr>
        <p:spPr bwMode="auto">
          <a:xfrm flipV="1">
            <a:off x="5807075" y="4667250"/>
            <a:ext cx="1588" cy="1216025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0" name="Text Box 19"/>
          <p:cNvSpPr txBox="1">
            <a:spLocks noChangeArrowheads="1"/>
          </p:cNvSpPr>
          <p:nvPr/>
        </p:nvSpPr>
        <p:spPr bwMode="auto">
          <a:xfrm>
            <a:off x="5389563" y="356711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11</a:t>
            </a:r>
          </a:p>
        </p:txBody>
      </p:sp>
      <p:sp>
        <p:nvSpPr>
          <p:cNvPr id="33811" name="Text Box 20"/>
          <p:cNvSpPr txBox="1">
            <a:spLocks noChangeArrowheads="1"/>
          </p:cNvSpPr>
          <p:nvPr/>
        </p:nvSpPr>
        <p:spPr bwMode="auto">
          <a:xfrm>
            <a:off x="6469063" y="356711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21</a:t>
            </a:r>
          </a:p>
        </p:txBody>
      </p:sp>
      <p:sp>
        <p:nvSpPr>
          <p:cNvPr id="33812" name="Text Box 21"/>
          <p:cNvSpPr txBox="1">
            <a:spLocks noChangeArrowheads="1"/>
          </p:cNvSpPr>
          <p:nvPr/>
        </p:nvSpPr>
        <p:spPr bwMode="auto">
          <a:xfrm>
            <a:off x="7154863" y="356711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22</a:t>
            </a:r>
          </a:p>
        </p:txBody>
      </p:sp>
      <p:sp>
        <p:nvSpPr>
          <p:cNvPr id="33813" name="Text Box 22"/>
          <p:cNvSpPr txBox="1">
            <a:spLocks noChangeArrowheads="1"/>
          </p:cNvSpPr>
          <p:nvPr/>
        </p:nvSpPr>
        <p:spPr bwMode="auto">
          <a:xfrm>
            <a:off x="5768975" y="524827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11</a:t>
            </a:r>
          </a:p>
        </p:txBody>
      </p:sp>
      <p:sp>
        <p:nvSpPr>
          <p:cNvPr id="33814" name="Text Box 23"/>
          <p:cNvSpPr txBox="1">
            <a:spLocks noChangeArrowheads="1"/>
          </p:cNvSpPr>
          <p:nvPr/>
        </p:nvSpPr>
        <p:spPr bwMode="auto">
          <a:xfrm>
            <a:off x="6848475" y="524827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21</a:t>
            </a:r>
          </a:p>
        </p:txBody>
      </p:sp>
      <p:sp>
        <p:nvSpPr>
          <p:cNvPr id="33815" name="Text Box 24"/>
          <p:cNvSpPr txBox="1">
            <a:spLocks noChangeArrowheads="1"/>
          </p:cNvSpPr>
          <p:nvPr/>
        </p:nvSpPr>
        <p:spPr bwMode="auto">
          <a:xfrm>
            <a:off x="7470775" y="524827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22</a:t>
            </a:r>
          </a:p>
        </p:txBody>
      </p:sp>
      <p:sp>
        <p:nvSpPr>
          <p:cNvPr id="33816" name="Text Box 25"/>
          <p:cNvSpPr txBox="1">
            <a:spLocks noChangeArrowheads="1"/>
          </p:cNvSpPr>
          <p:nvPr/>
        </p:nvSpPr>
        <p:spPr bwMode="auto">
          <a:xfrm>
            <a:off x="7353300" y="5751513"/>
            <a:ext cx="26828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rgbClr val="288C4E"/>
                </a:solidFill>
              </a:rPr>
              <a:t>1</a:t>
            </a:r>
          </a:p>
        </p:txBody>
      </p:sp>
      <p:sp>
        <p:nvSpPr>
          <p:cNvPr id="33817" name="Text Box 26"/>
          <p:cNvSpPr txBox="1">
            <a:spLocks noChangeArrowheads="1"/>
          </p:cNvSpPr>
          <p:nvPr/>
        </p:nvSpPr>
        <p:spPr bwMode="auto">
          <a:xfrm>
            <a:off x="6981825" y="2392363"/>
            <a:ext cx="26828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33818" name="Text Box 27"/>
          <p:cNvSpPr txBox="1">
            <a:spLocks noChangeArrowheads="1"/>
          </p:cNvSpPr>
          <p:nvPr/>
        </p:nvSpPr>
        <p:spPr bwMode="auto">
          <a:xfrm>
            <a:off x="5256213" y="5740400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rgbClr val="288C4E"/>
                </a:solidFill>
              </a:rPr>
              <a:t>1</a:t>
            </a:r>
          </a:p>
        </p:txBody>
      </p:sp>
      <p:sp>
        <p:nvSpPr>
          <p:cNvPr id="33819" name="Text Box 28"/>
          <p:cNvSpPr txBox="1">
            <a:spLocks noChangeArrowheads="1"/>
          </p:cNvSpPr>
          <p:nvPr/>
        </p:nvSpPr>
        <p:spPr bwMode="auto">
          <a:xfrm>
            <a:off x="4922838" y="2387600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33820" name="Rectangle 29"/>
          <p:cNvSpPr>
            <a:spLocks noChangeArrowheads="1"/>
          </p:cNvSpPr>
          <p:nvPr/>
        </p:nvSpPr>
        <p:spPr bwMode="auto">
          <a:xfrm>
            <a:off x="7300913" y="4233863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Adolescent depression</a:t>
            </a:r>
            <a:endParaRPr lang="en-AU" altLang="en-US" sz="1200"/>
          </a:p>
        </p:txBody>
      </p:sp>
      <p:sp>
        <p:nvSpPr>
          <p:cNvPr id="33821" name="Oval 30"/>
          <p:cNvSpPr>
            <a:spLocks noChangeArrowheads="1"/>
          </p:cNvSpPr>
          <p:nvPr/>
        </p:nvSpPr>
        <p:spPr bwMode="auto">
          <a:xfrm>
            <a:off x="5948363" y="2506663"/>
            <a:ext cx="504825" cy="498475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1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33822" name="AutoShape 31"/>
          <p:cNvCxnSpPr>
            <a:cxnSpLocks noChangeShapeType="1"/>
          </p:cNvCxnSpPr>
          <p:nvPr/>
        </p:nvCxnSpPr>
        <p:spPr bwMode="auto">
          <a:xfrm rot="-5400000" flipH="1" flipV="1">
            <a:off x="5884863" y="2649538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23" name="AutoShape 32"/>
          <p:cNvCxnSpPr>
            <a:cxnSpLocks noChangeShapeType="1"/>
            <a:stCxn id="33821" idx="4"/>
          </p:cNvCxnSpPr>
          <p:nvPr/>
        </p:nvCxnSpPr>
        <p:spPr bwMode="auto">
          <a:xfrm flipH="1">
            <a:off x="6197600" y="3019425"/>
            <a:ext cx="3175" cy="120650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24" name="AutoShape 33"/>
          <p:cNvCxnSpPr>
            <a:cxnSpLocks noChangeShapeType="1"/>
            <a:stCxn id="33826" idx="4"/>
          </p:cNvCxnSpPr>
          <p:nvPr/>
        </p:nvCxnSpPr>
        <p:spPr bwMode="auto">
          <a:xfrm>
            <a:off x="8285163" y="3019425"/>
            <a:ext cx="1587" cy="122555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25" name="AutoShape 34"/>
          <p:cNvCxnSpPr>
            <a:cxnSpLocks noChangeShapeType="1"/>
            <a:stCxn id="33821" idx="6"/>
          </p:cNvCxnSpPr>
          <p:nvPr/>
        </p:nvCxnSpPr>
        <p:spPr bwMode="auto">
          <a:xfrm>
            <a:off x="6467475" y="2755900"/>
            <a:ext cx="1808163" cy="1449388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26" name="Oval 35"/>
          <p:cNvSpPr>
            <a:spLocks noChangeArrowheads="1"/>
          </p:cNvSpPr>
          <p:nvPr/>
        </p:nvSpPr>
        <p:spPr bwMode="auto">
          <a:xfrm>
            <a:off x="8035925" y="2514600"/>
            <a:ext cx="498475" cy="490538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2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33827" name="AutoShape 36"/>
          <p:cNvCxnSpPr>
            <a:cxnSpLocks noChangeShapeType="1"/>
          </p:cNvCxnSpPr>
          <p:nvPr/>
        </p:nvCxnSpPr>
        <p:spPr bwMode="auto">
          <a:xfrm rot="-5400000" flipH="1" flipV="1">
            <a:off x="7967663" y="2646363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28" name="Text Box 37"/>
          <p:cNvSpPr txBox="1">
            <a:spLocks noChangeArrowheads="1"/>
          </p:cNvSpPr>
          <p:nvPr/>
        </p:nvSpPr>
        <p:spPr bwMode="auto">
          <a:xfrm>
            <a:off x="6135688" y="3563938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11</a:t>
            </a:r>
          </a:p>
        </p:txBody>
      </p:sp>
      <p:sp>
        <p:nvSpPr>
          <p:cNvPr id="33829" name="Text Box 38"/>
          <p:cNvSpPr txBox="1">
            <a:spLocks noChangeArrowheads="1"/>
          </p:cNvSpPr>
          <p:nvPr/>
        </p:nvSpPr>
        <p:spPr bwMode="auto">
          <a:xfrm>
            <a:off x="6818313" y="3201988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21</a:t>
            </a:r>
          </a:p>
        </p:txBody>
      </p:sp>
      <p:sp>
        <p:nvSpPr>
          <p:cNvPr id="33830" name="Text Box 39"/>
          <p:cNvSpPr txBox="1">
            <a:spLocks noChangeArrowheads="1"/>
          </p:cNvSpPr>
          <p:nvPr/>
        </p:nvSpPr>
        <p:spPr bwMode="auto">
          <a:xfrm>
            <a:off x="7888288" y="3563938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22</a:t>
            </a:r>
          </a:p>
        </p:txBody>
      </p:sp>
      <p:sp>
        <p:nvSpPr>
          <p:cNvPr id="33831" name="Text Box 40"/>
          <p:cNvSpPr txBox="1">
            <a:spLocks noChangeArrowheads="1"/>
          </p:cNvSpPr>
          <p:nvPr/>
        </p:nvSpPr>
        <p:spPr bwMode="auto">
          <a:xfrm>
            <a:off x="7727950" y="2389188"/>
            <a:ext cx="26828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33832" name="Text Box 41"/>
          <p:cNvSpPr txBox="1">
            <a:spLocks noChangeArrowheads="1"/>
          </p:cNvSpPr>
          <p:nvPr/>
        </p:nvSpPr>
        <p:spPr bwMode="auto">
          <a:xfrm>
            <a:off x="5637213" y="2386013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42" name="Snip and Round Single Corner Rectangle 41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Total Within-Twin Covar.</a:t>
            </a:r>
          </a:p>
        </p:txBody>
      </p:sp>
      <p:pic>
        <p:nvPicPr>
          <p:cNvPr id="105474" name="Picture 6" descr="latex-image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56"/>
          <a:stretch>
            <a:fillRect/>
          </a:stretch>
        </p:blipFill>
        <p:spPr bwMode="auto">
          <a:xfrm>
            <a:off x="1676400" y="1905000"/>
            <a:ext cx="2717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5" name="Picture 7" descr="latex-image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03"/>
          <a:stretch>
            <a:fillRect/>
          </a:stretch>
        </p:blipFill>
        <p:spPr bwMode="auto">
          <a:xfrm>
            <a:off x="6172200" y="1905000"/>
            <a:ext cx="2641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6" name="Picture 8" descr="latex-image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8"/>
          <a:stretch>
            <a:fillRect/>
          </a:stretch>
        </p:blipFill>
        <p:spPr bwMode="auto">
          <a:xfrm>
            <a:off x="4114800" y="2743200"/>
            <a:ext cx="26543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7" name="Picture 10" descr="latex-image-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5" t="-7143"/>
          <a:stretch>
            <a:fillRect/>
          </a:stretch>
        </p:blipFill>
        <p:spPr bwMode="auto">
          <a:xfrm>
            <a:off x="3352800" y="4724400"/>
            <a:ext cx="30797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8" name="Picture 12" descr="latex-image-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5"/>
          <a:stretch>
            <a:fillRect/>
          </a:stretch>
        </p:blipFill>
        <p:spPr bwMode="auto">
          <a:xfrm>
            <a:off x="838200" y="5562600"/>
            <a:ext cx="789305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37" name="AutoShape 13"/>
          <p:cNvSpPr>
            <a:spLocks noChangeArrowheads="1"/>
          </p:cNvSpPr>
          <p:nvPr/>
        </p:nvSpPr>
        <p:spPr bwMode="auto">
          <a:xfrm>
            <a:off x="1905000" y="5486400"/>
            <a:ext cx="533400" cy="457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alpha val="45000"/>
                </a:schemeClr>
              </a:gs>
              <a:gs pos="100000">
                <a:schemeClr val="accent1">
                  <a:gamma/>
                  <a:tint val="96078"/>
                  <a:invGamma/>
                  <a:alpha val="39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438" name="AutoShape 14"/>
          <p:cNvSpPr>
            <a:spLocks noChangeArrowheads="1"/>
          </p:cNvSpPr>
          <p:nvPr/>
        </p:nvSpPr>
        <p:spPr bwMode="auto">
          <a:xfrm>
            <a:off x="4572000" y="5867400"/>
            <a:ext cx="1219200" cy="457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alpha val="45000"/>
                </a:schemeClr>
              </a:gs>
              <a:gs pos="100000">
                <a:schemeClr val="accent1">
                  <a:gamma/>
                  <a:tint val="96078"/>
                  <a:invGamma/>
                  <a:alpha val="39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439" name="AutoShape 15"/>
          <p:cNvSpPr>
            <a:spLocks noChangeArrowheads="1"/>
          </p:cNvSpPr>
          <p:nvPr/>
        </p:nvSpPr>
        <p:spPr bwMode="auto">
          <a:xfrm>
            <a:off x="5029200" y="5486400"/>
            <a:ext cx="903288" cy="457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alpha val="45000"/>
                </a:schemeClr>
              </a:gs>
              <a:gs pos="100000">
                <a:schemeClr val="accent1">
                  <a:gamma/>
                  <a:tint val="96078"/>
                  <a:invGamma/>
                  <a:alpha val="39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440" name="AutoShape 16"/>
          <p:cNvSpPr>
            <a:spLocks noChangeArrowheads="1"/>
          </p:cNvSpPr>
          <p:nvPr/>
        </p:nvSpPr>
        <p:spPr bwMode="auto">
          <a:xfrm>
            <a:off x="1371600" y="5915025"/>
            <a:ext cx="914400" cy="457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alpha val="45000"/>
                </a:schemeClr>
              </a:gs>
              <a:gs pos="100000">
                <a:schemeClr val="accent1">
                  <a:gamma/>
                  <a:tint val="96078"/>
                  <a:invGamma/>
                  <a:alpha val="39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441" name="AutoShape 17"/>
          <p:cNvSpPr>
            <a:spLocks noChangeArrowheads="1"/>
          </p:cNvSpPr>
          <p:nvPr/>
        </p:nvSpPr>
        <p:spPr bwMode="auto">
          <a:xfrm>
            <a:off x="0" y="1828800"/>
            <a:ext cx="457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alpha val="45000"/>
                </a:schemeClr>
              </a:gs>
              <a:gs pos="100000">
                <a:schemeClr val="accent1">
                  <a:gamma/>
                  <a:tint val="96078"/>
                  <a:invGamma/>
                  <a:alpha val="39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442" name="AutoShape 18"/>
          <p:cNvSpPr>
            <a:spLocks noChangeArrowheads="1"/>
          </p:cNvSpPr>
          <p:nvPr/>
        </p:nvSpPr>
        <p:spPr bwMode="auto">
          <a:xfrm>
            <a:off x="3746500" y="4630738"/>
            <a:ext cx="609600" cy="533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alpha val="45000"/>
                </a:schemeClr>
              </a:gs>
              <a:gs pos="100000">
                <a:schemeClr val="accent1">
                  <a:gamma/>
                  <a:tint val="96078"/>
                  <a:invGamma/>
                  <a:alpha val="39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5485" name="AutoShape 19"/>
          <p:cNvSpPr>
            <a:spLocks noChangeArrowheads="1"/>
          </p:cNvSpPr>
          <p:nvPr/>
        </p:nvSpPr>
        <p:spPr bwMode="auto">
          <a:xfrm>
            <a:off x="4800600" y="4648200"/>
            <a:ext cx="609600" cy="533400"/>
          </a:xfrm>
          <a:prstGeom prst="roundRect">
            <a:avLst>
              <a:gd name="adj" fmla="val 16667"/>
            </a:avLst>
          </a:prstGeom>
          <a:solidFill>
            <a:schemeClr val="accent2">
              <a:alpha val="4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endParaRPr lang="en-US" altLang="en-US">
              <a:solidFill>
                <a:schemeClr val="accent2"/>
              </a:solidFill>
            </a:endParaRPr>
          </a:p>
        </p:txBody>
      </p:sp>
      <p:sp>
        <p:nvSpPr>
          <p:cNvPr id="105486" name="AutoShape 20"/>
          <p:cNvSpPr>
            <a:spLocks noChangeArrowheads="1"/>
          </p:cNvSpPr>
          <p:nvPr/>
        </p:nvSpPr>
        <p:spPr bwMode="auto">
          <a:xfrm>
            <a:off x="4572000" y="1828800"/>
            <a:ext cx="4419600" cy="838200"/>
          </a:xfrm>
          <a:prstGeom prst="roundRect">
            <a:avLst>
              <a:gd name="adj" fmla="val 16667"/>
            </a:avLst>
          </a:prstGeom>
          <a:solidFill>
            <a:schemeClr val="accent2">
              <a:alpha val="4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5487" name="AutoShape 21"/>
          <p:cNvSpPr>
            <a:spLocks noChangeArrowheads="1"/>
          </p:cNvSpPr>
          <p:nvPr/>
        </p:nvSpPr>
        <p:spPr bwMode="auto">
          <a:xfrm>
            <a:off x="2590800" y="5486400"/>
            <a:ext cx="5334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4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5488" name="AutoShape 22"/>
          <p:cNvSpPr>
            <a:spLocks noChangeArrowheads="1"/>
          </p:cNvSpPr>
          <p:nvPr/>
        </p:nvSpPr>
        <p:spPr bwMode="auto">
          <a:xfrm>
            <a:off x="6142038" y="5472113"/>
            <a:ext cx="903287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4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5489" name="AutoShape 23"/>
          <p:cNvSpPr>
            <a:spLocks noChangeArrowheads="1"/>
          </p:cNvSpPr>
          <p:nvPr/>
        </p:nvSpPr>
        <p:spPr bwMode="auto">
          <a:xfrm>
            <a:off x="2414588" y="5913438"/>
            <a:ext cx="9144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4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5490" name="AutoShape 24"/>
          <p:cNvSpPr>
            <a:spLocks noChangeArrowheads="1"/>
          </p:cNvSpPr>
          <p:nvPr/>
        </p:nvSpPr>
        <p:spPr bwMode="auto">
          <a:xfrm>
            <a:off x="5970588" y="5876925"/>
            <a:ext cx="12192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4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5491" name="AutoShape 25"/>
          <p:cNvSpPr>
            <a:spLocks noChangeArrowheads="1"/>
          </p:cNvSpPr>
          <p:nvPr/>
        </p:nvSpPr>
        <p:spPr bwMode="auto">
          <a:xfrm>
            <a:off x="2362200" y="2667000"/>
            <a:ext cx="4572000" cy="838200"/>
          </a:xfrm>
          <a:prstGeom prst="roundRect">
            <a:avLst>
              <a:gd name="adj" fmla="val 16667"/>
            </a:avLst>
          </a:prstGeom>
          <a:solidFill>
            <a:srgbClr val="288C4E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5492" name="AutoShape 26"/>
          <p:cNvSpPr>
            <a:spLocks noChangeArrowheads="1"/>
          </p:cNvSpPr>
          <p:nvPr/>
        </p:nvSpPr>
        <p:spPr bwMode="auto">
          <a:xfrm>
            <a:off x="5867400" y="4648200"/>
            <a:ext cx="609600" cy="533400"/>
          </a:xfrm>
          <a:prstGeom prst="roundRect">
            <a:avLst>
              <a:gd name="adj" fmla="val 16667"/>
            </a:avLst>
          </a:prstGeom>
          <a:solidFill>
            <a:srgbClr val="288C4E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endParaRPr lang="en-US" altLang="en-US">
              <a:solidFill>
                <a:schemeClr val="accent2"/>
              </a:solidFill>
            </a:endParaRPr>
          </a:p>
        </p:txBody>
      </p:sp>
      <p:sp>
        <p:nvSpPr>
          <p:cNvPr id="105493" name="AutoShape 27"/>
          <p:cNvSpPr>
            <a:spLocks noChangeArrowheads="1"/>
          </p:cNvSpPr>
          <p:nvPr/>
        </p:nvSpPr>
        <p:spPr bwMode="auto">
          <a:xfrm>
            <a:off x="3352800" y="5486400"/>
            <a:ext cx="533400" cy="457200"/>
          </a:xfrm>
          <a:prstGeom prst="roundRect">
            <a:avLst>
              <a:gd name="adj" fmla="val 16667"/>
            </a:avLst>
          </a:prstGeom>
          <a:solidFill>
            <a:srgbClr val="288C4E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5494" name="AutoShape 28"/>
          <p:cNvSpPr>
            <a:spLocks noChangeArrowheads="1"/>
          </p:cNvSpPr>
          <p:nvPr/>
        </p:nvSpPr>
        <p:spPr bwMode="auto">
          <a:xfrm>
            <a:off x="3516313" y="5900738"/>
            <a:ext cx="914400" cy="457200"/>
          </a:xfrm>
          <a:prstGeom prst="roundRect">
            <a:avLst>
              <a:gd name="adj" fmla="val 16667"/>
            </a:avLst>
          </a:prstGeom>
          <a:solidFill>
            <a:srgbClr val="288C4E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5495" name="AutoShape 29"/>
          <p:cNvSpPr>
            <a:spLocks noChangeArrowheads="1"/>
          </p:cNvSpPr>
          <p:nvPr/>
        </p:nvSpPr>
        <p:spPr bwMode="auto">
          <a:xfrm>
            <a:off x="7381875" y="5849938"/>
            <a:ext cx="1219200" cy="457200"/>
          </a:xfrm>
          <a:prstGeom prst="roundRect">
            <a:avLst>
              <a:gd name="adj" fmla="val 16667"/>
            </a:avLst>
          </a:prstGeom>
          <a:solidFill>
            <a:srgbClr val="288C4E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5496" name="AutoShape 30"/>
          <p:cNvSpPr>
            <a:spLocks noChangeArrowheads="1"/>
          </p:cNvSpPr>
          <p:nvPr/>
        </p:nvSpPr>
        <p:spPr bwMode="auto">
          <a:xfrm>
            <a:off x="7208838" y="5470525"/>
            <a:ext cx="903287" cy="457200"/>
          </a:xfrm>
          <a:prstGeom prst="roundRect">
            <a:avLst>
              <a:gd name="adj" fmla="val 16667"/>
            </a:avLst>
          </a:prstGeom>
          <a:solidFill>
            <a:srgbClr val="288C4E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5497" name="Text Box 31"/>
          <p:cNvSpPr txBox="1">
            <a:spLocks noChangeArrowheads="1"/>
          </p:cNvSpPr>
          <p:nvPr/>
        </p:nvSpPr>
        <p:spPr bwMode="auto">
          <a:xfrm>
            <a:off x="896938" y="3657600"/>
            <a:ext cx="73501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/>
              <a:t>Using matrix addition, the total within-twin covariance</a:t>
            </a:r>
          </a:p>
          <a:p>
            <a:r>
              <a:rPr lang="en-US" altLang="en-US"/>
              <a:t>for the phenotypes is defined as:</a:t>
            </a:r>
          </a:p>
        </p:txBody>
      </p:sp>
      <p:graphicFrame>
        <p:nvGraphicFramePr>
          <p:cNvPr id="105498" name="Object 2"/>
          <p:cNvGraphicFramePr>
            <a:graphicFrameLocks noChangeAspect="1"/>
          </p:cNvGraphicFramePr>
          <p:nvPr/>
        </p:nvGraphicFramePr>
        <p:xfrm>
          <a:off x="76200" y="2057400"/>
          <a:ext cx="1612900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39" name="Equation" r:id="rId9" imgW="1079500" imgH="177800" progId="Equation.3">
                  <p:embed/>
                </p:oleObj>
              </mc:Choice>
              <mc:Fallback>
                <p:oleObj name="Equation" r:id="rId9" imgW="1079500" imgH="177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2057400"/>
                        <a:ext cx="1612900" cy="265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99" name="Object 3"/>
          <p:cNvGraphicFramePr>
            <a:graphicFrameLocks noChangeAspect="1"/>
          </p:cNvGraphicFramePr>
          <p:nvPr/>
        </p:nvGraphicFramePr>
        <p:xfrm>
          <a:off x="4559300" y="2057400"/>
          <a:ext cx="1612900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40" name="Equation" r:id="rId11" imgW="1079500" imgH="177800" progId="Equation.3">
                  <p:embed/>
                </p:oleObj>
              </mc:Choice>
              <mc:Fallback>
                <p:oleObj name="Equation" r:id="rId11" imgW="1079500" imgH="177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9300" y="2057400"/>
                        <a:ext cx="1612900" cy="265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500" name="Object 4"/>
          <p:cNvGraphicFramePr>
            <a:graphicFrameLocks noChangeAspect="1"/>
          </p:cNvGraphicFramePr>
          <p:nvPr/>
        </p:nvGraphicFramePr>
        <p:xfrm>
          <a:off x="2425700" y="2895600"/>
          <a:ext cx="1612900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41" name="Equation" r:id="rId13" imgW="1079500" imgH="177800" progId="Equation.3">
                  <p:embed/>
                </p:oleObj>
              </mc:Choice>
              <mc:Fallback>
                <p:oleObj name="Equation" r:id="rId13" imgW="1079500" imgH="177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5700" y="2895600"/>
                        <a:ext cx="1612900" cy="265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501" name="Object 5"/>
          <p:cNvGraphicFramePr>
            <a:graphicFrameLocks noChangeAspect="1"/>
          </p:cNvGraphicFramePr>
          <p:nvPr/>
        </p:nvGraphicFramePr>
        <p:xfrm>
          <a:off x="2819400" y="4724400"/>
          <a:ext cx="4794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42" name="Equation" r:id="rId15" imgW="190500" imgH="177800" progId="Equation.3">
                  <p:embed/>
                </p:oleObj>
              </mc:Choice>
              <mc:Fallback>
                <p:oleObj name="Equation" r:id="rId15" imgW="190500" imgH="177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4724400"/>
                        <a:ext cx="479425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502" name="Object 6"/>
          <p:cNvGraphicFramePr>
            <a:graphicFrameLocks noChangeAspect="1"/>
          </p:cNvGraphicFramePr>
          <p:nvPr/>
        </p:nvGraphicFramePr>
        <p:xfrm>
          <a:off x="304800" y="5715000"/>
          <a:ext cx="4794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43" name="Equation" r:id="rId17" imgW="190500" imgH="177800" progId="Equation.3">
                  <p:embed/>
                </p:oleObj>
              </mc:Choice>
              <mc:Fallback>
                <p:oleObj name="Equation" r:id="rId17" imgW="190500" imgH="177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5715000"/>
                        <a:ext cx="479425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Snip and Round Single Corner Rectangle 31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OpenMx Matrices &amp; Algebra</a:t>
            </a:r>
          </a:p>
        </p:txBody>
      </p:sp>
      <p:grpSp>
        <p:nvGrpSpPr>
          <p:cNvPr id="107522" name="Group 3"/>
          <p:cNvGrpSpPr>
            <a:grpSpLocks/>
          </p:cNvGrpSpPr>
          <p:nvPr/>
        </p:nvGrpSpPr>
        <p:grpSpPr bwMode="auto">
          <a:xfrm>
            <a:off x="609599" y="1905000"/>
            <a:ext cx="8077201" cy="4191108"/>
            <a:chOff x="598486" y="5254823"/>
            <a:chExt cx="8077201" cy="4191108"/>
          </a:xfrm>
        </p:grpSpPr>
        <p:sp>
          <p:nvSpPr>
            <p:cNvPr id="107524" name="Rectangle 4"/>
            <p:cNvSpPr>
              <a:spLocks noChangeArrowheads="1"/>
            </p:cNvSpPr>
            <p:nvPr/>
          </p:nvSpPr>
          <p:spPr bwMode="auto">
            <a:xfrm>
              <a:off x="598486" y="5429447"/>
              <a:ext cx="8077201" cy="40164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indent="15875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 sz="1500" dirty="0">
                <a:solidFill>
                  <a:srgbClr val="000000"/>
                </a:solidFill>
                <a:latin typeface="Monaco" charset="0"/>
              </a:endParaRPr>
            </a:p>
            <a:p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multACEModel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&lt;-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mxModel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</a:t>
              </a:r>
              <a:r>
                <a:rPr lang="ja-JP" altLang="en-US" sz="1500" dirty="0">
                  <a:solidFill>
                    <a:srgbClr val="8F1C0F"/>
                  </a:solidFill>
                  <a:latin typeface="Monaco" charset="0"/>
                </a:rPr>
                <a:t>”</a:t>
              </a:r>
              <a:r>
                <a:rPr lang="en-US" altLang="ja-JP" sz="1500" dirty="0" err="1">
                  <a:solidFill>
                    <a:srgbClr val="8F1C0F"/>
                  </a:solidFill>
                  <a:latin typeface="Monaco" charset="0"/>
                </a:rPr>
                <a:t>multACE</a:t>
              </a:r>
              <a:r>
                <a:rPr lang="en-US" altLang="ja-JP" sz="1500" dirty="0">
                  <a:solidFill>
                    <a:srgbClr val="8F1C0F"/>
                  </a:solidFill>
                  <a:latin typeface="Monaco" charset="0"/>
                </a:rPr>
                <a:t>"</a:t>
              </a:r>
              <a:r>
                <a:rPr lang="en-US" altLang="ja-JP" sz="1500" dirty="0">
                  <a:solidFill>
                    <a:srgbClr val="001383"/>
                  </a:solidFill>
                  <a:latin typeface="Monaco" charset="0"/>
                </a:rPr>
                <a:t>,    </a:t>
              </a:r>
              <a:r>
                <a:rPr lang="en-US" altLang="ja-JP" sz="1500" dirty="0" err="1">
                  <a:solidFill>
                    <a:srgbClr val="000000"/>
                  </a:solidFill>
                  <a:latin typeface="Monaco" charset="0"/>
                </a:rPr>
                <a:t>mxModel</a:t>
              </a:r>
              <a:r>
                <a:rPr lang="en-US" altLang="ja-JP" sz="1500" dirty="0">
                  <a:solidFill>
                    <a:srgbClr val="001383"/>
                  </a:solidFill>
                  <a:latin typeface="Monaco" charset="0"/>
                </a:rPr>
                <a:t>(</a:t>
              </a:r>
              <a:r>
                <a:rPr lang="en-US" altLang="ja-JP" sz="1500" dirty="0">
                  <a:solidFill>
                    <a:srgbClr val="8F1C0F"/>
                  </a:solidFill>
                  <a:latin typeface="Monaco" charset="0"/>
                </a:rPr>
                <a:t>"ACE"</a:t>
              </a:r>
              <a:r>
                <a:rPr lang="en-US" altLang="ja-JP" sz="1500" dirty="0">
                  <a:solidFill>
                    <a:srgbClr val="001383"/>
                  </a:solidFill>
                  <a:latin typeface="Monaco" charset="0"/>
                </a:rPr>
                <a:t>,    </a:t>
              </a:r>
            </a:p>
            <a:p>
              <a:r>
                <a:rPr lang="en-US" altLang="en-US" sz="1500" dirty="0">
                  <a:solidFill>
                    <a:srgbClr val="3D3D3D"/>
                  </a:solidFill>
                  <a:latin typeface="Monaco" charset="0"/>
                </a:rPr>
                <a:t># Matrices a, c, and e to store a, c, and e path coefficients</a:t>
              </a:r>
            </a:p>
            <a:p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mxMatrix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type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"Lower"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nrow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nv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ncol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nv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free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AD781F"/>
                  </a:solidFill>
                  <a:latin typeface="Monaco" charset="0"/>
                </a:rPr>
                <a:t>TRUE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values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.6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name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"a"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),       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mxMatrix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type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"Lower"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nrow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nv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ncol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nv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free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AD781F"/>
                  </a:solidFill>
                  <a:latin typeface="Monaco" charset="0"/>
                </a:rPr>
                <a:t>TRUE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values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.6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name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"c"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),       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mxMatrix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type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"Lower"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nrow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nv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ncol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nv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free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AD781F"/>
                  </a:solidFill>
                  <a:latin typeface="Monaco" charset="0"/>
                </a:rPr>
                <a:t>TRUE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values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.6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name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"e"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),    </a:t>
              </a:r>
            </a:p>
            <a:p>
              <a:endParaRPr lang="en-US" altLang="en-US" sz="1500" dirty="0">
                <a:solidFill>
                  <a:srgbClr val="001383"/>
                </a:solidFill>
                <a:latin typeface="Monaco" charset="0"/>
              </a:endParaRPr>
            </a:p>
            <a:p>
              <a:r>
                <a:rPr lang="en-US" altLang="en-US" sz="1500" dirty="0">
                  <a:solidFill>
                    <a:srgbClr val="3D3D3D"/>
                  </a:solidFill>
                  <a:latin typeface="Monaco" charset="0"/>
                </a:rPr>
                <a:t># Matrices A, C, and E compute variance components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       </a:t>
              </a:r>
              <a:endParaRPr lang="en-US" altLang="en-US" sz="1500" dirty="0" smtClean="0">
                <a:solidFill>
                  <a:srgbClr val="001383"/>
                </a:solidFill>
                <a:latin typeface="Monaco" charset="0"/>
              </a:endParaRPr>
            </a:p>
            <a:p>
              <a:r>
                <a:rPr lang="en-US" altLang="en-US" sz="1500" dirty="0" err="1" smtClean="0">
                  <a:solidFill>
                    <a:srgbClr val="000000"/>
                  </a:solidFill>
                  <a:latin typeface="Monaco" charset="0"/>
                </a:rPr>
                <a:t>mxAlgebra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expression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%*%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t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),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name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"A"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),        </a:t>
              </a:r>
            </a:p>
            <a:p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mxAlgebra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expression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c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%*%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t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c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),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name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"C"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),        </a:t>
              </a:r>
            </a:p>
            <a:p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mxAlgebra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expression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%*%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t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),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name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"E"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),    </a:t>
              </a:r>
            </a:p>
            <a:p>
              <a:endParaRPr lang="en-US" altLang="en-US" sz="1500" dirty="0">
                <a:solidFill>
                  <a:srgbClr val="001383"/>
                </a:solidFill>
                <a:latin typeface="Monaco" charset="0"/>
              </a:endParaRPr>
            </a:p>
            <a:p>
              <a:r>
                <a:rPr lang="en-US" altLang="en-US" sz="1500" dirty="0">
                  <a:solidFill>
                    <a:srgbClr val="3D3D3D"/>
                  </a:solidFill>
                  <a:latin typeface="Monaco" charset="0"/>
                </a:rPr>
                <a:t># Algebra to compute total variances and standard deviations (diagonal only)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       </a:t>
              </a:r>
              <a:endParaRPr lang="en-US" altLang="en-US" sz="1500" dirty="0" smtClean="0">
                <a:solidFill>
                  <a:srgbClr val="001383"/>
                </a:solidFill>
                <a:latin typeface="Monaco" charset="0"/>
              </a:endParaRPr>
            </a:p>
            <a:p>
              <a:r>
                <a:rPr lang="en-US" altLang="en-US" sz="1500" dirty="0" err="1" smtClean="0">
                  <a:solidFill>
                    <a:srgbClr val="000000"/>
                  </a:solidFill>
                  <a:latin typeface="Monaco" charset="0"/>
                </a:rPr>
                <a:t>mxAlgebra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expression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+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C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+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name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"V"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),        </a:t>
              </a:r>
            </a:p>
            <a:p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mxMatrix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type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</a:t>
              </a:r>
              <a:r>
                <a:rPr lang="en-US" altLang="en-US" sz="1500" dirty="0" err="1">
                  <a:solidFill>
                    <a:srgbClr val="8F1C0F"/>
                  </a:solidFill>
                  <a:latin typeface="Monaco" charset="0"/>
                </a:rPr>
                <a:t>Iden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nrow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nv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ncol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nv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name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"I"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),        </a:t>
              </a:r>
              <a:endParaRPr lang="en-US" altLang="en-US" sz="1500" dirty="0" smtClean="0">
                <a:solidFill>
                  <a:srgbClr val="001383"/>
                </a:solidFill>
                <a:latin typeface="Monaco" charset="0"/>
              </a:endParaRPr>
            </a:p>
            <a:p>
              <a:r>
                <a:rPr lang="en-US" altLang="en-US" sz="1500" dirty="0" err="1" smtClean="0">
                  <a:solidFill>
                    <a:srgbClr val="000000"/>
                  </a:solidFill>
                  <a:latin typeface="Monaco" charset="0"/>
                </a:rPr>
                <a:t>mxAlgebra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expression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solve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sqrt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I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*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V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)),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name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</a:t>
              </a:r>
              <a:r>
                <a:rPr lang="en-US" altLang="en-US" sz="1500" dirty="0" err="1">
                  <a:solidFill>
                    <a:srgbClr val="8F1C0F"/>
                  </a:solidFill>
                  <a:latin typeface="Monaco" charset="0"/>
                </a:rPr>
                <a:t>isd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),</a:t>
              </a:r>
              <a:endParaRPr lang="en-US" altLang="en-US" sz="1500" dirty="0"/>
            </a:p>
            <a:p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</a:t>
              </a:r>
              <a:endParaRPr lang="en-US" altLang="en-US" sz="1500" dirty="0"/>
            </a:p>
          </p:txBody>
        </p:sp>
        <p:grpSp>
          <p:nvGrpSpPr>
            <p:cNvPr id="107525" name="Group 31"/>
            <p:cNvGrpSpPr>
              <a:grpSpLocks/>
            </p:cNvGrpSpPr>
            <p:nvPr/>
          </p:nvGrpSpPr>
          <p:grpSpPr bwMode="auto">
            <a:xfrm>
              <a:off x="1447800" y="5254823"/>
              <a:ext cx="6248400" cy="307777"/>
              <a:chOff x="1676400" y="2664023"/>
              <a:chExt cx="6248400" cy="307777"/>
            </a:xfrm>
          </p:grpSpPr>
          <p:sp>
            <p:nvSpPr>
              <p:cNvPr id="7" name="Snip and Round Single Corner Rectangle 6"/>
              <p:cNvSpPr/>
              <p:nvPr/>
            </p:nvSpPr>
            <p:spPr bwMode="auto">
              <a:xfrm>
                <a:off x="1676400" y="2743200"/>
                <a:ext cx="6248400" cy="152400"/>
              </a:xfrm>
              <a:prstGeom prst="snipRound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reflection stA="50000" endPos="75000" dist="12700" dir="5400000" sy="-100000" algn="bl" rotWithShape="0"/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pitchFamily="-107" charset="0"/>
                  <a:ea typeface="ＭＳ Ｐゴシック" pitchFamily="-107" charset="-128"/>
                  <a:cs typeface="ＭＳ Ｐゴシック" pitchFamily="-107" charset="-128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191000" y="2664023"/>
                <a:ext cx="1066800" cy="30777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  <a:reflection stA="50000" endPos="75000" dist="12700" dir="5400000" sy="-100000" algn="bl" rotWithShape="0"/>
              </a:effec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400" dirty="0" err="1">
                    <a:latin typeface="Arial" pitchFamily="-107" charset="0"/>
                    <a:ea typeface="ＭＳ Ｐゴシック" pitchFamily="-107" charset="-128"/>
                    <a:cs typeface="ＭＳ Ｐゴシック" pitchFamily="-107" charset="-128"/>
                  </a:rPr>
                  <a:t>OpenMx</a:t>
                </a:r>
                <a:endParaRPr lang="en-US" sz="1400" dirty="0">
                  <a:latin typeface="Arial" pitchFamily="-107" charset="0"/>
                  <a:ea typeface="ＭＳ Ｐゴシック" pitchFamily="-107" charset="-128"/>
                  <a:cs typeface="ＭＳ Ｐゴシック" pitchFamily="-107" charset="-128"/>
                </a:endParaRPr>
              </a:p>
            </p:txBody>
          </p:sp>
        </p:grpSp>
      </p:grpSp>
      <p:sp>
        <p:nvSpPr>
          <p:cNvPr id="9" name="Snip and Round Single Corner Rectangle 8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smtClean="0">
                <a:latin typeface="Calibri" pitchFamily="34" charset="0"/>
                <a:ea typeface="ＭＳ Ｐゴシック" pitchFamily="34" charset="-128"/>
              </a:rPr>
              <a:t>Additive Genetic Cross-Twin Covariance (DZ)</a:t>
            </a:r>
          </a:p>
        </p:txBody>
      </p:sp>
      <p:sp>
        <p:nvSpPr>
          <p:cNvPr id="108546" name="Rectangle 3"/>
          <p:cNvSpPr>
            <a:spLocks noChangeArrowheads="1"/>
          </p:cNvSpPr>
          <p:nvPr/>
        </p:nvSpPr>
        <p:spPr bwMode="auto">
          <a:xfrm>
            <a:off x="304800" y="4132263"/>
            <a:ext cx="685800" cy="431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P11</a:t>
            </a:r>
            <a:endParaRPr lang="en-AU" altLang="en-US" sz="1800"/>
          </a:p>
        </p:txBody>
      </p:sp>
      <p:sp>
        <p:nvSpPr>
          <p:cNvPr id="108547" name="Rectangle 4"/>
          <p:cNvSpPr>
            <a:spLocks noChangeArrowheads="1"/>
          </p:cNvSpPr>
          <p:nvPr/>
        </p:nvSpPr>
        <p:spPr bwMode="auto">
          <a:xfrm>
            <a:off x="2438400" y="4132263"/>
            <a:ext cx="685800" cy="43973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P21</a:t>
            </a:r>
            <a:endParaRPr lang="en-AU" altLang="en-US" sz="1800"/>
          </a:p>
        </p:txBody>
      </p:sp>
      <p:sp>
        <p:nvSpPr>
          <p:cNvPr id="108548" name="Oval 5"/>
          <p:cNvSpPr>
            <a:spLocks noChangeArrowheads="1"/>
          </p:cNvSpPr>
          <p:nvPr/>
        </p:nvSpPr>
        <p:spPr bwMode="auto">
          <a:xfrm>
            <a:off x="433388" y="2438400"/>
            <a:ext cx="474662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1</a:t>
            </a:r>
            <a:endParaRPr lang="en-AU" altLang="en-US" sz="1200"/>
          </a:p>
        </p:txBody>
      </p:sp>
      <p:cxnSp>
        <p:nvCxnSpPr>
          <p:cNvPr id="108549" name="AutoShape 6"/>
          <p:cNvCxnSpPr>
            <a:cxnSpLocks noChangeShapeType="1"/>
          </p:cNvCxnSpPr>
          <p:nvPr/>
        </p:nvCxnSpPr>
        <p:spPr bwMode="auto">
          <a:xfrm rot="-5400000" flipH="1" flipV="1">
            <a:off x="369888" y="25495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50" name="AutoShape 7"/>
          <p:cNvCxnSpPr>
            <a:cxnSpLocks noChangeShapeType="1"/>
            <a:stCxn id="108548" idx="4"/>
          </p:cNvCxnSpPr>
          <p:nvPr/>
        </p:nvCxnSpPr>
        <p:spPr bwMode="auto">
          <a:xfrm flipH="1">
            <a:off x="668338" y="2905125"/>
            <a:ext cx="3175" cy="12065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51" name="AutoShape 8"/>
          <p:cNvCxnSpPr>
            <a:cxnSpLocks noChangeShapeType="1"/>
            <a:stCxn id="108553" idx="4"/>
          </p:cNvCxnSpPr>
          <p:nvPr/>
        </p:nvCxnSpPr>
        <p:spPr bwMode="auto">
          <a:xfrm>
            <a:off x="2759075" y="2905125"/>
            <a:ext cx="1588" cy="1225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52" name="AutoShape 9"/>
          <p:cNvCxnSpPr>
            <a:cxnSpLocks noChangeShapeType="1"/>
            <a:stCxn id="108548" idx="6"/>
          </p:cNvCxnSpPr>
          <p:nvPr/>
        </p:nvCxnSpPr>
        <p:spPr bwMode="auto">
          <a:xfrm>
            <a:off x="908050" y="2671763"/>
            <a:ext cx="1808163" cy="14493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8553" name="Oval 10"/>
          <p:cNvSpPr>
            <a:spLocks noChangeArrowheads="1"/>
          </p:cNvSpPr>
          <p:nvPr/>
        </p:nvSpPr>
        <p:spPr bwMode="auto">
          <a:xfrm>
            <a:off x="2520950" y="2438400"/>
            <a:ext cx="474663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2</a:t>
            </a:r>
            <a:endParaRPr lang="en-AU" altLang="en-US" sz="1200"/>
          </a:p>
        </p:txBody>
      </p:sp>
      <p:cxnSp>
        <p:nvCxnSpPr>
          <p:cNvPr id="108554" name="AutoShape 11"/>
          <p:cNvCxnSpPr>
            <a:cxnSpLocks noChangeShapeType="1"/>
          </p:cNvCxnSpPr>
          <p:nvPr/>
        </p:nvCxnSpPr>
        <p:spPr bwMode="auto">
          <a:xfrm rot="-5400000" flipH="1" flipV="1">
            <a:off x="2452688" y="254635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8555" name="Text Box 12"/>
          <p:cNvSpPr txBox="1">
            <a:spLocks noChangeArrowheads="1"/>
          </p:cNvSpPr>
          <p:nvPr/>
        </p:nvSpPr>
        <p:spPr bwMode="auto">
          <a:xfrm>
            <a:off x="620713" y="3463925"/>
            <a:ext cx="498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11</a:t>
            </a:r>
          </a:p>
        </p:txBody>
      </p:sp>
      <p:sp>
        <p:nvSpPr>
          <p:cNvPr id="108556" name="Text Box 13"/>
          <p:cNvSpPr txBox="1">
            <a:spLocks noChangeArrowheads="1"/>
          </p:cNvSpPr>
          <p:nvPr/>
        </p:nvSpPr>
        <p:spPr bwMode="auto">
          <a:xfrm>
            <a:off x="1576388" y="3463925"/>
            <a:ext cx="576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21</a:t>
            </a:r>
          </a:p>
        </p:txBody>
      </p:sp>
      <p:sp>
        <p:nvSpPr>
          <p:cNvPr id="108557" name="Text Box 14"/>
          <p:cNvSpPr txBox="1">
            <a:spLocks noChangeArrowheads="1"/>
          </p:cNvSpPr>
          <p:nvPr/>
        </p:nvSpPr>
        <p:spPr bwMode="auto">
          <a:xfrm>
            <a:off x="2338388" y="3463925"/>
            <a:ext cx="5349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22</a:t>
            </a:r>
          </a:p>
        </p:txBody>
      </p:sp>
      <p:sp>
        <p:nvSpPr>
          <p:cNvPr id="108558" name="Text Box 15"/>
          <p:cNvSpPr txBox="1">
            <a:spLocks noChangeArrowheads="1"/>
          </p:cNvSpPr>
          <p:nvPr/>
        </p:nvSpPr>
        <p:spPr bwMode="auto">
          <a:xfrm>
            <a:off x="2212975" y="2289175"/>
            <a:ext cx="2682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108559" name="Text Box 16"/>
          <p:cNvSpPr txBox="1">
            <a:spLocks noChangeArrowheads="1"/>
          </p:cNvSpPr>
          <p:nvPr/>
        </p:nvSpPr>
        <p:spPr bwMode="auto">
          <a:xfrm>
            <a:off x="155575" y="2273300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108560" name="Rectangle 17"/>
          <p:cNvSpPr>
            <a:spLocks noChangeArrowheads="1"/>
          </p:cNvSpPr>
          <p:nvPr/>
        </p:nvSpPr>
        <p:spPr bwMode="auto">
          <a:xfrm>
            <a:off x="3365500" y="4152900"/>
            <a:ext cx="685800" cy="431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P12</a:t>
            </a:r>
            <a:endParaRPr lang="en-AU" altLang="en-US" sz="1800"/>
          </a:p>
        </p:txBody>
      </p:sp>
      <p:sp>
        <p:nvSpPr>
          <p:cNvPr id="108561" name="Rectangle 18"/>
          <p:cNvSpPr>
            <a:spLocks noChangeArrowheads="1"/>
          </p:cNvSpPr>
          <p:nvPr/>
        </p:nvSpPr>
        <p:spPr bwMode="auto">
          <a:xfrm>
            <a:off x="5410200" y="4129088"/>
            <a:ext cx="762000" cy="4429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P22</a:t>
            </a:r>
            <a:endParaRPr lang="en-AU" altLang="en-US" sz="1800"/>
          </a:p>
        </p:txBody>
      </p:sp>
      <p:sp>
        <p:nvSpPr>
          <p:cNvPr id="108562" name="Oval 19"/>
          <p:cNvSpPr>
            <a:spLocks noChangeArrowheads="1"/>
          </p:cNvSpPr>
          <p:nvPr/>
        </p:nvSpPr>
        <p:spPr bwMode="auto">
          <a:xfrm>
            <a:off x="3441700" y="2435225"/>
            <a:ext cx="474663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1</a:t>
            </a:r>
            <a:endParaRPr lang="en-AU" altLang="en-US" sz="1200"/>
          </a:p>
        </p:txBody>
      </p:sp>
      <p:cxnSp>
        <p:nvCxnSpPr>
          <p:cNvPr id="108563" name="AutoShape 20"/>
          <p:cNvCxnSpPr>
            <a:cxnSpLocks noChangeShapeType="1"/>
          </p:cNvCxnSpPr>
          <p:nvPr/>
        </p:nvCxnSpPr>
        <p:spPr bwMode="auto">
          <a:xfrm rot="-5400000" flipH="1" flipV="1">
            <a:off x="3378200" y="254635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64" name="AutoShape 21"/>
          <p:cNvCxnSpPr>
            <a:cxnSpLocks noChangeShapeType="1"/>
            <a:stCxn id="108562" idx="4"/>
          </p:cNvCxnSpPr>
          <p:nvPr/>
        </p:nvCxnSpPr>
        <p:spPr bwMode="auto">
          <a:xfrm flipH="1">
            <a:off x="3676650" y="2901950"/>
            <a:ext cx="3175" cy="12065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65" name="AutoShape 22"/>
          <p:cNvCxnSpPr>
            <a:cxnSpLocks noChangeShapeType="1"/>
            <a:stCxn id="108567" idx="4"/>
          </p:cNvCxnSpPr>
          <p:nvPr/>
        </p:nvCxnSpPr>
        <p:spPr bwMode="auto">
          <a:xfrm>
            <a:off x="5767388" y="2901950"/>
            <a:ext cx="1587" cy="1225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66" name="AutoShape 23"/>
          <p:cNvCxnSpPr>
            <a:cxnSpLocks noChangeShapeType="1"/>
            <a:stCxn id="108562" idx="6"/>
          </p:cNvCxnSpPr>
          <p:nvPr/>
        </p:nvCxnSpPr>
        <p:spPr bwMode="auto">
          <a:xfrm>
            <a:off x="3916363" y="2668588"/>
            <a:ext cx="1808162" cy="14493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8567" name="Oval 24"/>
          <p:cNvSpPr>
            <a:spLocks noChangeArrowheads="1"/>
          </p:cNvSpPr>
          <p:nvPr/>
        </p:nvSpPr>
        <p:spPr bwMode="auto">
          <a:xfrm>
            <a:off x="5529263" y="2435225"/>
            <a:ext cx="474662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2</a:t>
            </a:r>
            <a:endParaRPr lang="en-AU" altLang="en-US" sz="1200"/>
          </a:p>
        </p:txBody>
      </p:sp>
      <p:cxnSp>
        <p:nvCxnSpPr>
          <p:cNvPr id="108568" name="AutoShape 25"/>
          <p:cNvCxnSpPr>
            <a:cxnSpLocks noChangeShapeType="1"/>
          </p:cNvCxnSpPr>
          <p:nvPr/>
        </p:nvCxnSpPr>
        <p:spPr bwMode="auto">
          <a:xfrm rot="-5400000" flipH="1" flipV="1">
            <a:off x="5461000" y="254317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8569" name="Text Box 26"/>
          <p:cNvSpPr txBox="1">
            <a:spLocks noChangeArrowheads="1"/>
          </p:cNvSpPr>
          <p:nvPr/>
        </p:nvSpPr>
        <p:spPr bwMode="auto">
          <a:xfrm>
            <a:off x="3629025" y="3460750"/>
            <a:ext cx="498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11</a:t>
            </a:r>
          </a:p>
        </p:txBody>
      </p:sp>
      <p:sp>
        <p:nvSpPr>
          <p:cNvPr id="108570" name="Text Box 27"/>
          <p:cNvSpPr txBox="1">
            <a:spLocks noChangeArrowheads="1"/>
          </p:cNvSpPr>
          <p:nvPr/>
        </p:nvSpPr>
        <p:spPr bwMode="auto">
          <a:xfrm>
            <a:off x="4584700" y="3460750"/>
            <a:ext cx="576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21</a:t>
            </a:r>
          </a:p>
        </p:txBody>
      </p:sp>
      <p:sp>
        <p:nvSpPr>
          <p:cNvPr id="108571" name="Text Box 28"/>
          <p:cNvSpPr txBox="1">
            <a:spLocks noChangeArrowheads="1"/>
          </p:cNvSpPr>
          <p:nvPr/>
        </p:nvSpPr>
        <p:spPr bwMode="auto">
          <a:xfrm>
            <a:off x="5346700" y="3460750"/>
            <a:ext cx="534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22</a:t>
            </a:r>
          </a:p>
        </p:txBody>
      </p:sp>
      <p:sp>
        <p:nvSpPr>
          <p:cNvPr id="108572" name="Text Box 29"/>
          <p:cNvSpPr txBox="1">
            <a:spLocks noChangeArrowheads="1"/>
          </p:cNvSpPr>
          <p:nvPr/>
        </p:nvSpPr>
        <p:spPr bwMode="auto">
          <a:xfrm>
            <a:off x="5221288" y="228600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108573" name="Text Box 30"/>
          <p:cNvSpPr txBox="1">
            <a:spLocks noChangeArrowheads="1"/>
          </p:cNvSpPr>
          <p:nvPr/>
        </p:nvSpPr>
        <p:spPr bwMode="auto">
          <a:xfrm>
            <a:off x="3163888" y="2270125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cxnSp>
        <p:nvCxnSpPr>
          <p:cNvPr id="108574" name="AutoShape 31"/>
          <p:cNvCxnSpPr>
            <a:cxnSpLocks noChangeShapeType="1"/>
            <a:stCxn id="108562" idx="0"/>
            <a:endCxn id="108548" idx="0"/>
          </p:cNvCxnSpPr>
          <p:nvPr/>
        </p:nvCxnSpPr>
        <p:spPr bwMode="auto">
          <a:xfrm rot="-5400000" flipH="1" flipV="1">
            <a:off x="2174081" y="932657"/>
            <a:ext cx="3175" cy="3008312"/>
          </a:xfrm>
          <a:prstGeom prst="curvedConnector3">
            <a:avLst>
              <a:gd name="adj1" fmla="val -12700000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75" name="AutoShape 32"/>
          <p:cNvCxnSpPr>
            <a:cxnSpLocks noChangeShapeType="1"/>
            <a:stCxn id="108567" idx="0"/>
            <a:endCxn id="108553" idx="0"/>
          </p:cNvCxnSpPr>
          <p:nvPr/>
        </p:nvCxnSpPr>
        <p:spPr bwMode="auto">
          <a:xfrm rot="-5400000" flipH="1" flipV="1">
            <a:off x="4261644" y="932656"/>
            <a:ext cx="3175" cy="3008313"/>
          </a:xfrm>
          <a:prstGeom prst="curvedConnector3">
            <a:avLst>
              <a:gd name="adj1" fmla="val -12300000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8576" name="Text Box 33"/>
          <p:cNvSpPr txBox="1">
            <a:spLocks noChangeArrowheads="1"/>
          </p:cNvSpPr>
          <p:nvPr/>
        </p:nvSpPr>
        <p:spPr bwMode="auto">
          <a:xfrm>
            <a:off x="2057400" y="1752600"/>
            <a:ext cx="431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/>
              <a:t>0.5</a:t>
            </a:r>
          </a:p>
        </p:txBody>
      </p:sp>
      <p:sp>
        <p:nvSpPr>
          <p:cNvPr id="108577" name="Text Box 34"/>
          <p:cNvSpPr txBox="1">
            <a:spLocks noChangeArrowheads="1"/>
          </p:cNvSpPr>
          <p:nvPr/>
        </p:nvSpPr>
        <p:spPr bwMode="auto">
          <a:xfrm>
            <a:off x="4160838" y="1766888"/>
            <a:ext cx="431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/>
              <a:t>0.5</a:t>
            </a:r>
          </a:p>
        </p:txBody>
      </p:sp>
      <p:sp>
        <p:nvSpPr>
          <p:cNvPr id="110627" name="Rectangle 35"/>
          <p:cNvSpPr>
            <a:spLocks noChangeArrowheads="1"/>
          </p:cNvSpPr>
          <p:nvPr/>
        </p:nvSpPr>
        <p:spPr bwMode="auto">
          <a:xfrm>
            <a:off x="304800" y="4724400"/>
            <a:ext cx="2819400" cy="228600"/>
          </a:xfrm>
          <a:prstGeom prst="rect">
            <a:avLst/>
          </a:prstGeom>
          <a:gradFill rotWithShape="0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gamma/>
                  <a:shade val="92157"/>
                  <a:invGamma/>
                  <a:alpha val="56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1600">
                <a:latin typeface="Arial" charset="0"/>
                <a:ea typeface="ＭＳ Ｐゴシック" charset="0"/>
                <a:cs typeface="ＭＳ Ｐゴシック" charset="0"/>
              </a:rPr>
              <a:t>Twin 1</a:t>
            </a: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0628" name="Rectangle 36"/>
          <p:cNvSpPr>
            <a:spLocks noChangeArrowheads="1"/>
          </p:cNvSpPr>
          <p:nvPr/>
        </p:nvSpPr>
        <p:spPr bwMode="auto">
          <a:xfrm>
            <a:off x="3378200" y="4724400"/>
            <a:ext cx="2819400" cy="228600"/>
          </a:xfrm>
          <a:prstGeom prst="rect">
            <a:avLst/>
          </a:prstGeom>
          <a:gradFill rotWithShape="0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gamma/>
                  <a:shade val="92157"/>
                  <a:invGamma/>
                  <a:alpha val="56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1600">
                <a:latin typeface="Arial" charset="0"/>
                <a:ea typeface="ＭＳ Ｐゴシック" charset="0"/>
                <a:cs typeface="ＭＳ Ｐゴシック" charset="0"/>
              </a:rPr>
              <a:t>Twin 2</a:t>
            </a: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8580" name="Picture 37" descr="latex-image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05"/>
          <a:stretch>
            <a:fillRect/>
          </a:stretch>
        </p:blipFill>
        <p:spPr bwMode="auto">
          <a:xfrm>
            <a:off x="4114800" y="5334000"/>
            <a:ext cx="4838700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81" name="Text Box 38"/>
          <p:cNvSpPr txBox="1">
            <a:spLocks noChangeArrowheads="1"/>
          </p:cNvSpPr>
          <p:nvPr/>
        </p:nvSpPr>
        <p:spPr bwMode="auto">
          <a:xfrm>
            <a:off x="6400800" y="1946275"/>
            <a:ext cx="2582863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/>
              <a:t>Path Tracing:</a:t>
            </a:r>
          </a:p>
          <a:p>
            <a:endParaRPr lang="en-US" altLang="en-US" sz="1600"/>
          </a:p>
          <a:p>
            <a:r>
              <a:rPr lang="en-US" altLang="en-US" sz="1600"/>
              <a:t>Within-traits</a:t>
            </a:r>
          </a:p>
          <a:p>
            <a:r>
              <a:rPr lang="en-US" altLang="en-US" sz="1600"/>
              <a:t>P11-P12 = 0.5a</a:t>
            </a:r>
            <a:r>
              <a:rPr lang="en-US" altLang="en-US" sz="1600" baseline="-25000"/>
              <a:t>11</a:t>
            </a:r>
            <a:r>
              <a:rPr lang="en-US" altLang="en-US" sz="1600" baseline="30000"/>
              <a:t>2</a:t>
            </a:r>
          </a:p>
          <a:p>
            <a:r>
              <a:rPr lang="en-US" altLang="en-US" sz="1600"/>
              <a:t>P21-P22 = 0.5a</a:t>
            </a:r>
            <a:r>
              <a:rPr lang="en-US" altLang="en-US" sz="1600" baseline="-25000"/>
              <a:t>22</a:t>
            </a:r>
            <a:r>
              <a:rPr lang="en-US" altLang="en-US" sz="1600" baseline="30000"/>
              <a:t>2</a:t>
            </a:r>
            <a:r>
              <a:rPr lang="en-US" altLang="en-US" sz="1600"/>
              <a:t>+0.5a</a:t>
            </a:r>
            <a:r>
              <a:rPr lang="en-US" altLang="en-US" sz="1600" baseline="-25000"/>
              <a:t>21</a:t>
            </a:r>
            <a:r>
              <a:rPr lang="en-US" altLang="en-US" sz="1600" baseline="30000"/>
              <a:t>2</a:t>
            </a:r>
          </a:p>
          <a:p>
            <a:endParaRPr lang="en-US" altLang="en-US" sz="1600"/>
          </a:p>
          <a:p>
            <a:r>
              <a:rPr lang="en-US" altLang="en-US" sz="1600"/>
              <a:t>Cross-traits</a:t>
            </a:r>
          </a:p>
          <a:p>
            <a:r>
              <a:rPr lang="en-US" altLang="en-US" sz="1600"/>
              <a:t>P11-P22 = 0.5a</a:t>
            </a:r>
            <a:r>
              <a:rPr lang="en-US" altLang="en-US" sz="1600" baseline="-25000"/>
              <a:t>11</a:t>
            </a:r>
            <a:r>
              <a:rPr lang="en-US" altLang="en-US" sz="1600"/>
              <a:t>a</a:t>
            </a:r>
            <a:r>
              <a:rPr lang="en-US" altLang="en-US" sz="1600" baseline="-25000"/>
              <a:t>21</a:t>
            </a:r>
            <a:endParaRPr lang="en-US" altLang="en-US" sz="1600"/>
          </a:p>
          <a:p>
            <a:r>
              <a:rPr lang="en-US" altLang="en-US" sz="1600"/>
              <a:t>P21-P12 = 0.5a</a:t>
            </a:r>
            <a:r>
              <a:rPr lang="en-US" altLang="en-US" sz="1600" baseline="-25000"/>
              <a:t>21</a:t>
            </a:r>
            <a:r>
              <a:rPr lang="en-US" altLang="en-US" sz="1600"/>
              <a:t>a</a:t>
            </a:r>
            <a:r>
              <a:rPr lang="en-US" altLang="en-US" sz="1600" baseline="-25000"/>
              <a:t>11</a:t>
            </a:r>
            <a:endParaRPr lang="en-US" altLang="en-US"/>
          </a:p>
          <a:p>
            <a:endParaRPr lang="en-US" altLang="en-US"/>
          </a:p>
        </p:txBody>
      </p:sp>
      <p:sp>
        <p:nvSpPr>
          <p:cNvPr id="110632" name="AutoShape 40"/>
          <p:cNvSpPr>
            <a:spLocks noChangeArrowheads="1"/>
          </p:cNvSpPr>
          <p:nvPr/>
        </p:nvSpPr>
        <p:spPr bwMode="auto">
          <a:xfrm>
            <a:off x="7475538" y="2800350"/>
            <a:ext cx="703262" cy="3143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alpha val="45000"/>
                </a:schemeClr>
              </a:gs>
              <a:gs pos="100000">
                <a:schemeClr val="accent1">
                  <a:gamma/>
                  <a:tint val="96078"/>
                  <a:invGamma/>
                  <a:alpha val="39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0633" name="AutoShape 41"/>
          <p:cNvSpPr>
            <a:spLocks noChangeArrowheads="1"/>
          </p:cNvSpPr>
          <p:nvPr/>
        </p:nvSpPr>
        <p:spPr bwMode="auto">
          <a:xfrm>
            <a:off x="4953000" y="5257800"/>
            <a:ext cx="1066800" cy="482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alpha val="45000"/>
                </a:schemeClr>
              </a:gs>
              <a:gs pos="100000">
                <a:schemeClr val="accent1">
                  <a:gamma/>
                  <a:tint val="96078"/>
                  <a:invGamma/>
                  <a:alpha val="39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8584" name="AutoShape 42"/>
          <p:cNvSpPr>
            <a:spLocks noChangeArrowheads="1"/>
          </p:cNvSpPr>
          <p:nvPr/>
        </p:nvSpPr>
        <p:spPr bwMode="auto">
          <a:xfrm>
            <a:off x="6477000" y="5715000"/>
            <a:ext cx="2209800" cy="482600"/>
          </a:xfrm>
          <a:prstGeom prst="roundRect">
            <a:avLst>
              <a:gd name="adj" fmla="val 16667"/>
            </a:avLst>
          </a:prstGeom>
          <a:solidFill>
            <a:srgbClr val="288C4E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8585" name="AutoShape 43"/>
          <p:cNvSpPr>
            <a:spLocks noChangeArrowheads="1"/>
          </p:cNvSpPr>
          <p:nvPr/>
        </p:nvSpPr>
        <p:spPr bwMode="auto">
          <a:xfrm>
            <a:off x="7467600" y="3084513"/>
            <a:ext cx="1447800" cy="314325"/>
          </a:xfrm>
          <a:prstGeom prst="roundRect">
            <a:avLst>
              <a:gd name="adj" fmla="val 16667"/>
            </a:avLst>
          </a:prstGeom>
          <a:solidFill>
            <a:srgbClr val="288C4E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8586" name="AutoShape 44"/>
          <p:cNvSpPr>
            <a:spLocks noChangeArrowheads="1"/>
          </p:cNvSpPr>
          <p:nvPr/>
        </p:nvSpPr>
        <p:spPr bwMode="auto">
          <a:xfrm>
            <a:off x="7467600" y="3773488"/>
            <a:ext cx="914400" cy="314325"/>
          </a:xfrm>
          <a:prstGeom prst="roundRect">
            <a:avLst>
              <a:gd name="adj" fmla="val 16667"/>
            </a:avLst>
          </a:prstGeom>
          <a:solidFill>
            <a:schemeClr val="accent2">
              <a:alpha val="4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8587" name="AutoShape 45"/>
          <p:cNvSpPr>
            <a:spLocks noChangeArrowheads="1"/>
          </p:cNvSpPr>
          <p:nvPr/>
        </p:nvSpPr>
        <p:spPr bwMode="auto">
          <a:xfrm>
            <a:off x="4800600" y="5715000"/>
            <a:ext cx="1447800" cy="482600"/>
          </a:xfrm>
          <a:prstGeom prst="roundRect">
            <a:avLst>
              <a:gd name="adj" fmla="val 16667"/>
            </a:avLst>
          </a:prstGeom>
          <a:solidFill>
            <a:srgbClr val="BA1CF0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8588" name="AutoShape 46"/>
          <p:cNvSpPr>
            <a:spLocks noChangeArrowheads="1"/>
          </p:cNvSpPr>
          <p:nvPr/>
        </p:nvSpPr>
        <p:spPr bwMode="auto">
          <a:xfrm>
            <a:off x="7467600" y="4105275"/>
            <a:ext cx="914400" cy="314325"/>
          </a:xfrm>
          <a:prstGeom prst="roundRect">
            <a:avLst>
              <a:gd name="adj" fmla="val 16667"/>
            </a:avLst>
          </a:prstGeom>
          <a:solidFill>
            <a:srgbClr val="BA1CF0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8589" name="AutoShape 47"/>
          <p:cNvSpPr>
            <a:spLocks noChangeArrowheads="1"/>
          </p:cNvSpPr>
          <p:nvPr/>
        </p:nvSpPr>
        <p:spPr bwMode="auto">
          <a:xfrm>
            <a:off x="6858000" y="5257800"/>
            <a:ext cx="1524000" cy="482600"/>
          </a:xfrm>
          <a:prstGeom prst="roundRect">
            <a:avLst>
              <a:gd name="adj" fmla="val 16667"/>
            </a:avLst>
          </a:prstGeom>
          <a:solidFill>
            <a:schemeClr val="accent2">
              <a:alpha val="4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graphicFrame>
        <p:nvGraphicFramePr>
          <p:cNvPr id="108590" name="Object 2"/>
          <p:cNvGraphicFramePr>
            <a:graphicFrameLocks noChangeAspect="1"/>
          </p:cNvGraphicFramePr>
          <p:nvPr/>
        </p:nvGraphicFramePr>
        <p:xfrm>
          <a:off x="0" y="5562600"/>
          <a:ext cx="4024313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99" name="Equation" r:id="rId5" imgW="2019300" imgH="177800" progId="Equation.3">
                  <p:embed/>
                </p:oleObj>
              </mc:Choice>
              <mc:Fallback>
                <p:oleObj name="Equation" r:id="rId5" imgW="2019300" imgH="177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562600"/>
                        <a:ext cx="4024313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Snip and Round Single Corner Rectangle 47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067800" cy="1066800"/>
          </a:xfrm>
        </p:spPr>
        <p:txBody>
          <a:bodyPr/>
          <a:lstStyle/>
          <a:p>
            <a:pPr eaLnBrk="1" hangingPunct="1"/>
            <a:r>
              <a:rPr lang="en-US" altLang="en-US" sz="3200" smtClean="0">
                <a:latin typeface="Calibri" pitchFamily="34" charset="0"/>
                <a:ea typeface="ＭＳ Ｐゴシック" pitchFamily="34" charset="-128"/>
              </a:rPr>
              <a:t>Additive Genetic Cross-Twin Covariance (MZ)</a:t>
            </a:r>
          </a:p>
        </p:txBody>
      </p:sp>
      <p:sp>
        <p:nvSpPr>
          <p:cNvPr id="110594" name="Rectangle 4"/>
          <p:cNvSpPr>
            <a:spLocks noChangeArrowheads="1"/>
          </p:cNvSpPr>
          <p:nvPr/>
        </p:nvSpPr>
        <p:spPr bwMode="auto">
          <a:xfrm>
            <a:off x="1584325" y="4135438"/>
            <a:ext cx="685800" cy="431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P11</a:t>
            </a:r>
            <a:endParaRPr lang="en-AU" altLang="en-US" sz="1800"/>
          </a:p>
        </p:txBody>
      </p:sp>
      <p:sp>
        <p:nvSpPr>
          <p:cNvPr id="110595" name="Rectangle 5"/>
          <p:cNvSpPr>
            <a:spLocks noChangeArrowheads="1"/>
          </p:cNvSpPr>
          <p:nvPr/>
        </p:nvSpPr>
        <p:spPr bwMode="auto">
          <a:xfrm>
            <a:off x="3717925" y="4135438"/>
            <a:ext cx="685800" cy="43973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P21</a:t>
            </a:r>
            <a:endParaRPr lang="en-AU" altLang="en-US" sz="1800"/>
          </a:p>
        </p:txBody>
      </p:sp>
      <p:sp>
        <p:nvSpPr>
          <p:cNvPr id="110596" name="Oval 6"/>
          <p:cNvSpPr>
            <a:spLocks noChangeArrowheads="1"/>
          </p:cNvSpPr>
          <p:nvPr/>
        </p:nvSpPr>
        <p:spPr bwMode="auto">
          <a:xfrm>
            <a:off x="1712913" y="2441575"/>
            <a:ext cx="474662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1</a:t>
            </a:r>
            <a:endParaRPr lang="en-AU" altLang="en-US" sz="1200"/>
          </a:p>
        </p:txBody>
      </p:sp>
      <p:cxnSp>
        <p:nvCxnSpPr>
          <p:cNvPr id="110597" name="AutoShape 7"/>
          <p:cNvCxnSpPr>
            <a:cxnSpLocks noChangeShapeType="1"/>
          </p:cNvCxnSpPr>
          <p:nvPr/>
        </p:nvCxnSpPr>
        <p:spPr bwMode="auto">
          <a:xfrm rot="-5400000" flipH="1" flipV="1">
            <a:off x="1649413" y="25527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0598" name="AutoShape 8"/>
          <p:cNvCxnSpPr>
            <a:cxnSpLocks noChangeShapeType="1"/>
            <a:stCxn id="110596" idx="4"/>
          </p:cNvCxnSpPr>
          <p:nvPr/>
        </p:nvCxnSpPr>
        <p:spPr bwMode="auto">
          <a:xfrm flipH="1">
            <a:off x="1947863" y="2908300"/>
            <a:ext cx="3175" cy="12065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0599" name="AutoShape 9"/>
          <p:cNvCxnSpPr>
            <a:cxnSpLocks noChangeShapeType="1"/>
            <a:stCxn id="110601" idx="4"/>
          </p:cNvCxnSpPr>
          <p:nvPr/>
        </p:nvCxnSpPr>
        <p:spPr bwMode="auto">
          <a:xfrm>
            <a:off x="4038600" y="2908300"/>
            <a:ext cx="1588" cy="1225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0600" name="AutoShape 10"/>
          <p:cNvCxnSpPr>
            <a:cxnSpLocks noChangeShapeType="1"/>
            <a:stCxn id="110596" idx="6"/>
          </p:cNvCxnSpPr>
          <p:nvPr/>
        </p:nvCxnSpPr>
        <p:spPr bwMode="auto">
          <a:xfrm>
            <a:off x="2187575" y="2674938"/>
            <a:ext cx="1808163" cy="14493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0601" name="Oval 11"/>
          <p:cNvSpPr>
            <a:spLocks noChangeArrowheads="1"/>
          </p:cNvSpPr>
          <p:nvPr/>
        </p:nvSpPr>
        <p:spPr bwMode="auto">
          <a:xfrm>
            <a:off x="3800475" y="2441575"/>
            <a:ext cx="474663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2</a:t>
            </a:r>
            <a:endParaRPr lang="en-AU" altLang="en-US" sz="1200"/>
          </a:p>
        </p:txBody>
      </p:sp>
      <p:cxnSp>
        <p:nvCxnSpPr>
          <p:cNvPr id="110602" name="AutoShape 12"/>
          <p:cNvCxnSpPr>
            <a:cxnSpLocks noChangeShapeType="1"/>
          </p:cNvCxnSpPr>
          <p:nvPr/>
        </p:nvCxnSpPr>
        <p:spPr bwMode="auto">
          <a:xfrm rot="-5400000" flipH="1" flipV="1">
            <a:off x="3732213" y="25495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0603" name="Text Box 13"/>
          <p:cNvSpPr txBox="1">
            <a:spLocks noChangeArrowheads="1"/>
          </p:cNvSpPr>
          <p:nvPr/>
        </p:nvSpPr>
        <p:spPr bwMode="auto">
          <a:xfrm>
            <a:off x="1900238" y="3467100"/>
            <a:ext cx="498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11</a:t>
            </a:r>
          </a:p>
        </p:txBody>
      </p:sp>
      <p:sp>
        <p:nvSpPr>
          <p:cNvPr id="110604" name="Text Box 14"/>
          <p:cNvSpPr txBox="1">
            <a:spLocks noChangeArrowheads="1"/>
          </p:cNvSpPr>
          <p:nvPr/>
        </p:nvSpPr>
        <p:spPr bwMode="auto">
          <a:xfrm>
            <a:off x="2855913" y="3467100"/>
            <a:ext cx="576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21</a:t>
            </a:r>
          </a:p>
        </p:txBody>
      </p:sp>
      <p:sp>
        <p:nvSpPr>
          <p:cNvPr id="110605" name="Text Box 15"/>
          <p:cNvSpPr txBox="1">
            <a:spLocks noChangeArrowheads="1"/>
          </p:cNvSpPr>
          <p:nvPr/>
        </p:nvSpPr>
        <p:spPr bwMode="auto">
          <a:xfrm>
            <a:off x="3617913" y="3467100"/>
            <a:ext cx="5349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22</a:t>
            </a:r>
          </a:p>
        </p:txBody>
      </p:sp>
      <p:sp>
        <p:nvSpPr>
          <p:cNvPr id="110606" name="Text Box 16"/>
          <p:cNvSpPr txBox="1">
            <a:spLocks noChangeArrowheads="1"/>
          </p:cNvSpPr>
          <p:nvPr/>
        </p:nvSpPr>
        <p:spPr bwMode="auto">
          <a:xfrm>
            <a:off x="3492500" y="2292350"/>
            <a:ext cx="2682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110607" name="Text Box 17"/>
          <p:cNvSpPr txBox="1">
            <a:spLocks noChangeArrowheads="1"/>
          </p:cNvSpPr>
          <p:nvPr/>
        </p:nvSpPr>
        <p:spPr bwMode="auto">
          <a:xfrm>
            <a:off x="1435100" y="2276475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110608" name="Rectangle 18"/>
          <p:cNvSpPr>
            <a:spLocks noChangeArrowheads="1"/>
          </p:cNvSpPr>
          <p:nvPr/>
        </p:nvSpPr>
        <p:spPr bwMode="auto">
          <a:xfrm>
            <a:off x="4645025" y="4156075"/>
            <a:ext cx="685800" cy="431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P12</a:t>
            </a:r>
            <a:endParaRPr lang="en-AU" altLang="en-US" sz="1800"/>
          </a:p>
        </p:txBody>
      </p:sp>
      <p:sp>
        <p:nvSpPr>
          <p:cNvPr id="110609" name="Rectangle 19"/>
          <p:cNvSpPr>
            <a:spLocks noChangeArrowheads="1"/>
          </p:cNvSpPr>
          <p:nvPr/>
        </p:nvSpPr>
        <p:spPr bwMode="auto">
          <a:xfrm>
            <a:off x="6689725" y="4132263"/>
            <a:ext cx="762000" cy="4429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P22</a:t>
            </a:r>
            <a:endParaRPr lang="en-AU" altLang="en-US" sz="1800"/>
          </a:p>
        </p:txBody>
      </p:sp>
      <p:sp>
        <p:nvSpPr>
          <p:cNvPr id="110610" name="Oval 20"/>
          <p:cNvSpPr>
            <a:spLocks noChangeArrowheads="1"/>
          </p:cNvSpPr>
          <p:nvPr/>
        </p:nvSpPr>
        <p:spPr bwMode="auto">
          <a:xfrm>
            <a:off x="4721225" y="2438400"/>
            <a:ext cx="474663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1</a:t>
            </a:r>
            <a:endParaRPr lang="en-AU" altLang="en-US" sz="1200"/>
          </a:p>
        </p:txBody>
      </p:sp>
      <p:cxnSp>
        <p:nvCxnSpPr>
          <p:cNvPr id="110611" name="AutoShape 21"/>
          <p:cNvCxnSpPr>
            <a:cxnSpLocks noChangeShapeType="1"/>
          </p:cNvCxnSpPr>
          <p:nvPr/>
        </p:nvCxnSpPr>
        <p:spPr bwMode="auto">
          <a:xfrm rot="-5400000" flipH="1" flipV="1">
            <a:off x="4657725" y="25495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0612" name="AutoShape 22"/>
          <p:cNvCxnSpPr>
            <a:cxnSpLocks noChangeShapeType="1"/>
            <a:stCxn id="110610" idx="4"/>
          </p:cNvCxnSpPr>
          <p:nvPr/>
        </p:nvCxnSpPr>
        <p:spPr bwMode="auto">
          <a:xfrm flipH="1">
            <a:off x="4956175" y="2905125"/>
            <a:ext cx="3175" cy="12065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0613" name="AutoShape 23"/>
          <p:cNvCxnSpPr>
            <a:cxnSpLocks noChangeShapeType="1"/>
            <a:stCxn id="110615" idx="4"/>
          </p:cNvCxnSpPr>
          <p:nvPr/>
        </p:nvCxnSpPr>
        <p:spPr bwMode="auto">
          <a:xfrm>
            <a:off x="7046913" y="2905125"/>
            <a:ext cx="1587" cy="1225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0614" name="AutoShape 24"/>
          <p:cNvCxnSpPr>
            <a:cxnSpLocks noChangeShapeType="1"/>
            <a:stCxn id="110610" idx="6"/>
          </p:cNvCxnSpPr>
          <p:nvPr/>
        </p:nvCxnSpPr>
        <p:spPr bwMode="auto">
          <a:xfrm>
            <a:off x="5195888" y="2671763"/>
            <a:ext cx="1808162" cy="14493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0615" name="Oval 25"/>
          <p:cNvSpPr>
            <a:spLocks noChangeArrowheads="1"/>
          </p:cNvSpPr>
          <p:nvPr/>
        </p:nvSpPr>
        <p:spPr bwMode="auto">
          <a:xfrm>
            <a:off x="6808788" y="2438400"/>
            <a:ext cx="474662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A</a:t>
            </a:r>
            <a:r>
              <a:rPr lang="en-US" altLang="en-US" sz="1200" baseline="-25000">
                <a:solidFill>
                  <a:srgbClr val="000000"/>
                </a:solidFill>
              </a:rPr>
              <a:t>2</a:t>
            </a:r>
            <a:endParaRPr lang="en-AU" altLang="en-US" sz="1200"/>
          </a:p>
        </p:txBody>
      </p:sp>
      <p:cxnSp>
        <p:nvCxnSpPr>
          <p:cNvPr id="110616" name="AutoShape 26"/>
          <p:cNvCxnSpPr>
            <a:cxnSpLocks noChangeShapeType="1"/>
          </p:cNvCxnSpPr>
          <p:nvPr/>
        </p:nvCxnSpPr>
        <p:spPr bwMode="auto">
          <a:xfrm rot="-5400000" flipH="1" flipV="1">
            <a:off x="6740525" y="254635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0617" name="Text Box 27"/>
          <p:cNvSpPr txBox="1">
            <a:spLocks noChangeArrowheads="1"/>
          </p:cNvSpPr>
          <p:nvPr/>
        </p:nvSpPr>
        <p:spPr bwMode="auto">
          <a:xfrm>
            <a:off x="4908550" y="3463925"/>
            <a:ext cx="498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11</a:t>
            </a:r>
          </a:p>
        </p:txBody>
      </p:sp>
      <p:sp>
        <p:nvSpPr>
          <p:cNvPr id="110618" name="Text Box 28"/>
          <p:cNvSpPr txBox="1">
            <a:spLocks noChangeArrowheads="1"/>
          </p:cNvSpPr>
          <p:nvPr/>
        </p:nvSpPr>
        <p:spPr bwMode="auto">
          <a:xfrm>
            <a:off x="5864225" y="3463925"/>
            <a:ext cx="576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21</a:t>
            </a:r>
          </a:p>
        </p:txBody>
      </p:sp>
      <p:sp>
        <p:nvSpPr>
          <p:cNvPr id="110619" name="Text Box 29"/>
          <p:cNvSpPr txBox="1">
            <a:spLocks noChangeArrowheads="1"/>
          </p:cNvSpPr>
          <p:nvPr/>
        </p:nvSpPr>
        <p:spPr bwMode="auto">
          <a:xfrm>
            <a:off x="6626225" y="3463925"/>
            <a:ext cx="534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a</a:t>
            </a:r>
            <a:r>
              <a:rPr lang="en-AU" altLang="en-US" sz="1800" baseline="-25000"/>
              <a:t>22</a:t>
            </a:r>
          </a:p>
        </p:txBody>
      </p:sp>
      <p:sp>
        <p:nvSpPr>
          <p:cNvPr id="110620" name="Text Box 30"/>
          <p:cNvSpPr txBox="1">
            <a:spLocks noChangeArrowheads="1"/>
          </p:cNvSpPr>
          <p:nvPr/>
        </p:nvSpPr>
        <p:spPr bwMode="auto">
          <a:xfrm>
            <a:off x="6500813" y="2289175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110621" name="Text Box 31"/>
          <p:cNvSpPr txBox="1">
            <a:spLocks noChangeArrowheads="1"/>
          </p:cNvSpPr>
          <p:nvPr/>
        </p:nvSpPr>
        <p:spPr bwMode="auto">
          <a:xfrm>
            <a:off x="4443413" y="2273300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cxnSp>
        <p:nvCxnSpPr>
          <p:cNvPr id="110622" name="AutoShape 32"/>
          <p:cNvCxnSpPr>
            <a:cxnSpLocks noChangeShapeType="1"/>
            <a:stCxn id="110610" idx="0"/>
            <a:endCxn id="110596" idx="0"/>
          </p:cNvCxnSpPr>
          <p:nvPr/>
        </p:nvCxnSpPr>
        <p:spPr bwMode="auto">
          <a:xfrm rot="-5400000" flipH="1" flipV="1">
            <a:off x="3453606" y="935832"/>
            <a:ext cx="3175" cy="3008312"/>
          </a:xfrm>
          <a:prstGeom prst="curvedConnector3">
            <a:avLst>
              <a:gd name="adj1" fmla="val -12700000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0623" name="AutoShape 33"/>
          <p:cNvCxnSpPr>
            <a:cxnSpLocks noChangeShapeType="1"/>
            <a:stCxn id="110615" idx="0"/>
            <a:endCxn id="110601" idx="0"/>
          </p:cNvCxnSpPr>
          <p:nvPr/>
        </p:nvCxnSpPr>
        <p:spPr bwMode="auto">
          <a:xfrm rot="-5400000" flipH="1" flipV="1">
            <a:off x="5541169" y="935831"/>
            <a:ext cx="3175" cy="3008313"/>
          </a:xfrm>
          <a:prstGeom prst="curvedConnector3">
            <a:avLst>
              <a:gd name="adj1" fmla="val -12300000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0624" name="Text Box 34"/>
          <p:cNvSpPr txBox="1">
            <a:spLocks noChangeArrowheads="1"/>
          </p:cNvSpPr>
          <p:nvPr/>
        </p:nvSpPr>
        <p:spPr bwMode="auto">
          <a:xfrm>
            <a:off x="3336925" y="1755775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/>
              <a:t>1</a:t>
            </a:r>
          </a:p>
        </p:txBody>
      </p:sp>
      <p:sp>
        <p:nvSpPr>
          <p:cNvPr id="110625" name="Text Box 35"/>
          <p:cNvSpPr txBox="1">
            <a:spLocks noChangeArrowheads="1"/>
          </p:cNvSpPr>
          <p:nvPr/>
        </p:nvSpPr>
        <p:spPr bwMode="auto">
          <a:xfrm>
            <a:off x="5440363" y="1770063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/>
              <a:t>1</a:t>
            </a:r>
          </a:p>
        </p:txBody>
      </p:sp>
      <p:sp>
        <p:nvSpPr>
          <p:cNvPr id="143396" name="Rectangle 36"/>
          <p:cNvSpPr>
            <a:spLocks noChangeArrowheads="1"/>
          </p:cNvSpPr>
          <p:nvPr/>
        </p:nvSpPr>
        <p:spPr bwMode="auto">
          <a:xfrm>
            <a:off x="1584325" y="4727575"/>
            <a:ext cx="2819400" cy="228600"/>
          </a:xfrm>
          <a:prstGeom prst="rect">
            <a:avLst/>
          </a:prstGeom>
          <a:gradFill rotWithShape="0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gamma/>
                  <a:shade val="92157"/>
                  <a:invGamma/>
                  <a:alpha val="56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1600">
                <a:latin typeface="Arial" charset="0"/>
                <a:ea typeface="ＭＳ Ｐゴシック" charset="0"/>
                <a:cs typeface="ＭＳ Ｐゴシック" charset="0"/>
              </a:rPr>
              <a:t>Twin 1</a:t>
            </a: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397" name="Rectangle 37"/>
          <p:cNvSpPr>
            <a:spLocks noChangeArrowheads="1"/>
          </p:cNvSpPr>
          <p:nvPr/>
        </p:nvSpPr>
        <p:spPr bwMode="auto">
          <a:xfrm>
            <a:off x="4657725" y="4727575"/>
            <a:ext cx="2819400" cy="228600"/>
          </a:xfrm>
          <a:prstGeom prst="rect">
            <a:avLst/>
          </a:prstGeom>
          <a:gradFill rotWithShape="0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gamma/>
                  <a:shade val="92157"/>
                  <a:invGamma/>
                  <a:alpha val="56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1600">
                <a:latin typeface="Arial" charset="0"/>
                <a:ea typeface="ＭＳ Ｐゴシック" charset="0"/>
                <a:cs typeface="ＭＳ Ｐゴシック" charset="0"/>
              </a:rPr>
              <a:t>Twin 2</a:t>
            </a: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10628" name="Picture 39" descr="latex-image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/>
          <a:stretch>
            <a:fillRect/>
          </a:stretch>
        </p:blipFill>
        <p:spPr bwMode="auto">
          <a:xfrm>
            <a:off x="4114800" y="5562600"/>
            <a:ext cx="464185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0629" name="Object 2"/>
          <p:cNvGraphicFramePr>
            <a:graphicFrameLocks noChangeAspect="1"/>
          </p:cNvGraphicFramePr>
          <p:nvPr/>
        </p:nvGraphicFramePr>
        <p:xfrm>
          <a:off x="265113" y="5895975"/>
          <a:ext cx="34925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38" name="Equation" r:id="rId5" imgW="1752600" imgH="177800" progId="Equation.3">
                  <p:embed/>
                </p:oleObj>
              </mc:Choice>
              <mc:Fallback>
                <p:oleObj name="Equation" r:id="rId5" imgW="1752600" imgH="177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113" y="5895975"/>
                        <a:ext cx="3492500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Snip and Round Single Corner Rectangle 38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066800"/>
          </a:xfrm>
        </p:spPr>
        <p:txBody>
          <a:bodyPr/>
          <a:lstStyle/>
          <a:p>
            <a:pPr eaLnBrk="1" hangingPunct="1"/>
            <a:r>
              <a:rPr lang="en-US" altLang="en-US" sz="3200" smtClean="0">
                <a:latin typeface="Calibri" pitchFamily="34" charset="0"/>
                <a:ea typeface="ＭＳ Ｐゴシック" pitchFamily="34" charset="-128"/>
              </a:rPr>
              <a:t>Common Environment Cross-Twin Covariance</a:t>
            </a:r>
          </a:p>
        </p:txBody>
      </p:sp>
      <p:sp>
        <p:nvSpPr>
          <p:cNvPr id="112642" name="Rectangle 4"/>
          <p:cNvSpPr>
            <a:spLocks noChangeArrowheads="1"/>
          </p:cNvSpPr>
          <p:nvPr/>
        </p:nvSpPr>
        <p:spPr bwMode="auto">
          <a:xfrm>
            <a:off x="1584325" y="4135438"/>
            <a:ext cx="685800" cy="431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P11</a:t>
            </a:r>
            <a:endParaRPr lang="en-AU" altLang="en-US" sz="1800"/>
          </a:p>
        </p:txBody>
      </p:sp>
      <p:sp>
        <p:nvSpPr>
          <p:cNvPr id="112643" name="Rectangle 5"/>
          <p:cNvSpPr>
            <a:spLocks noChangeArrowheads="1"/>
          </p:cNvSpPr>
          <p:nvPr/>
        </p:nvSpPr>
        <p:spPr bwMode="auto">
          <a:xfrm>
            <a:off x="3717925" y="4135438"/>
            <a:ext cx="685800" cy="43973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P21</a:t>
            </a:r>
            <a:endParaRPr lang="en-AU" altLang="en-US" sz="1800"/>
          </a:p>
        </p:txBody>
      </p:sp>
      <p:sp>
        <p:nvSpPr>
          <p:cNvPr id="112644" name="Oval 6"/>
          <p:cNvSpPr>
            <a:spLocks noChangeArrowheads="1"/>
          </p:cNvSpPr>
          <p:nvPr/>
        </p:nvSpPr>
        <p:spPr bwMode="auto">
          <a:xfrm>
            <a:off x="1712913" y="2441575"/>
            <a:ext cx="474662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100">
                <a:solidFill>
                  <a:srgbClr val="000000"/>
                </a:solidFill>
              </a:rPr>
              <a:t>C</a:t>
            </a:r>
            <a:r>
              <a:rPr lang="en-US" altLang="en-US" sz="1100" baseline="-25000">
                <a:solidFill>
                  <a:srgbClr val="000000"/>
                </a:solidFill>
              </a:rPr>
              <a:t>1</a:t>
            </a:r>
            <a:endParaRPr lang="en-AU" altLang="en-US" sz="1100"/>
          </a:p>
        </p:txBody>
      </p:sp>
      <p:cxnSp>
        <p:nvCxnSpPr>
          <p:cNvPr id="112645" name="AutoShape 7"/>
          <p:cNvCxnSpPr>
            <a:cxnSpLocks noChangeShapeType="1"/>
          </p:cNvCxnSpPr>
          <p:nvPr/>
        </p:nvCxnSpPr>
        <p:spPr bwMode="auto">
          <a:xfrm rot="-5400000" flipH="1" flipV="1">
            <a:off x="1649413" y="25527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646" name="AutoShape 8"/>
          <p:cNvCxnSpPr>
            <a:cxnSpLocks noChangeShapeType="1"/>
            <a:stCxn id="112644" idx="4"/>
          </p:cNvCxnSpPr>
          <p:nvPr/>
        </p:nvCxnSpPr>
        <p:spPr bwMode="auto">
          <a:xfrm flipH="1">
            <a:off x="1947863" y="2908300"/>
            <a:ext cx="3175" cy="12065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647" name="AutoShape 9"/>
          <p:cNvCxnSpPr>
            <a:cxnSpLocks noChangeShapeType="1"/>
            <a:stCxn id="112649" idx="4"/>
          </p:cNvCxnSpPr>
          <p:nvPr/>
        </p:nvCxnSpPr>
        <p:spPr bwMode="auto">
          <a:xfrm>
            <a:off x="4038600" y="2908300"/>
            <a:ext cx="1588" cy="1225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648" name="AutoShape 10"/>
          <p:cNvCxnSpPr>
            <a:cxnSpLocks noChangeShapeType="1"/>
            <a:stCxn id="112644" idx="6"/>
          </p:cNvCxnSpPr>
          <p:nvPr/>
        </p:nvCxnSpPr>
        <p:spPr bwMode="auto">
          <a:xfrm>
            <a:off x="2187575" y="2674938"/>
            <a:ext cx="1808163" cy="14493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649" name="Oval 11"/>
          <p:cNvSpPr>
            <a:spLocks noChangeArrowheads="1"/>
          </p:cNvSpPr>
          <p:nvPr/>
        </p:nvSpPr>
        <p:spPr bwMode="auto">
          <a:xfrm>
            <a:off x="3800475" y="2441575"/>
            <a:ext cx="474663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100">
                <a:solidFill>
                  <a:srgbClr val="000000"/>
                </a:solidFill>
              </a:rPr>
              <a:t>C</a:t>
            </a:r>
            <a:r>
              <a:rPr lang="en-US" altLang="en-US" sz="1100" baseline="-25000">
                <a:solidFill>
                  <a:srgbClr val="000000"/>
                </a:solidFill>
              </a:rPr>
              <a:t>2</a:t>
            </a:r>
            <a:endParaRPr lang="en-AU" altLang="en-US" sz="1100"/>
          </a:p>
        </p:txBody>
      </p:sp>
      <p:cxnSp>
        <p:nvCxnSpPr>
          <p:cNvPr id="112650" name="AutoShape 12"/>
          <p:cNvCxnSpPr>
            <a:cxnSpLocks noChangeShapeType="1"/>
          </p:cNvCxnSpPr>
          <p:nvPr/>
        </p:nvCxnSpPr>
        <p:spPr bwMode="auto">
          <a:xfrm rot="-5400000" flipH="1" flipV="1">
            <a:off x="3732213" y="25495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651" name="Text Box 13"/>
          <p:cNvSpPr txBox="1">
            <a:spLocks noChangeArrowheads="1"/>
          </p:cNvSpPr>
          <p:nvPr/>
        </p:nvSpPr>
        <p:spPr bwMode="auto">
          <a:xfrm>
            <a:off x="1900238" y="3467100"/>
            <a:ext cx="498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c</a:t>
            </a:r>
            <a:r>
              <a:rPr lang="en-AU" altLang="en-US" sz="1800" baseline="-25000"/>
              <a:t>11</a:t>
            </a:r>
          </a:p>
        </p:txBody>
      </p:sp>
      <p:sp>
        <p:nvSpPr>
          <p:cNvPr id="112652" name="Text Box 14"/>
          <p:cNvSpPr txBox="1">
            <a:spLocks noChangeArrowheads="1"/>
          </p:cNvSpPr>
          <p:nvPr/>
        </p:nvSpPr>
        <p:spPr bwMode="auto">
          <a:xfrm>
            <a:off x="2855913" y="3467100"/>
            <a:ext cx="576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c</a:t>
            </a:r>
            <a:r>
              <a:rPr lang="en-AU" altLang="en-US" sz="1800" baseline="-25000"/>
              <a:t>21</a:t>
            </a:r>
          </a:p>
        </p:txBody>
      </p:sp>
      <p:sp>
        <p:nvSpPr>
          <p:cNvPr id="112653" name="Text Box 15"/>
          <p:cNvSpPr txBox="1">
            <a:spLocks noChangeArrowheads="1"/>
          </p:cNvSpPr>
          <p:nvPr/>
        </p:nvSpPr>
        <p:spPr bwMode="auto">
          <a:xfrm>
            <a:off x="3617913" y="3467100"/>
            <a:ext cx="5349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c</a:t>
            </a:r>
            <a:r>
              <a:rPr lang="en-AU" altLang="en-US" sz="1800" baseline="-25000"/>
              <a:t>22</a:t>
            </a:r>
          </a:p>
        </p:txBody>
      </p:sp>
      <p:sp>
        <p:nvSpPr>
          <p:cNvPr id="112654" name="Text Box 16"/>
          <p:cNvSpPr txBox="1">
            <a:spLocks noChangeArrowheads="1"/>
          </p:cNvSpPr>
          <p:nvPr/>
        </p:nvSpPr>
        <p:spPr bwMode="auto">
          <a:xfrm>
            <a:off x="3492500" y="2292350"/>
            <a:ext cx="2682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112655" name="Text Box 17"/>
          <p:cNvSpPr txBox="1">
            <a:spLocks noChangeArrowheads="1"/>
          </p:cNvSpPr>
          <p:nvPr/>
        </p:nvSpPr>
        <p:spPr bwMode="auto">
          <a:xfrm>
            <a:off x="1435100" y="2276475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112656" name="Rectangle 18"/>
          <p:cNvSpPr>
            <a:spLocks noChangeArrowheads="1"/>
          </p:cNvSpPr>
          <p:nvPr/>
        </p:nvSpPr>
        <p:spPr bwMode="auto">
          <a:xfrm>
            <a:off x="4645025" y="4156075"/>
            <a:ext cx="685800" cy="431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P12</a:t>
            </a:r>
            <a:endParaRPr lang="en-AU" altLang="en-US" sz="1800"/>
          </a:p>
        </p:txBody>
      </p:sp>
      <p:sp>
        <p:nvSpPr>
          <p:cNvPr id="112657" name="Rectangle 19"/>
          <p:cNvSpPr>
            <a:spLocks noChangeArrowheads="1"/>
          </p:cNvSpPr>
          <p:nvPr/>
        </p:nvSpPr>
        <p:spPr bwMode="auto">
          <a:xfrm>
            <a:off x="6689725" y="4132263"/>
            <a:ext cx="762000" cy="4429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rgbClr val="000000"/>
                </a:solidFill>
              </a:rPr>
              <a:t>P22</a:t>
            </a:r>
            <a:endParaRPr lang="en-AU" altLang="en-US" sz="1800"/>
          </a:p>
        </p:txBody>
      </p:sp>
      <p:sp>
        <p:nvSpPr>
          <p:cNvPr id="112658" name="Oval 20"/>
          <p:cNvSpPr>
            <a:spLocks noChangeArrowheads="1"/>
          </p:cNvSpPr>
          <p:nvPr/>
        </p:nvSpPr>
        <p:spPr bwMode="auto">
          <a:xfrm>
            <a:off x="4721225" y="2438400"/>
            <a:ext cx="474663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100">
                <a:solidFill>
                  <a:srgbClr val="000000"/>
                </a:solidFill>
              </a:rPr>
              <a:t>C</a:t>
            </a:r>
            <a:r>
              <a:rPr lang="en-US" altLang="en-US" sz="1100" baseline="-25000">
                <a:solidFill>
                  <a:srgbClr val="000000"/>
                </a:solidFill>
              </a:rPr>
              <a:t>1</a:t>
            </a:r>
            <a:endParaRPr lang="en-AU" altLang="en-US" sz="1100"/>
          </a:p>
        </p:txBody>
      </p:sp>
      <p:cxnSp>
        <p:nvCxnSpPr>
          <p:cNvPr id="112659" name="AutoShape 21"/>
          <p:cNvCxnSpPr>
            <a:cxnSpLocks noChangeShapeType="1"/>
          </p:cNvCxnSpPr>
          <p:nvPr/>
        </p:nvCxnSpPr>
        <p:spPr bwMode="auto">
          <a:xfrm rot="-5400000" flipH="1" flipV="1">
            <a:off x="4657725" y="25495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660" name="AutoShape 22"/>
          <p:cNvCxnSpPr>
            <a:cxnSpLocks noChangeShapeType="1"/>
            <a:stCxn id="112658" idx="4"/>
          </p:cNvCxnSpPr>
          <p:nvPr/>
        </p:nvCxnSpPr>
        <p:spPr bwMode="auto">
          <a:xfrm flipH="1">
            <a:off x="4956175" y="2905125"/>
            <a:ext cx="3175" cy="12065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661" name="AutoShape 23"/>
          <p:cNvCxnSpPr>
            <a:cxnSpLocks noChangeShapeType="1"/>
            <a:stCxn id="112663" idx="4"/>
          </p:cNvCxnSpPr>
          <p:nvPr/>
        </p:nvCxnSpPr>
        <p:spPr bwMode="auto">
          <a:xfrm>
            <a:off x="7046913" y="2905125"/>
            <a:ext cx="1587" cy="1225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662" name="AutoShape 24"/>
          <p:cNvCxnSpPr>
            <a:cxnSpLocks noChangeShapeType="1"/>
            <a:stCxn id="112658" idx="6"/>
          </p:cNvCxnSpPr>
          <p:nvPr/>
        </p:nvCxnSpPr>
        <p:spPr bwMode="auto">
          <a:xfrm>
            <a:off x="5195888" y="2671763"/>
            <a:ext cx="1808162" cy="14493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663" name="Oval 25"/>
          <p:cNvSpPr>
            <a:spLocks noChangeArrowheads="1"/>
          </p:cNvSpPr>
          <p:nvPr/>
        </p:nvSpPr>
        <p:spPr bwMode="auto">
          <a:xfrm>
            <a:off x="6808788" y="2438400"/>
            <a:ext cx="474662" cy="4667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100">
                <a:solidFill>
                  <a:srgbClr val="000000"/>
                </a:solidFill>
              </a:rPr>
              <a:t>C</a:t>
            </a:r>
            <a:r>
              <a:rPr lang="en-US" altLang="en-US" sz="1100" baseline="-25000">
                <a:solidFill>
                  <a:srgbClr val="000000"/>
                </a:solidFill>
              </a:rPr>
              <a:t>2</a:t>
            </a:r>
            <a:endParaRPr lang="en-AU" altLang="en-US" sz="1100"/>
          </a:p>
        </p:txBody>
      </p:sp>
      <p:cxnSp>
        <p:nvCxnSpPr>
          <p:cNvPr id="112664" name="AutoShape 26"/>
          <p:cNvCxnSpPr>
            <a:cxnSpLocks noChangeShapeType="1"/>
          </p:cNvCxnSpPr>
          <p:nvPr/>
        </p:nvCxnSpPr>
        <p:spPr bwMode="auto">
          <a:xfrm rot="-5400000" flipH="1" flipV="1">
            <a:off x="6740525" y="254635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665" name="Text Box 27"/>
          <p:cNvSpPr txBox="1">
            <a:spLocks noChangeArrowheads="1"/>
          </p:cNvSpPr>
          <p:nvPr/>
        </p:nvSpPr>
        <p:spPr bwMode="auto">
          <a:xfrm>
            <a:off x="4908550" y="3463925"/>
            <a:ext cx="498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c</a:t>
            </a:r>
            <a:r>
              <a:rPr lang="en-AU" altLang="en-US" sz="1800" baseline="-25000"/>
              <a:t>11</a:t>
            </a:r>
          </a:p>
        </p:txBody>
      </p:sp>
      <p:sp>
        <p:nvSpPr>
          <p:cNvPr id="112666" name="Text Box 28"/>
          <p:cNvSpPr txBox="1">
            <a:spLocks noChangeArrowheads="1"/>
          </p:cNvSpPr>
          <p:nvPr/>
        </p:nvSpPr>
        <p:spPr bwMode="auto">
          <a:xfrm>
            <a:off x="5864225" y="3463925"/>
            <a:ext cx="576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c</a:t>
            </a:r>
            <a:r>
              <a:rPr lang="en-AU" altLang="en-US" sz="1800" baseline="-25000"/>
              <a:t>21</a:t>
            </a:r>
          </a:p>
        </p:txBody>
      </p:sp>
      <p:sp>
        <p:nvSpPr>
          <p:cNvPr id="112667" name="Text Box 29"/>
          <p:cNvSpPr txBox="1">
            <a:spLocks noChangeArrowheads="1"/>
          </p:cNvSpPr>
          <p:nvPr/>
        </p:nvSpPr>
        <p:spPr bwMode="auto">
          <a:xfrm>
            <a:off x="6626225" y="3463925"/>
            <a:ext cx="534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800"/>
              <a:t>c</a:t>
            </a:r>
            <a:r>
              <a:rPr lang="en-AU" altLang="en-US" sz="1800" baseline="-25000"/>
              <a:t>22</a:t>
            </a:r>
          </a:p>
        </p:txBody>
      </p:sp>
      <p:sp>
        <p:nvSpPr>
          <p:cNvPr id="112668" name="Text Box 30"/>
          <p:cNvSpPr txBox="1">
            <a:spLocks noChangeArrowheads="1"/>
          </p:cNvSpPr>
          <p:nvPr/>
        </p:nvSpPr>
        <p:spPr bwMode="auto">
          <a:xfrm>
            <a:off x="6500813" y="2289175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sp>
        <p:nvSpPr>
          <p:cNvPr id="112669" name="Text Box 31"/>
          <p:cNvSpPr txBox="1">
            <a:spLocks noChangeArrowheads="1"/>
          </p:cNvSpPr>
          <p:nvPr/>
        </p:nvSpPr>
        <p:spPr bwMode="auto">
          <a:xfrm>
            <a:off x="4443413" y="2273300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/>
              <a:t>1</a:t>
            </a:r>
          </a:p>
        </p:txBody>
      </p:sp>
      <p:cxnSp>
        <p:nvCxnSpPr>
          <p:cNvPr id="112670" name="AutoShape 32"/>
          <p:cNvCxnSpPr>
            <a:cxnSpLocks noChangeShapeType="1"/>
            <a:stCxn id="112658" idx="0"/>
            <a:endCxn id="112644" idx="0"/>
          </p:cNvCxnSpPr>
          <p:nvPr/>
        </p:nvCxnSpPr>
        <p:spPr bwMode="auto">
          <a:xfrm rot="-5400000" flipH="1" flipV="1">
            <a:off x="3453606" y="935832"/>
            <a:ext cx="3175" cy="3008312"/>
          </a:xfrm>
          <a:prstGeom prst="curvedConnector3">
            <a:avLst>
              <a:gd name="adj1" fmla="val -12700000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671" name="AutoShape 33"/>
          <p:cNvCxnSpPr>
            <a:cxnSpLocks noChangeShapeType="1"/>
            <a:stCxn id="112663" idx="0"/>
            <a:endCxn id="112649" idx="0"/>
          </p:cNvCxnSpPr>
          <p:nvPr/>
        </p:nvCxnSpPr>
        <p:spPr bwMode="auto">
          <a:xfrm rot="-5400000" flipH="1" flipV="1">
            <a:off x="5541169" y="935831"/>
            <a:ext cx="3175" cy="3008313"/>
          </a:xfrm>
          <a:prstGeom prst="curvedConnector3">
            <a:avLst>
              <a:gd name="adj1" fmla="val -12300000"/>
            </a:avLst>
          </a:prstGeom>
          <a:noFill/>
          <a:ln w="12700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672" name="Text Box 34"/>
          <p:cNvSpPr txBox="1">
            <a:spLocks noChangeArrowheads="1"/>
          </p:cNvSpPr>
          <p:nvPr/>
        </p:nvSpPr>
        <p:spPr bwMode="auto">
          <a:xfrm>
            <a:off x="3336925" y="1755775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/>
              <a:t>1</a:t>
            </a:r>
          </a:p>
        </p:txBody>
      </p:sp>
      <p:sp>
        <p:nvSpPr>
          <p:cNvPr id="112673" name="Text Box 35"/>
          <p:cNvSpPr txBox="1">
            <a:spLocks noChangeArrowheads="1"/>
          </p:cNvSpPr>
          <p:nvPr/>
        </p:nvSpPr>
        <p:spPr bwMode="auto">
          <a:xfrm>
            <a:off x="5440363" y="1770063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400"/>
              <a:t>1</a:t>
            </a:r>
          </a:p>
        </p:txBody>
      </p:sp>
      <p:sp>
        <p:nvSpPr>
          <p:cNvPr id="144420" name="Rectangle 36"/>
          <p:cNvSpPr>
            <a:spLocks noChangeArrowheads="1"/>
          </p:cNvSpPr>
          <p:nvPr/>
        </p:nvSpPr>
        <p:spPr bwMode="auto">
          <a:xfrm>
            <a:off x="1584325" y="4727575"/>
            <a:ext cx="2819400" cy="228600"/>
          </a:xfrm>
          <a:prstGeom prst="rect">
            <a:avLst/>
          </a:prstGeom>
          <a:gradFill rotWithShape="0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gamma/>
                  <a:shade val="92157"/>
                  <a:invGamma/>
                  <a:alpha val="56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1600">
                <a:latin typeface="Arial" charset="0"/>
                <a:ea typeface="ＭＳ Ｐゴシック" charset="0"/>
                <a:cs typeface="ＭＳ Ｐゴシック" charset="0"/>
              </a:rPr>
              <a:t>Twin 1</a:t>
            </a: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4421" name="Rectangle 37"/>
          <p:cNvSpPr>
            <a:spLocks noChangeArrowheads="1"/>
          </p:cNvSpPr>
          <p:nvPr/>
        </p:nvSpPr>
        <p:spPr bwMode="auto">
          <a:xfrm>
            <a:off x="4657725" y="4727575"/>
            <a:ext cx="2819400" cy="228600"/>
          </a:xfrm>
          <a:prstGeom prst="rect">
            <a:avLst/>
          </a:prstGeom>
          <a:gradFill rotWithShape="0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gamma/>
                  <a:shade val="92157"/>
                  <a:invGamma/>
                  <a:alpha val="56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1600">
                <a:latin typeface="Arial" charset="0"/>
                <a:ea typeface="ＭＳ Ｐゴシック" charset="0"/>
                <a:cs typeface="ＭＳ Ｐゴシック" charset="0"/>
              </a:rPr>
              <a:t>Twin 2</a:t>
            </a: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12676" name="Picture 38" descr="latex-image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77"/>
          <a:stretch>
            <a:fillRect/>
          </a:stretch>
        </p:blipFill>
        <p:spPr bwMode="auto">
          <a:xfrm>
            <a:off x="4191000" y="5486400"/>
            <a:ext cx="450215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2677" name="Object 2"/>
          <p:cNvGraphicFramePr>
            <a:graphicFrameLocks noChangeAspect="1"/>
          </p:cNvGraphicFramePr>
          <p:nvPr/>
        </p:nvGraphicFramePr>
        <p:xfrm>
          <a:off x="520700" y="5667375"/>
          <a:ext cx="34671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6" name="Equation" r:id="rId5" imgW="1739900" imgH="177800" progId="Equation.3">
                  <p:embed/>
                </p:oleObj>
              </mc:Choice>
              <mc:Fallback>
                <p:oleObj name="Equation" r:id="rId5" imgW="1739900" imgH="177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" y="5667375"/>
                        <a:ext cx="3467100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Snip and Round Single Corner Rectangle 38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Covariance Model for Twin Pairs</a:t>
            </a:r>
          </a:p>
        </p:txBody>
      </p:sp>
      <p:grpSp>
        <p:nvGrpSpPr>
          <p:cNvPr id="114690" name="Group 3"/>
          <p:cNvGrpSpPr>
            <a:grpSpLocks/>
          </p:cNvGrpSpPr>
          <p:nvPr/>
        </p:nvGrpSpPr>
        <p:grpSpPr bwMode="auto">
          <a:xfrm>
            <a:off x="457199" y="1600200"/>
            <a:ext cx="8077201" cy="3498456"/>
            <a:chOff x="446086" y="5254823"/>
            <a:chExt cx="8077201" cy="3499411"/>
          </a:xfrm>
        </p:grpSpPr>
        <p:sp>
          <p:nvSpPr>
            <p:cNvPr id="114692" name="Rectangle 4"/>
            <p:cNvSpPr>
              <a:spLocks noChangeArrowheads="1"/>
            </p:cNvSpPr>
            <p:nvPr/>
          </p:nvSpPr>
          <p:spPr bwMode="auto">
            <a:xfrm>
              <a:off x="446086" y="5429339"/>
              <a:ext cx="8077201" cy="332489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indent="15875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 sz="1500" dirty="0">
                <a:solidFill>
                  <a:srgbClr val="3D3D3D"/>
                </a:solidFill>
                <a:latin typeface="Monaco" charset="0"/>
              </a:endParaRPr>
            </a:p>
            <a:p>
              <a:r>
                <a:rPr lang="en-US" altLang="en-US" sz="1500" dirty="0">
                  <a:solidFill>
                    <a:srgbClr val="3D3D3D"/>
                  </a:solidFill>
                  <a:latin typeface="Monaco" charset="0"/>
                </a:rPr>
                <a:t># Algebra for expected variance/covariance matrix in MZ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       </a:t>
              </a:r>
              <a:endParaRPr lang="en-US" altLang="en-US" sz="1500" dirty="0" smtClean="0">
                <a:solidFill>
                  <a:srgbClr val="001383"/>
                </a:solidFill>
                <a:latin typeface="Monaco" charset="0"/>
              </a:endParaRPr>
            </a:p>
            <a:p>
              <a:r>
                <a:rPr lang="en-US" altLang="en-US" sz="1500" dirty="0" err="1" smtClean="0">
                  <a:solidFill>
                    <a:srgbClr val="000000"/>
                  </a:solidFill>
                  <a:latin typeface="Monaco" charset="0"/>
                </a:rPr>
                <a:t>mxAlgebra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expression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rbind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 (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cbind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+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C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+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+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C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),                                        				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cbind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+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C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  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+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C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+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)), 	</a:t>
              </a:r>
            </a:p>
            <a:p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				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name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</a:t>
              </a:r>
              <a:r>
                <a:rPr lang="en-US" altLang="en-US" sz="1500" dirty="0" err="1">
                  <a:solidFill>
                    <a:srgbClr val="8F1C0F"/>
                  </a:solidFill>
                  <a:latin typeface="Monaco" charset="0"/>
                </a:rPr>
                <a:t>expCovMZ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),    </a:t>
              </a:r>
            </a:p>
            <a:p>
              <a:endParaRPr lang="en-US" altLang="en-US" sz="1500" dirty="0">
                <a:solidFill>
                  <a:srgbClr val="3D3D3D"/>
                </a:solidFill>
                <a:latin typeface="Monaco" charset="0"/>
              </a:endParaRPr>
            </a:p>
            <a:p>
              <a:r>
                <a:rPr lang="en-US" altLang="en-US" sz="1500" dirty="0">
                  <a:solidFill>
                    <a:srgbClr val="3D3D3D"/>
                  </a:solidFill>
                  <a:latin typeface="Monaco" charset="0"/>
                </a:rPr>
                <a:t># Algebra for expected variance/covariance matrix in DZ, note use of 0.5, converted to 1*1 matrix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       </a:t>
              </a:r>
            </a:p>
            <a:p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mxAlgebra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expression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rbind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 ( 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cbind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+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C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+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, </a:t>
              </a:r>
              <a:r>
                <a:rPr lang="en-US" altLang="en-US" sz="1500" dirty="0">
                  <a:solidFill>
                    <a:srgbClr val="1A3E14"/>
                  </a:solidFill>
                  <a:latin typeface="Monaco" charset="0"/>
                </a:rPr>
                <a:t>0.5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%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x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%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+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C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),                                        				</a:t>
              </a:r>
              <a:r>
                <a:rPr lang="en-US" altLang="en-US" sz="1500" dirty="0" err="1">
                  <a:solidFill>
                    <a:srgbClr val="000000"/>
                  </a:solidFill>
                  <a:latin typeface="Monaco" charset="0"/>
                </a:rPr>
                <a:t>cbind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(</a:t>
              </a:r>
              <a:r>
                <a:rPr lang="en-US" altLang="en-US" sz="1500" dirty="0">
                  <a:solidFill>
                    <a:srgbClr val="1A3E14"/>
                  </a:solidFill>
                  <a:latin typeface="Monaco" charset="0"/>
                </a:rPr>
                <a:t>0.5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%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x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%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+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C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, 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A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+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C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+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)), </a:t>
              </a:r>
            </a:p>
            <a:p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				</a:t>
              </a:r>
              <a:r>
                <a:rPr lang="en-US" altLang="en-US" sz="1500" dirty="0">
                  <a:solidFill>
                    <a:srgbClr val="000000"/>
                  </a:solidFill>
                  <a:latin typeface="Monaco" charset="0"/>
                </a:rPr>
                <a:t>name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=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</a:t>
              </a:r>
              <a:r>
                <a:rPr lang="en-US" altLang="en-US" sz="1500" dirty="0" err="1">
                  <a:solidFill>
                    <a:srgbClr val="8F1C0F"/>
                  </a:solidFill>
                  <a:latin typeface="Monaco" charset="0"/>
                </a:rPr>
                <a:t>expCovDZ</a:t>
              </a:r>
              <a:r>
                <a:rPr lang="en-US" altLang="en-US" sz="1500" dirty="0">
                  <a:solidFill>
                    <a:srgbClr val="8F1C0F"/>
                  </a:solidFill>
                  <a:latin typeface="Monaco" charset="0"/>
                </a:rPr>
                <a:t>"</a:t>
              </a:r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)     ),</a:t>
              </a:r>
            </a:p>
            <a:p>
              <a:r>
                <a:rPr lang="en-US" altLang="en-US" sz="1500" dirty="0">
                  <a:solidFill>
                    <a:srgbClr val="001383"/>
                  </a:solidFill>
                  <a:latin typeface="Monaco" charset="0"/>
                </a:rPr>
                <a:t>    </a:t>
              </a:r>
            </a:p>
            <a:p>
              <a:endParaRPr lang="en-US" altLang="en-US" sz="1500" dirty="0">
                <a:solidFill>
                  <a:srgbClr val="001383"/>
                </a:solidFill>
                <a:latin typeface="Monaco" charset="0"/>
              </a:endParaRPr>
            </a:p>
            <a:p>
              <a:endParaRPr lang="en-US" altLang="en-US" sz="1500" dirty="0">
                <a:solidFill>
                  <a:srgbClr val="001383"/>
                </a:solidFill>
                <a:latin typeface="Monaco" charset="0"/>
              </a:endParaRPr>
            </a:p>
          </p:txBody>
        </p:sp>
        <p:grpSp>
          <p:nvGrpSpPr>
            <p:cNvPr id="114693" name="Group 31"/>
            <p:cNvGrpSpPr>
              <a:grpSpLocks/>
            </p:cNvGrpSpPr>
            <p:nvPr/>
          </p:nvGrpSpPr>
          <p:grpSpPr bwMode="auto">
            <a:xfrm>
              <a:off x="1447800" y="5254823"/>
              <a:ext cx="6248400" cy="307777"/>
              <a:chOff x="1676400" y="2664023"/>
              <a:chExt cx="6248400" cy="307777"/>
            </a:xfrm>
          </p:grpSpPr>
          <p:sp>
            <p:nvSpPr>
              <p:cNvPr id="7" name="Snip and Round Single Corner Rectangle 6"/>
              <p:cNvSpPr/>
              <p:nvPr/>
            </p:nvSpPr>
            <p:spPr bwMode="auto">
              <a:xfrm>
                <a:off x="1676400" y="2743200"/>
                <a:ext cx="6248400" cy="152400"/>
              </a:xfrm>
              <a:prstGeom prst="snipRound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reflection stA="50000" endPos="75000" dist="12700" dir="5400000" sy="-100000" algn="bl" rotWithShape="0"/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pitchFamily="-107" charset="0"/>
                  <a:ea typeface="ＭＳ Ｐゴシック" pitchFamily="-107" charset="-128"/>
                  <a:cs typeface="ＭＳ Ｐゴシック" pitchFamily="-107" charset="-128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191000" y="2664023"/>
                <a:ext cx="1066800" cy="30777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  <a:reflection stA="50000" endPos="75000" dist="12700" dir="5400000" sy="-100000" algn="bl" rotWithShape="0"/>
              </a:effec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400" dirty="0" err="1">
                    <a:latin typeface="Arial" pitchFamily="-107" charset="0"/>
                    <a:ea typeface="ＭＳ Ｐゴシック" pitchFamily="-107" charset="-128"/>
                    <a:cs typeface="ＭＳ Ｐゴシック" pitchFamily="-107" charset="-128"/>
                  </a:rPr>
                  <a:t>OpenMx</a:t>
                </a:r>
                <a:endParaRPr lang="en-US" sz="1400" dirty="0">
                  <a:latin typeface="Arial" pitchFamily="-107" charset="0"/>
                  <a:ea typeface="ＭＳ Ｐゴシック" pitchFamily="-107" charset="-128"/>
                  <a:cs typeface="ＭＳ Ｐゴシック" pitchFamily="-107" charset="-128"/>
                </a:endParaRPr>
              </a:p>
            </p:txBody>
          </p:sp>
        </p:grpSp>
      </p:grpSp>
      <p:sp>
        <p:nvSpPr>
          <p:cNvPr id="9" name="Snip and Round Single Corner Rectangle 8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Obtaining Standardised Estimates</a:t>
            </a:r>
          </a:p>
        </p:txBody>
      </p:sp>
      <p:sp>
        <p:nvSpPr>
          <p:cNvPr id="116738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Times" charset="0"/>
              <a:buNone/>
            </a:pPr>
            <a:endParaRPr lang="en-US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Three Important Results</a:t>
            </a:r>
          </a:p>
        </p:txBody>
      </p:sp>
      <p:sp>
        <p:nvSpPr>
          <p:cNvPr id="11059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1600200"/>
            <a:ext cx="8610600" cy="4267200"/>
          </a:xfrm>
        </p:spPr>
        <p:txBody>
          <a:bodyPr/>
          <a:lstStyle/>
          <a:p>
            <a:pPr marL="457200" indent="-457200" algn="l" eaLnBrk="1" hangingPunct="1">
              <a:buFont typeface="Times" charset="0"/>
              <a:buAutoNum type="arabicPeriod"/>
            </a:pPr>
            <a:r>
              <a:rPr lang="en-US" altLang="en-US" sz="2000" dirty="0" smtClean="0">
                <a:latin typeface="Calibri" pitchFamily="34" charset="0"/>
                <a:ea typeface="ＭＳ Ｐゴシック" pitchFamily="34" charset="-128"/>
              </a:rPr>
              <a:t>Variance Decomposition -&gt; Heritability, (Shared) environmental influences</a:t>
            </a:r>
          </a:p>
          <a:p>
            <a:pPr marL="457200" indent="-457200" algn="l" eaLnBrk="1" hangingPunct="1">
              <a:buFont typeface="Times" charset="0"/>
              <a:buAutoNum type="arabicPeriod"/>
            </a:pPr>
            <a:r>
              <a:rPr lang="en-US" altLang="en-US" sz="2000" dirty="0" smtClean="0">
                <a:latin typeface="Calibri" pitchFamily="34" charset="0"/>
                <a:ea typeface="ＭＳ Ｐゴシック" pitchFamily="34" charset="-128"/>
              </a:rPr>
              <a:t>Covariance Decomposition -&gt; The influences of genes and environment on the covariance between the two variables</a:t>
            </a:r>
          </a:p>
          <a:p>
            <a:pPr marL="457200" indent="-457200" algn="l" eaLnBrk="1" hangingPunct="1">
              <a:buFont typeface="Times" charset="0"/>
              <a:buNone/>
            </a:pPr>
            <a:endParaRPr lang="en-US" altLang="en-US" sz="2000" dirty="0" smtClean="0">
              <a:latin typeface="Calibri" pitchFamily="34" charset="0"/>
              <a:ea typeface="ＭＳ Ｐゴシック" pitchFamily="34" charset="-128"/>
            </a:endParaRPr>
          </a:p>
          <a:p>
            <a:pPr marL="457200" indent="-457200" eaLnBrk="1" hangingPunct="1">
              <a:buFont typeface="Times" charset="0"/>
              <a:buNone/>
            </a:pPr>
            <a:r>
              <a:rPr lang="en-US" altLang="en-US" sz="2000" dirty="0" smtClean="0">
                <a:latin typeface="Calibri" pitchFamily="34" charset="0"/>
                <a:ea typeface="ＭＳ Ｐゴシック" pitchFamily="34" charset="-128"/>
              </a:rPr>
              <a:t>“how much of the phenotypic correlation is accounted for by genetic and environmental influences”</a:t>
            </a:r>
          </a:p>
          <a:p>
            <a:pPr marL="457200" indent="-457200" algn="l" eaLnBrk="1" hangingPunct="1">
              <a:buFont typeface="Times" charset="0"/>
              <a:buNone/>
            </a:pPr>
            <a:endParaRPr lang="en-US" altLang="en-US" sz="2000" dirty="0" smtClean="0">
              <a:latin typeface="Calibri" pitchFamily="34" charset="0"/>
              <a:ea typeface="ＭＳ Ｐゴシック" pitchFamily="34" charset="-128"/>
            </a:endParaRPr>
          </a:p>
          <a:p>
            <a:pPr marL="457200" indent="-457200" algn="l" eaLnBrk="1" hangingPunct="1">
              <a:buFont typeface="Times" charset="0"/>
              <a:buAutoNum type="arabicPeriod" startAt="3"/>
            </a:pPr>
            <a:r>
              <a:rPr lang="en-US" altLang="en-US" sz="2000" dirty="0" smtClean="0">
                <a:latin typeface="Calibri" pitchFamily="34" charset="0"/>
                <a:ea typeface="ＭＳ Ｐゴシック" pitchFamily="34" charset="-128"/>
              </a:rPr>
              <a:t>Genetic and Environmental correlations -&gt; the overlap in genes and </a:t>
            </a:r>
          </a:p>
          <a:p>
            <a:pPr marL="457200" indent="-457200" algn="l" eaLnBrk="1" hangingPunct="1">
              <a:buFont typeface="Times" charset="0"/>
              <a:buNone/>
            </a:pPr>
            <a:r>
              <a:rPr lang="en-US" altLang="en-US" sz="2000" dirty="0" smtClean="0">
                <a:latin typeface="Calibri" pitchFamily="34" charset="0"/>
                <a:ea typeface="ＭＳ Ｐゴシック" pitchFamily="34" charset="-128"/>
              </a:rPr>
              <a:t>        environmental effects</a:t>
            </a:r>
            <a:r>
              <a:rPr lang="en-US" altLang="en-US" sz="2000" dirty="0" smtClean="0">
                <a:solidFill>
                  <a:srgbClr val="5C9CDF"/>
                </a:solidFill>
                <a:latin typeface="Calibri" pitchFamily="34" charset="0"/>
                <a:ea typeface="ＭＳ Ｐゴシック" pitchFamily="34" charset="-128"/>
              </a:rPr>
              <a:t> </a:t>
            </a:r>
          </a:p>
          <a:p>
            <a:pPr marL="457200" indent="-457200" algn="l" eaLnBrk="1" hangingPunct="1">
              <a:buFont typeface="Times" charset="0"/>
              <a:buNone/>
            </a:pPr>
            <a:endParaRPr lang="en-US" altLang="en-US" sz="2000" dirty="0" smtClean="0">
              <a:solidFill>
                <a:srgbClr val="5C9CDF"/>
              </a:solidFill>
              <a:latin typeface="Calibri" pitchFamily="34" charset="0"/>
              <a:ea typeface="ＭＳ Ｐゴシック" pitchFamily="34" charset="-128"/>
            </a:endParaRPr>
          </a:p>
          <a:p>
            <a:pPr marL="457200" indent="-457200" eaLnBrk="1" hangingPunct="1">
              <a:buFont typeface="Times" charset="0"/>
              <a:buNone/>
            </a:pPr>
            <a:r>
              <a:rPr lang="en-US" altLang="en-US" sz="200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“is there a large overlap in gene/ environmental sets”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-1524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OpenMx Output</a:t>
            </a:r>
          </a:p>
        </p:txBody>
      </p:sp>
      <p:sp>
        <p:nvSpPr>
          <p:cNvPr id="11059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990600"/>
            <a:ext cx="8610600" cy="4267200"/>
          </a:xfrm>
        </p:spPr>
        <p:txBody>
          <a:bodyPr/>
          <a:lstStyle/>
          <a:p>
            <a:pPr marL="457200" indent="-457200" algn="l" eaLnBrk="1" hangingPunct="1">
              <a:buFont typeface="Times" charset="0"/>
              <a:buAutoNum type="arabicPeriod"/>
              <a:defRPr/>
            </a:pPr>
            <a:r>
              <a:rPr lang="en-US" sz="2000" dirty="0" smtClean="0">
                <a:latin typeface="Calibri"/>
                <a:ea typeface="ＭＳ Ｐゴシック" charset="0"/>
                <a:cs typeface="Calibri"/>
              </a:rPr>
              <a:t>Variance Decomposition -&gt; Heritability, (Shared) environmental influences</a:t>
            </a:r>
          </a:p>
          <a:p>
            <a:pPr marL="457200" indent="-457200" algn="l" eaLnBrk="1" hangingPunct="1">
              <a:buFont typeface="Times" charset="0"/>
              <a:buAutoNum type="arabicPeriod"/>
              <a:defRPr/>
            </a:pPr>
            <a:r>
              <a:rPr lang="en-US" sz="2000" dirty="0" smtClean="0">
                <a:latin typeface="Calibri"/>
                <a:ea typeface="ＭＳ Ｐゴシック" charset="0"/>
                <a:cs typeface="Calibri"/>
              </a:rPr>
              <a:t>Covariance Decomposition -&gt; The influences of genes and environment on the covariance between the two variables</a:t>
            </a:r>
          </a:p>
          <a:p>
            <a:pPr marL="457200" indent="-457200" algn="l" eaLnBrk="1" hangingPunct="1">
              <a:buFont typeface="Times" charset="0"/>
              <a:buAutoNum type="arabicPeriod"/>
              <a:defRPr/>
            </a:pPr>
            <a:endParaRPr lang="en-US" sz="2000" dirty="0" smtClean="0">
              <a:latin typeface="Calibri"/>
              <a:ea typeface="ＭＳ Ｐゴシック" charset="0"/>
              <a:cs typeface="Calibri"/>
            </a:endParaRPr>
          </a:p>
          <a:p>
            <a:pPr eaLnBrk="1" hangingPunct="1">
              <a:defRPr/>
            </a:pPr>
            <a:r>
              <a:rPr lang="en-US" sz="16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[</a:t>
            </a:r>
            <a:r>
              <a:rPr lang="en-US" sz="16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1] "Matrix A/V"</a:t>
            </a:r>
          </a:p>
          <a:p>
            <a:pPr eaLnBrk="1" hangingPunct="1">
              <a:defRPr/>
            </a:pPr>
            <a:r>
              <a:rPr lang="en-US" sz="16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       stCovA1 stCovA2</a:t>
            </a:r>
          </a:p>
          <a:p>
            <a:pPr eaLnBrk="1" hangingPunct="1">
              <a:defRPr/>
            </a:pPr>
            <a:r>
              <a:rPr lang="en-US" sz="16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family 0.4809  0.7154 </a:t>
            </a:r>
          </a:p>
          <a:p>
            <a:pPr eaLnBrk="1" hangingPunct="1">
              <a:defRPr/>
            </a:pPr>
            <a:r>
              <a:rPr lang="en-US" sz="16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happy  0.7154  0.3995 </a:t>
            </a:r>
          </a:p>
          <a:p>
            <a:pPr eaLnBrk="1" hangingPunct="1">
              <a:defRPr/>
            </a:pPr>
            <a:endParaRPr lang="en-US" sz="16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eaLnBrk="1" hangingPunct="1">
              <a:defRPr/>
            </a:pPr>
            <a:r>
              <a:rPr lang="en-US" sz="16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[1] "Matrix C/V"</a:t>
            </a:r>
          </a:p>
          <a:p>
            <a:pPr eaLnBrk="1" hangingPunct="1">
              <a:defRPr/>
            </a:pPr>
            <a:r>
              <a:rPr lang="en-US" sz="16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       stCovC1 stCovC2</a:t>
            </a:r>
          </a:p>
          <a:p>
            <a:pPr eaLnBrk="1" hangingPunct="1">
              <a:defRPr/>
            </a:pPr>
            <a:r>
              <a:rPr lang="en-US" sz="16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family 0.0919  0.1121 </a:t>
            </a:r>
          </a:p>
          <a:p>
            <a:pPr eaLnBrk="1" hangingPunct="1">
              <a:defRPr/>
            </a:pPr>
            <a:r>
              <a:rPr lang="en-US" sz="16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happy  0.1121  0.0250 </a:t>
            </a:r>
          </a:p>
          <a:p>
            <a:pPr eaLnBrk="1" hangingPunct="1">
              <a:defRPr/>
            </a:pPr>
            <a:endParaRPr lang="en-US" sz="16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eaLnBrk="1" hangingPunct="1">
              <a:defRPr/>
            </a:pPr>
            <a:r>
              <a:rPr lang="en-US" sz="16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[1] "Matrix E/V"</a:t>
            </a:r>
          </a:p>
          <a:p>
            <a:pPr eaLnBrk="1" hangingPunct="1">
              <a:defRPr/>
            </a:pPr>
            <a:r>
              <a:rPr lang="en-US" sz="16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       stCovE1 stCovE2</a:t>
            </a:r>
          </a:p>
          <a:p>
            <a:pPr eaLnBrk="1" hangingPunct="1">
              <a:defRPr/>
            </a:pPr>
            <a:r>
              <a:rPr lang="en-US" sz="16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family 0.4272  0.1725 </a:t>
            </a:r>
          </a:p>
          <a:p>
            <a:pPr eaLnBrk="1" hangingPunct="1">
              <a:defRPr/>
            </a:pPr>
            <a:r>
              <a:rPr lang="en-US" sz="16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happy  0.1725  0.5755 </a:t>
            </a:r>
          </a:p>
          <a:p>
            <a:pPr eaLnBrk="1" hangingPunct="1">
              <a:defRPr/>
            </a:pPr>
            <a:endParaRPr lang="en-US" sz="16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eaLnBrk="1" hangingPunct="1">
              <a:defRPr/>
            </a:pPr>
            <a:endParaRPr lang="en-US" sz="1600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eaLnBrk="1" hangingPunct="1">
              <a:defRPr/>
            </a:pPr>
            <a:endParaRPr lang="en-US" sz="16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eaLnBrk="1" hangingPunct="1">
              <a:defRPr/>
            </a:pPr>
            <a:endParaRPr lang="en-US" sz="1600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81" name="Group 2"/>
          <p:cNvGrpSpPr>
            <a:grpSpLocks/>
          </p:cNvGrpSpPr>
          <p:nvPr/>
        </p:nvGrpSpPr>
        <p:grpSpPr bwMode="auto">
          <a:xfrm>
            <a:off x="2278063" y="1685925"/>
            <a:ext cx="4884737" cy="2759075"/>
            <a:chOff x="240" y="566"/>
            <a:chExt cx="3077" cy="1738"/>
          </a:xfrm>
        </p:grpSpPr>
        <p:sp>
          <p:nvSpPr>
            <p:cNvPr id="122890" name="Text Box 3"/>
            <p:cNvSpPr txBox="1">
              <a:spLocks noChangeArrowheads="1"/>
            </p:cNvSpPr>
            <p:nvPr/>
          </p:nvSpPr>
          <p:spPr bwMode="auto">
            <a:xfrm>
              <a:off x="1124" y="566"/>
              <a:ext cx="50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GB" altLang="en-US" sz="2000" b="1">
                  <a:solidFill>
                    <a:srgbClr val="FF0000"/>
                  </a:solidFill>
                  <a:latin typeface="Times New Roman" pitchFamily="18" charset="0"/>
                </a:rPr>
                <a:t>1/.5</a:t>
              </a:r>
            </a:p>
          </p:txBody>
        </p:sp>
        <p:sp>
          <p:nvSpPr>
            <p:cNvPr id="122891" name="Text Box 4"/>
            <p:cNvSpPr txBox="1">
              <a:spLocks noChangeArrowheads="1"/>
            </p:cNvSpPr>
            <p:nvPr/>
          </p:nvSpPr>
          <p:spPr bwMode="auto">
            <a:xfrm>
              <a:off x="2080" y="566"/>
              <a:ext cx="50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GB" altLang="en-US" sz="2000" b="1">
                  <a:solidFill>
                    <a:srgbClr val="FF0000"/>
                  </a:solidFill>
                  <a:latin typeface="Times New Roman" pitchFamily="18" charset="0"/>
                </a:rPr>
                <a:t>1/.5</a:t>
              </a:r>
            </a:p>
          </p:txBody>
        </p:sp>
        <p:sp>
          <p:nvSpPr>
            <p:cNvPr id="122892" name="Oval 5"/>
            <p:cNvSpPr>
              <a:spLocks noChangeArrowheads="1"/>
            </p:cNvSpPr>
            <p:nvPr/>
          </p:nvSpPr>
          <p:spPr bwMode="auto">
            <a:xfrm>
              <a:off x="469" y="993"/>
              <a:ext cx="302" cy="21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lang="en-US" altLang="en-US" sz="2000" b="1">
                  <a:solidFill>
                    <a:srgbClr val="FF0000"/>
                  </a:solidFill>
                  <a:latin typeface="Times New Roman" pitchFamily="18" charset="0"/>
                </a:rPr>
                <a:t> A</a:t>
              </a:r>
              <a:r>
                <a:rPr lang="en-US" altLang="en-US" b="1">
                  <a:solidFill>
                    <a:srgbClr val="FF0000"/>
                  </a:solidFill>
                  <a:latin typeface="Times New Roman" pitchFamily="18" charset="0"/>
                </a:rPr>
                <a:t>1</a:t>
              </a:r>
              <a:endParaRPr lang="en-US" altLang="en-US" sz="20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122893" name="Oval 6"/>
            <p:cNvSpPr>
              <a:spLocks noChangeArrowheads="1"/>
            </p:cNvSpPr>
            <p:nvPr/>
          </p:nvSpPr>
          <p:spPr bwMode="auto">
            <a:xfrm>
              <a:off x="1123" y="993"/>
              <a:ext cx="302" cy="21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lang="en-US" altLang="en-US" sz="2000" b="1">
                  <a:solidFill>
                    <a:srgbClr val="FF0000"/>
                  </a:solidFill>
                  <a:latin typeface="Times New Roman" pitchFamily="18" charset="0"/>
                </a:rPr>
                <a:t> A</a:t>
              </a:r>
              <a:r>
                <a:rPr lang="en-US" altLang="en-US" b="1">
                  <a:solidFill>
                    <a:srgbClr val="FF0000"/>
                  </a:solidFill>
                  <a:latin typeface="Times New Roman" pitchFamily="18" charset="0"/>
                </a:rPr>
                <a:t>2</a:t>
              </a:r>
              <a:endParaRPr lang="en-US" altLang="en-US" sz="20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122894" name="Text Box 7"/>
            <p:cNvSpPr txBox="1">
              <a:spLocks noChangeArrowheads="1"/>
            </p:cNvSpPr>
            <p:nvPr/>
          </p:nvSpPr>
          <p:spPr bwMode="auto">
            <a:xfrm>
              <a:off x="240" y="1314"/>
              <a:ext cx="424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GB" altLang="en-US" sz="2000" b="1" baseline="-25000">
                  <a:solidFill>
                    <a:srgbClr val="FF0000"/>
                  </a:solidFill>
                  <a:latin typeface="Times New Roman" pitchFamily="18" charset="0"/>
                </a:rPr>
                <a:t>a11</a:t>
              </a:r>
              <a:endParaRPr lang="en-GB" altLang="en-US" sz="20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122895" name="Rectangle 8"/>
            <p:cNvSpPr>
              <a:spLocks noChangeArrowheads="1"/>
            </p:cNvSpPr>
            <p:nvPr/>
          </p:nvSpPr>
          <p:spPr bwMode="auto">
            <a:xfrm>
              <a:off x="419" y="1735"/>
              <a:ext cx="352" cy="247"/>
            </a:xfrm>
            <a:prstGeom prst="rect">
              <a:avLst/>
            </a:prstGeom>
            <a:solidFill>
              <a:srgbClr val="DDDDDD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lang="en-US" altLang="en-US" sz="2000" b="1">
                  <a:latin typeface="Times New Roman" pitchFamily="18" charset="0"/>
                </a:rPr>
                <a:t>P1</a:t>
              </a:r>
              <a:r>
                <a:rPr lang="en-US" altLang="en-US" sz="2000" b="1" baseline="-2500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22896" name="Rectangle 9"/>
            <p:cNvSpPr>
              <a:spLocks noChangeArrowheads="1"/>
            </p:cNvSpPr>
            <p:nvPr/>
          </p:nvSpPr>
          <p:spPr bwMode="auto">
            <a:xfrm>
              <a:off x="1073" y="1735"/>
              <a:ext cx="352" cy="247"/>
            </a:xfrm>
            <a:prstGeom prst="rect">
              <a:avLst/>
            </a:prstGeom>
            <a:solidFill>
              <a:srgbClr val="DDDDDD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lang="en-US" altLang="en-US" sz="2000" b="1">
                  <a:latin typeface="Times New Roman" pitchFamily="18" charset="0"/>
                </a:rPr>
                <a:t>P2</a:t>
              </a:r>
              <a:r>
                <a:rPr lang="en-US" altLang="en-US" sz="2000" b="1" baseline="-2500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22897" name="Line 10"/>
            <p:cNvSpPr>
              <a:spLocks noChangeShapeType="1"/>
            </p:cNvSpPr>
            <p:nvPr/>
          </p:nvSpPr>
          <p:spPr bwMode="auto">
            <a:xfrm flipH="1">
              <a:off x="593" y="1205"/>
              <a:ext cx="5" cy="53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22898" name="Line 11"/>
            <p:cNvSpPr>
              <a:spLocks noChangeShapeType="1"/>
            </p:cNvSpPr>
            <p:nvPr/>
          </p:nvSpPr>
          <p:spPr bwMode="auto">
            <a:xfrm>
              <a:off x="598" y="1205"/>
              <a:ext cx="576" cy="53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22899" name="Line 12"/>
            <p:cNvSpPr>
              <a:spLocks noChangeShapeType="1"/>
            </p:cNvSpPr>
            <p:nvPr/>
          </p:nvSpPr>
          <p:spPr bwMode="auto">
            <a:xfrm>
              <a:off x="1250" y="1205"/>
              <a:ext cx="17" cy="53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22900" name="Text Box 13"/>
            <p:cNvSpPr txBox="1">
              <a:spLocks noChangeArrowheads="1"/>
            </p:cNvSpPr>
            <p:nvPr/>
          </p:nvSpPr>
          <p:spPr bwMode="auto">
            <a:xfrm>
              <a:off x="1296" y="1334"/>
              <a:ext cx="419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GB" altLang="en-US" sz="2000" b="1" baseline="-25000">
                  <a:solidFill>
                    <a:srgbClr val="FF0000"/>
                  </a:solidFill>
                  <a:latin typeface="Times New Roman" pitchFamily="18" charset="0"/>
                </a:rPr>
                <a:t>a22</a:t>
              </a:r>
              <a:endParaRPr lang="en-GB" altLang="en-US" sz="20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122901" name="Text Box 14"/>
            <p:cNvSpPr txBox="1">
              <a:spLocks noChangeArrowheads="1"/>
            </p:cNvSpPr>
            <p:nvPr/>
          </p:nvSpPr>
          <p:spPr bwMode="auto">
            <a:xfrm>
              <a:off x="926" y="1334"/>
              <a:ext cx="422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GB" altLang="en-US" sz="2000" b="1" baseline="-25000">
                  <a:solidFill>
                    <a:srgbClr val="FF0000"/>
                  </a:solidFill>
                  <a:latin typeface="Times New Roman" pitchFamily="18" charset="0"/>
                </a:rPr>
                <a:t>a21</a:t>
              </a:r>
              <a:endParaRPr lang="en-GB" altLang="en-US" sz="20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122902" name="Oval 15"/>
            <p:cNvSpPr>
              <a:spLocks noChangeArrowheads="1"/>
            </p:cNvSpPr>
            <p:nvPr/>
          </p:nvSpPr>
          <p:spPr bwMode="auto">
            <a:xfrm>
              <a:off x="2079" y="1028"/>
              <a:ext cx="302" cy="21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lang="en-US" altLang="en-US" sz="2000" b="1">
                  <a:solidFill>
                    <a:srgbClr val="FF0000"/>
                  </a:solidFill>
                  <a:latin typeface="Times New Roman" pitchFamily="18" charset="0"/>
                </a:rPr>
                <a:t> A</a:t>
              </a:r>
              <a:r>
                <a:rPr lang="en-US" altLang="en-US" b="1">
                  <a:solidFill>
                    <a:srgbClr val="FF0000"/>
                  </a:solidFill>
                  <a:latin typeface="Times New Roman" pitchFamily="18" charset="0"/>
                </a:rPr>
                <a:t>1</a:t>
              </a:r>
              <a:endParaRPr lang="en-US" altLang="en-US" sz="20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122903" name="Oval 16"/>
            <p:cNvSpPr>
              <a:spLocks noChangeArrowheads="1"/>
            </p:cNvSpPr>
            <p:nvPr/>
          </p:nvSpPr>
          <p:spPr bwMode="auto">
            <a:xfrm>
              <a:off x="2734" y="1028"/>
              <a:ext cx="302" cy="21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lang="en-US" altLang="en-US" sz="2000" b="1">
                  <a:solidFill>
                    <a:srgbClr val="FF0000"/>
                  </a:solidFill>
                  <a:latin typeface="Times New Roman" pitchFamily="18" charset="0"/>
                </a:rPr>
                <a:t> A</a:t>
              </a:r>
              <a:r>
                <a:rPr lang="en-US" altLang="en-US" b="1">
                  <a:solidFill>
                    <a:srgbClr val="FF0000"/>
                  </a:solidFill>
                  <a:latin typeface="Times New Roman" pitchFamily="18" charset="0"/>
                </a:rPr>
                <a:t>2</a:t>
              </a:r>
              <a:endParaRPr lang="en-US" altLang="en-US" sz="2000" b="1" baseline="-2500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122904" name="Text Box 17"/>
            <p:cNvSpPr txBox="1">
              <a:spLocks noChangeArrowheads="1"/>
            </p:cNvSpPr>
            <p:nvPr/>
          </p:nvSpPr>
          <p:spPr bwMode="auto">
            <a:xfrm>
              <a:off x="1878" y="1335"/>
              <a:ext cx="422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GB" altLang="en-US" sz="2000" b="1" baseline="-25000">
                  <a:solidFill>
                    <a:srgbClr val="FF0000"/>
                  </a:solidFill>
                  <a:latin typeface="Times New Roman" pitchFamily="18" charset="0"/>
                </a:rPr>
                <a:t>a11</a:t>
              </a:r>
              <a:endParaRPr lang="en-GB" altLang="en-US" sz="20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122905" name="Rectangle 18"/>
            <p:cNvSpPr>
              <a:spLocks noChangeArrowheads="1"/>
            </p:cNvSpPr>
            <p:nvPr/>
          </p:nvSpPr>
          <p:spPr bwMode="auto">
            <a:xfrm>
              <a:off x="2029" y="1770"/>
              <a:ext cx="352" cy="247"/>
            </a:xfrm>
            <a:prstGeom prst="rect">
              <a:avLst/>
            </a:prstGeom>
            <a:solidFill>
              <a:srgbClr val="DDDDDD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lang="en-US" altLang="en-US" sz="2000" b="1">
                  <a:latin typeface="Times New Roman" pitchFamily="18" charset="0"/>
                </a:rPr>
                <a:t>P1</a:t>
              </a:r>
              <a:r>
                <a:rPr lang="en-US" altLang="en-US" sz="2000" b="1" baseline="-2500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122906" name="Rectangle 19"/>
            <p:cNvSpPr>
              <a:spLocks noChangeArrowheads="1"/>
            </p:cNvSpPr>
            <p:nvPr/>
          </p:nvSpPr>
          <p:spPr bwMode="auto">
            <a:xfrm>
              <a:off x="2683" y="1770"/>
              <a:ext cx="353" cy="247"/>
            </a:xfrm>
            <a:prstGeom prst="rect">
              <a:avLst/>
            </a:prstGeom>
            <a:solidFill>
              <a:srgbClr val="DDDDDD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lang="en-US" altLang="en-US" sz="2000" b="1">
                  <a:latin typeface="Times New Roman" pitchFamily="18" charset="0"/>
                </a:rPr>
                <a:t>P2</a:t>
              </a:r>
              <a:r>
                <a:rPr lang="en-US" altLang="en-US" sz="2000" b="1" baseline="-2500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122907" name="Line 20"/>
            <p:cNvSpPr>
              <a:spLocks noChangeShapeType="1"/>
            </p:cNvSpPr>
            <p:nvPr/>
          </p:nvSpPr>
          <p:spPr bwMode="auto">
            <a:xfrm flipH="1">
              <a:off x="2203" y="1240"/>
              <a:ext cx="5" cy="53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22908" name="Line 21"/>
            <p:cNvSpPr>
              <a:spLocks noChangeShapeType="1"/>
            </p:cNvSpPr>
            <p:nvPr/>
          </p:nvSpPr>
          <p:spPr bwMode="auto">
            <a:xfrm>
              <a:off x="2208" y="1240"/>
              <a:ext cx="576" cy="53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22909" name="Line 22"/>
            <p:cNvSpPr>
              <a:spLocks noChangeShapeType="1"/>
            </p:cNvSpPr>
            <p:nvPr/>
          </p:nvSpPr>
          <p:spPr bwMode="auto">
            <a:xfrm>
              <a:off x="2860" y="1240"/>
              <a:ext cx="17" cy="53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22910" name="Text Box 23"/>
            <p:cNvSpPr txBox="1">
              <a:spLocks noChangeArrowheads="1"/>
            </p:cNvSpPr>
            <p:nvPr/>
          </p:nvSpPr>
          <p:spPr bwMode="auto">
            <a:xfrm>
              <a:off x="2895" y="1370"/>
              <a:ext cx="422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GB" altLang="en-US" sz="2000" b="1" baseline="-25000">
                  <a:solidFill>
                    <a:srgbClr val="FF0000"/>
                  </a:solidFill>
                  <a:latin typeface="Times New Roman" pitchFamily="18" charset="0"/>
                </a:rPr>
                <a:t>a22</a:t>
              </a:r>
              <a:endParaRPr lang="en-GB" altLang="en-US" sz="20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122911" name="Text Box 24"/>
            <p:cNvSpPr txBox="1">
              <a:spLocks noChangeArrowheads="1"/>
            </p:cNvSpPr>
            <p:nvPr/>
          </p:nvSpPr>
          <p:spPr bwMode="auto">
            <a:xfrm>
              <a:off x="2503" y="1341"/>
              <a:ext cx="422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GB" altLang="en-US" sz="2000" b="1" baseline="-25000">
                  <a:solidFill>
                    <a:srgbClr val="FF0000"/>
                  </a:solidFill>
                  <a:latin typeface="Times New Roman" pitchFamily="18" charset="0"/>
                </a:rPr>
                <a:t>a21</a:t>
              </a:r>
              <a:endParaRPr lang="en-GB" altLang="en-US" sz="20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cxnSp>
          <p:nvCxnSpPr>
            <p:cNvPr id="122912" name="AutoShape 25"/>
            <p:cNvCxnSpPr>
              <a:cxnSpLocks noChangeShapeType="1"/>
              <a:stCxn id="122892" idx="0"/>
              <a:endCxn id="122902" idx="0"/>
            </p:cNvCxnSpPr>
            <p:nvPr/>
          </p:nvCxnSpPr>
          <p:spPr bwMode="auto">
            <a:xfrm rot="5400000" flipV="1">
              <a:off x="1407" y="206"/>
              <a:ext cx="35" cy="1610"/>
            </a:xfrm>
            <a:prstGeom prst="curvedConnector3">
              <a:avLst>
                <a:gd name="adj1" fmla="val -642861"/>
              </a:avLst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2913" name="AutoShape 26"/>
            <p:cNvCxnSpPr>
              <a:cxnSpLocks noChangeShapeType="1"/>
              <a:stCxn id="122893" idx="0"/>
              <a:endCxn id="122903" idx="0"/>
            </p:cNvCxnSpPr>
            <p:nvPr/>
          </p:nvCxnSpPr>
          <p:spPr bwMode="auto">
            <a:xfrm rot="5400000" flipV="1">
              <a:off x="2062" y="205"/>
              <a:ext cx="35" cy="1611"/>
            </a:xfrm>
            <a:prstGeom prst="curvedConnector3">
              <a:avLst>
                <a:gd name="adj1" fmla="val -677144"/>
              </a:avLst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2914" name="Text Box 27"/>
            <p:cNvSpPr txBox="1">
              <a:spLocks noChangeArrowheads="1"/>
            </p:cNvSpPr>
            <p:nvPr/>
          </p:nvSpPr>
          <p:spPr bwMode="auto">
            <a:xfrm>
              <a:off x="629" y="2054"/>
              <a:ext cx="62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Twin 1</a:t>
              </a:r>
            </a:p>
          </p:txBody>
        </p:sp>
        <p:sp>
          <p:nvSpPr>
            <p:cNvPr id="122915" name="Text Box 28"/>
            <p:cNvSpPr txBox="1">
              <a:spLocks noChangeArrowheads="1"/>
            </p:cNvSpPr>
            <p:nvPr/>
          </p:nvSpPr>
          <p:spPr bwMode="auto">
            <a:xfrm>
              <a:off x="2220" y="2054"/>
              <a:ext cx="62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Twin 2</a:t>
              </a:r>
            </a:p>
          </p:txBody>
        </p:sp>
      </p:grp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2068513" y="2524125"/>
            <a:ext cx="4767262" cy="4257675"/>
            <a:chOff x="1303" y="1177"/>
            <a:chExt cx="3003" cy="2682"/>
          </a:xfrm>
        </p:grpSpPr>
        <p:sp>
          <p:nvSpPr>
            <p:cNvPr id="122885" name="Line 30"/>
            <p:cNvSpPr>
              <a:spLocks noChangeShapeType="1"/>
            </p:cNvSpPr>
            <p:nvPr/>
          </p:nvSpPr>
          <p:spPr bwMode="auto">
            <a:xfrm>
              <a:off x="1963" y="1177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AU"/>
            </a:p>
          </p:txBody>
        </p:sp>
        <p:sp>
          <p:nvSpPr>
            <p:cNvPr id="122886" name="Line 31"/>
            <p:cNvSpPr>
              <a:spLocks noChangeShapeType="1"/>
            </p:cNvSpPr>
            <p:nvPr/>
          </p:nvSpPr>
          <p:spPr bwMode="auto">
            <a:xfrm>
              <a:off x="3595" y="1177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AU"/>
            </a:p>
          </p:txBody>
        </p:sp>
        <p:graphicFrame>
          <p:nvGraphicFramePr>
            <p:cNvPr id="122887" name="Object 2"/>
            <p:cNvGraphicFramePr>
              <a:graphicFrameLocks noChangeAspect="1"/>
            </p:cNvGraphicFramePr>
            <p:nvPr/>
          </p:nvGraphicFramePr>
          <p:xfrm>
            <a:off x="1303" y="2838"/>
            <a:ext cx="3003" cy="10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923" name="Equation" r:id="rId4" imgW="1308100" imgH="444500" progId="Equation.3">
                    <p:embed/>
                  </p:oleObj>
                </mc:Choice>
                <mc:Fallback>
                  <p:oleObj name="Equation" r:id="rId4" imgW="1308100" imgH="44450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03" y="2838"/>
                          <a:ext cx="3003" cy="1021"/>
                        </a:xfrm>
                        <a:prstGeom prst="rect">
                          <a:avLst/>
                        </a:prstGeom>
                        <a:solidFill>
                          <a:srgbClr val="DDDDDD"/>
                        </a:solidFill>
                        <a:ln w="1905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2888" name="Line 33"/>
            <p:cNvSpPr>
              <a:spLocks noChangeShapeType="1"/>
            </p:cNvSpPr>
            <p:nvPr/>
          </p:nvSpPr>
          <p:spPr bwMode="auto">
            <a:xfrm>
              <a:off x="2107" y="1177"/>
              <a:ext cx="0" cy="1632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AU"/>
            </a:p>
          </p:txBody>
        </p:sp>
        <p:sp>
          <p:nvSpPr>
            <p:cNvPr id="122889" name="Line 34"/>
            <p:cNvSpPr>
              <a:spLocks noChangeShapeType="1"/>
            </p:cNvSpPr>
            <p:nvPr/>
          </p:nvSpPr>
          <p:spPr bwMode="auto">
            <a:xfrm>
              <a:off x="3787" y="1177"/>
              <a:ext cx="0" cy="1632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AU"/>
            </a:p>
          </p:txBody>
        </p:sp>
      </p:grpSp>
      <p:sp>
        <p:nvSpPr>
          <p:cNvPr id="122883" name="Rectangle 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Genetic correlation</a:t>
            </a:r>
          </a:p>
        </p:txBody>
      </p:sp>
      <p:sp>
        <p:nvSpPr>
          <p:cNvPr id="36" name="Snip and Round Single Corner Rectangle 35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Sources of Information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For example: two traits measured in twin pairs</a:t>
            </a:r>
          </a:p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Interested in:</a:t>
            </a:r>
          </a:p>
          <a:p>
            <a:pPr lvl="1"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Cross-trait covariance </a:t>
            </a:r>
            <a:r>
              <a:rPr lang="en-US" altLang="en-US" i="1" smtClean="0">
                <a:latin typeface="Calibri" pitchFamily="34" charset="0"/>
                <a:ea typeface="ＭＳ Ｐゴシック" pitchFamily="34" charset="-128"/>
              </a:rPr>
              <a:t>within</a:t>
            </a:r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 individuals</a:t>
            </a:r>
          </a:p>
          <a:p>
            <a:pPr lvl="1"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Cross-trait covariance </a:t>
            </a:r>
            <a:r>
              <a:rPr lang="en-US" altLang="en-US" i="1" smtClean="0">
                <a:latin typeface="Calibri" pitchFamily="34" charset="0"/>
                <a:ea typeface="ＭＳ Ｐゴシック" pitchFamily="34" charset="-128"/>
              </a:rPr>
              <a:t>between</a:t>
            </a:r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 twins</a:t>
            </a:r>
          </a:p>
          <a:p>
            <a:pPr lvl="1"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MZ:DZ ratio of cross-trait covariance between twins</a:t>
            </a:r>
          </a:p>
        </p:txBody>
      </p:sp>
      <p:sp>
        <p:nvSpPr>
          <p:cNvPr id="4" name="Snip and Round Single Corner Rectangle 3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OpenMx Output</a:t>
            </a:r>
          </a:p>
        </p:txBody>
      </p:sp>
      <p:sp>
        <p:nvSpPr>
          <p:cNvPr id="124930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447800"/>
            <a:ext cx="8229600" cy="1981200"/>
          </a:xfrm>
        </p:spPr>
        <p:txBody>
          <a:bodyPr/>
          <a:lstStyle/>
          <a:p>
            <a:pPr marL="609600" indent="-609600" eaLnBrk="1" hangingPunct="1">
              <a:buFont typeface="Arial" pitchFamily="34" charset="0"/>
              <a:buNone/>
            </a:pPr>
            <a:r>
              <a:rPr kumimoji="1" lang="en-US" altLang="en-US" sz="1600" smtClean="0">
                <a:latin typeface="Calibri" pitchFamily="34" charset="0"/>
                <a:ea typeface="ＭＳ Ｐゴシック" pitchFamily="34" charset="-128"/>
              </a:rPr>
              <a:t>[1] "Matrix solve(sqrt(I*A)) %&amp;% A"</a:t>
            </a:r>
          </a:p>
          <a:p>
            <a:pPr marL="609600" indent="-609600" eaLnBrk="1" hangingPunct="1">
              <a:buFont typeface="Arial" pitchFamily="34" charset="0"/>
              <a:buNone/>
            </a:pPr>
            <a:r>
              <a:rPr kumimoji="1" lang="en-US" altLang="en-US" sz="1600" smtClean="0">
                <a:latin typeface="Calibri" pitchFamily="34" charset="0"/>
                <a:ea typeface="ＭＳ Ｐゴシック" pitchFamily="34" charset="-128"/>
              </a:rPr>
              <a:t>       corA1  corA2 </a:t>
            </a:r>
          </a:p>
          <a:p>
            <a:pPr marL="609600" indent="-609600" eaLnBrk="1" hangingPunct="1">
              <a:buFont typeface="Arial" pitchFamily="34" charset="0"/>
              <a:buNone/>
            </a:pPr>
            <a:r>
              <a:rPr kumimoji="1" lang="en-US" altLang="en-US" sz="1600" smtClean="0">
                <a:latin typeface="Calibri" pitchFamily="34" charset="0"/>
                <a:ea typeface="ＭＳ Ｐゴシック" pitchFamily="34" charset="-128"/>
              </a:rPr>
              <a:t>family 1.0000 0.6985</a:t>
            </a:r>
          </a:p>
          <a:p>
            <a:pPr marL="609600" indent="-609600" eaLnBrk="1" hangingPunct="1">
              <a:buFont typeface="Arial" pitchFamily="34" charset="0"/>
              <a:buNone/>
            </a:pPr>
            <a:r>
              <a:rPr kumimoji="1" lang="en-US" altLang="en-US" sz="1600" smtClean="0">
                <a:latin typeface="Calibri" pitchFamily="34" charset="0"/>
                <a:ea typeface="ＭＳ Ｐゴシック" pitchFamily="34" charset="-128"/>
              </a:rPr>
              <a:t>happy  0.6985 1.0000</a:t>
            </a:r>
          </a:p>
          <a:p>
            <a:pPr marL="609600" indent="-609600" eaLnBrk="1" hangingPunct="1">
              <a:buFont typeface="Arial" pitchFamily="34" charset="0"/>
              <a:buNone/>
            </a:pPr>
            <a:endParaRPr kumimoji="1" lang="en-US" altLang="en-US" sz="1600" smtClean="0">
              <a:latin typeface="Calibri" pitchFamily="34" charset="0"/>
              <a:ea typeface="ＭＳ Ｐゴシック" pitchFamily="34" charset="-128"/>
            </a:endParaRPr>
          </a:p>
          <a:p>
            <a:pPr marL="609600" indent="-609600" eaLnBrk="1" hangingPunct="1">
              <a:buFont typeface="Arial" pitchFamily="34" charset="0"/>
              <a:buNone/>
            </a:pPr>
            <a:r>
              <a:rPr kumimoji="1" lang="en-US" altLang="en-US" sz="1600" smtClean="0">
                <a:latin typeface="Calibri" pitchFamily="34" charset="0"/>
                <a:ea typeface="ＭＳ Ｐゴシック" pitchFamily="34" charset="-128"/>
              </a:rPr>
              <a:t>[1] "Matrix solve(sqrt(I*C)) %&amp;% C"</a:t>
            </a:r>
          </a:p>
          <a:p>
            <a:pPr marL="609600" indent="-609600" eaLnBrk="1" hangingPunct="1">
              <a:buFont typeface="Arial" pitchFamily="34" charset="0"/>
              <a:buNone/>
            </a:pPr>
            <a:r>
              <a:rPr kumimoji="1" lang="en-US" altLang="en-US" sz="1600" smtClean="0">
                <a:latin typeface="Calibri" pitchFamily="34" charset="0"/>
                <a:ea typeface="ＭＳ Ｐゴシック" pitchFamily="34" charset="-128"/>
              </a:rPr>
              <a:t>       corC1  corC2 </a:t>
            </a:r>
          </a:p>
          <a:p>
            <a:pPr marL="609600" indent="-609600" eaLnBrk="1" hangingPunct="1">
              <a:buFont typeface="Arial" pitchFamily="34" charset="0"/>
              <a:buNone/>
            </a:pPr>
            <a:r>
              <a:rPr kumimoji="1" lang="en-US" altLang="en-US" sz="1600" smtClean="0">
                <a:latin typeface="Calibri" pitchFamily="34" charset="0"/>
                <a:ea typeface="ＭＳ Ｐゴシック" pitchFamily="34" charset="-128"/>
              </a:rPr>
              <a:t>family 1.0000 1.0000</a:t>
            </a:r>
          </a:p>
          <a:p>
            <a:pPr marL="609600" indent="-609600" eaLnBrk="1" hangingPunct="1">
              <a:buFont typeface="Arial" pitchFamily="34" charset="0"/>
              <a:buNone/>
            </a:pPr>
            <a:r>
              <a:rPr kumimoji="1" lang="en-US" altLang="en-US" sz="1600" smtClean="0">
                <a:latin typeface="Calibri" pitchFamily="34" charset="0"/>
                <a:ea typeface="ＭＳ Ｐゴシック" pitchFamily="34" charset="-128"/>
              </a:rPr>
              <a:t>happy  1.0000 1.0000</a:t>
            </a:r>
          </a:p>
          <a:p>
            <a:pPr marL="609600" indent="-609600" eaLnBrk="1" hangingPunct="1">
              <a:buFont typeface="Arial" pitchFamily="34" charset="0"/>
              <a:buNone/>
            </a:pPr>
            <a:endParaRPr kumimoji="1" lang="en-US" altLang="en-US" sz="1600" smtClean="0">
              <a:latin typeface="Calibri" pitchFamily="34" charset="0"/>
              <a:ea typeface="ＭＳ Ｐゴシック" pitchFamily="34" charset="-128"/>
            </a:endParaRPr>
          </a:p>
          <a:p>
            <a:pPr marL="609600" indent="-609600" eaLnBrk="1" hangingPunct="1">
              <a:buFont typeface="Arial" pitchFamily="34" charset="0"/>
              <a:buNone/>
            </a:pPr>
            <a:r>
              <a:rPr kumimoji="1" lang="en-US" altLang="en-US" sz="1600" smtClean="0">
                <a:latin typeface="Calibri" pitchFamily="34" charset="0"/>
                <a:ea typeface="ＭＳ Ｐゴシック" pitchFamily="34" charset="-128"/>
              </a:rPr>
              <a:t>[1] "Matrix solve(sqrt(I*E)) %&amp;% E"</a:t>
            </a:r>
          </a:p>
          <a:p>
            <a:pPr marL="609600" indent="-609600" eaLnBrk="1" hangingPunct="1">
              <a:buFont typeface="Arial" pitchFamily="34" charset="0"/>
              <a:buNone/>
            </a:pPr>
            <a:r>
              <a:rPr kumimoji="1" lang="en-US" altLang="en-US" sz="1600" smtClean="0">
                <a:latin typeface="Calibri" pitchFamily="34" charset="0"/>
                <a:ea typeface="ＭＳ Ｐゴシック" pitchFamily="34" charset="-128"/>
              </a:rPr>
              <a:t>       corE1  corE2 </a:t>
            </a:r>
          </a:p>
          <a:p>
            <a:pPr marL="609600" indent="-609600" eaLnBrk="1" hangingPunct="1">
              <a:buFont typeface="Arial" pitchFamily="34" charset="0"/>
              <a:buNone/>
            </a:pPr>
            <a:r>
              <a:rPr kumimoji="1" lang="en-US" altLang="en-US" sz="1600" smtClean="0">
                <a:latin typeface="Calibri" pitchFamily="34" charset="0"/>
                <a:ea typeface="ＭＳ Ｐゴシック" pitchFamily="34" charset="-128"/>
              </a:rPr>
              <a:t>family 1.0000 0.1488</a:t>
            </a:r>
          </a:p>
          <a:p>
            <a:pPr marL="609600" indent="-609600" eaLnBrk="1" hangingPunct="1">
              <a:buFont typeface="Arial" pitchFamily="34" charset="0"/>
              <a:buNone/>
            </a:pPr>
            <a:r>
              <a:rPr kumimoji="1" lang="en-US" altLang="en-US" sz="1600" smtClean="0">
                <a:latin typeface="Calibri" pitchFamily="34" charset="0"/>
                <a:ea typeface="ＭＳ Ｐゴシック" pitchFamily="34" charset="-128"/>
              </a:rPr>
              <a:t>happy  0.1488 1.0000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9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1278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400" dirty="0">
                <a:latin typeface="Calibri"/>
                <a:ea typeface="ＭＳ Ｐゴシック" charset="0"/>
                <a:cs typeface="Calibri"/>
              </a:rPr>
              <a:t>Genetic correlation &amp; contribution to observed correlation</a:t>
            </a:r>
          </a:p>
        </p:txBody>
      </p:sp>
      <p:sp>
        <p:nvSpPr>
          <p:cNvPr id="126978" name="Oval 3"/>
          <p:cNvSpPr>
            <a:spLocks noChangeArrowheads="1"/>
          </p:cNvSpPr>
          <p:nvPr/>
        </p:nvSpPr>
        <p:spPr bwMode="auto">
          <a:xfrm>
            <a:off x="2051050" y="2581275"/>
            <a:ext cx="795338" cy="53022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en-US" sz="2000" b="1">
                <a:solidFill>
                  <a:srgbClr val="FF0000"/>
                </a:solidFill>
                <a:latin typeface="Times New Roman" pitchFamily="18" charset="0"/>
              </a:rPr>
              <a:t> A</a:t>
            </a:r>
            <a:r>
              <a:rPr lang="en-US" altLang="en-US" b="1">
                <a:solidFill>
                  <a:srgbClr val="FF0000"/>
                </a:solidFill>
                <a:latin typeface="Times New Roman" pitchFamily="18" charset="0"/>
              </a:rPr>
              <a:t>1</a:t>
            </a:r>
            <a:endParaRPr lang="en-US" altLang="en-US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6979" name="Oval 4"/>
          <p:cNvSpPr>
            <a:spLocks noChangeArrowheads="1"/>
          </p:cNvSpPr>
          <p:nvPr/>
        </p:nvSpPr>
        <p:spPr bwMode="auto">
          <a:xfrm>
            <a:off x="3773488" y="2581275"/>
            <a:ext cx="796925" cy="53022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en-US" sz="2000" b="1">
                <a:solidFill>
                  <a:srgbClr val="FF0000"/>
                </a:solidFill>
                <a:latin typeface="Times New Roman" pitchFamily="18" charset="0"/>
              </a:rPr>
              <a:t> A</a:t>
            </a:r>
            <a:r>
              <a:rPr lang="en-US" altLang="en-US" b="1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en-US" altLang="en-US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6980" name="Text Box 5"/>
          <p:cNvSpPr txBox="1">
            <a:spLocks noChangeArrowheads="1"/>
          </p:cNvSpPr>
          <p:nvPr/>
        </p:nvSpPr>
        <p:spPr bwMode="auto">
          <a:xfrm>
            <a:off x="1447800" y="3384550"/>
            <a:ext cx="111760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2000" b="1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en-GB" altLang="en-US" sz="2000" b="1" baseline="-25000">
                <a:solidFill>
                  <a:srgbClr val="FF0000"/>
                </a:solidFill>
                <a:latin typeface="Times New Roman" pitchFamily="18" charset="0"/>
              </a:rPr>
              <a:t>11</a:t>
            </a:r>
            <a:endParaRPr lang="en-GB" altLang="en-US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6981" name="Rectangle 6"/>
          <p:cNvSpPr>
            <a:spLocks noChangeArrowheads="1"/>
          </p:cNvSpPr>
          <p:nvPr/>
        </p:nvSpPr>
        <p:spPr bwMode="auto">
          <a:xfrm>
            <a:off x="1919288" y="4435475"/>
            <a:ext cx="927100" cy="617538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en-US" sz="2000" b="1">
                <a:latin typeface="Times New Roman" pitchFamily="18" charset="0"/>
              </a:rPr>
              <a:t>P1</a:t>
            </a:r>
            <a:r>
              <a:rPr lang="en-US" altLang="en-US" sz="2000" b="1" baseline="-25000">
                <a:latin typeface="Times New Roman" pitchFamily="18" charset="0"/>
              </a:rPr>
              <a:t>1</a:t>
            </a:r>
          </a:p>
        </p:txBody>
      </p:sp>
      <p:sp>
        <p:nvSpPr>
          <p:cNvPr id="126982" name="Rectangle 7"/>
          <p:cNvSpPr>
            <a:spLocks noChangeArrowheads="1"/>
          </p:cNvSpPr>
          <p:nvPr/>
        </p:nvSpPr>
        <p:spPr bwMode="auto">
          <a:xfrm>
            <a:off x="3641725" y="4435475"/>
            <a:ext cx="928688" cy="617538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en-US" sz="2000" b="1">
                <a:latin typeface="Times New Roman" pitchFamily="18" charset="0"/>
              </a:rPr>
              <a:t>P2</a:t>
            </a:r>
            <a:r>
              <a:rPr lang="en-US" altLang="en-US" sz="2000" b="1" baseline="-25000">
                <a:latin typeface="Times New Roman" pitchFamily="18" charset="0"/>
              </a:rPr>
              <a:t>1</a:t>
            </a:r>
          </a:p>
        </p:txBody>
      </p:sp>
      <p:sp>
        <p:nvSpPr>
          <p:cNvPr id="126983" name="Line 8"/>
          <p:cNvSpPr>
            <a:spLocks noChangeShapeType="1"/>
          </p:cNvSpPr>
          <p:nvPr/>
        </p:nvSpPr>
        <p:spPr bwMode="auto">
          <a:xfrm flipH="1">
            <a:off x="2378075" y="3111500"/>
            <a:ext cx="12700" cy="132397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26984" name="Line 9"/>
          <p:cNvSpPr>
            <a:spLocks noChangeShapeType="1"/>
          </p:cNvSpPr>
          <p:nvPr/>
        </p:nvSpPr>
        <p:spPr bwMode="auto">
          <a:xfrm>
            <a:off x="4108450" y="3111500"/>
            <a:ext cx="44450" cy="132397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26985" name="Text Box 10"/>
          <p:cNvSpPr txBox="1">
            <a:spLocks noChangeArrowheads="1"/>
          </p:cNvSpPr>
          <p:nvPr/>
        </p:nvSpPr>
        <p:spPr bwMode="auto">
          <a:xfrm>
            <a:off x="4230688" y="3433763"/>
            <a:ext cx="110331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2000" b="1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en-GB" altLang="en-US" sz="2000" b="1" baseline="-25000">
                <a:solidFill>
                  <a:srgbClr val="FF0000"/>
                </a:solidFill>
                <a:latin typeface="Times New Roman" pitchFamily="18" charset="0"/>
              </a:rPr>
              <a:t>22</a:t>
            </a:r>
            <a:endParaRPr lang="en-GB" altLang="en-US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6986" name="Text Box 11"/>
          <p:cNvSpPr txBox="1">
            <a:spLocks noChangeArrowheads="1"/>
          </p:cNvSpPr>
          <p:nvPr/>
        </p:nvSpPr>
        <p:spPr bwMode="auto">
          <a:xfrm>
            <a:off x="2473325" y="5233988"/>
            <a:ext cx="16430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rgbClr val="000000"/>
                </a:solidFill>
                <a:latin typeface="Times New Roman" pitchFamily="18" charset="0"/>
              </a:rPr>
              <a:t>Twin 1</a:t>
            </a:r>
          </a:p>
        </p:txBody>
      </p:sp>
      <p:cxnSp>
        <p:nvCxnSpPr>
          <p:cNvPr id="126987" name="AutoShape 12"/>
          <p:cNvCxnSpPr>
            <a:cxnSpLocks noChangeShapeType="1"/>
          </p:cNvCxnSpPr>
          <p:nvPr/>
        </p:nvCxnSpPr>
        <p:spPr bwMode="auto">
          <a:xfrm rot="-5400000">
            <a:off x="3272631" y="1832769"/>
            <a:ext cx="77788" cy="1441450"/>
          </a:xfrm>
          <a:prstGeom prst="curvedConnector3">
            <a:avLst>
              <a:gd name="adj1" fmla="val 535486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971800" y="1568450"/>
            <a:ext cx="5045075" cy="1223963"/>
            <a:chOff x="1872" y="288"/>
            <a:chExt cx="3178" cy="771"/>
          </a:xfrm>
        </p:grpSpPr>
        <p:sp>
          <p:nvSpPr>
            <p:cNvPr id="126993" name="Text Box 14"/>
            <p:cNvSpPr txBox="1">
              <a:spLocks noChangeArrowheads="1"/>
            </p:cNvSpPr>
            <p:nvPr/>
          </p:nvSpPr>
          <p:spPr bwMode="auto">
            <a:xfrm>
              <a:off x="1872" y="768"/>
              <a:ext cx="38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>
                  <a:solidFill>
                    <a:srgbClr val="FF0000"/>
                  </a:solidFill>
                  <a:latin typeface="Calibri" pitchFamily="34" charset="0"/>
                </a:rPr>
                <a:t>rg</a:t>
              </a:r>
            </a:p>
          </p:txBody>
        </p:sp>
        <p:sp>
          <p:nvSpPr>
            <p:cNvPr id="126994" name="AutoShape 15"/>
            <p:cNvSpPr>
              <a:spLocks noChangeArrowheads="1"/>
            </p:cNvSpPr>
            <p:nvPr/>
          </p:nvSpPr>
          <p:spPr bwMode="auto">
            <a:xfrm>
              <a:off x="3024" y="288"/>
              <a:ext cx="1968" cy="480"/>
            </a:xfrm>
            <a:prstGeom prst="wedgeRectCallout">
              <a:avLst>
                <a:gd name="adj1" fmla="val -97713"/>
                <a:gd name="adj2" fmla="val 66042"/>
              </a:avLst>
            </a:prstGeom>
            <a:solidFill>
              <a:srgbClr val="FF0000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/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126995" name="Text Box 16"/>
            <p:cNvSpPr txBox="1">
              <a:spLocks noChangeArrowheads="1"/>
            </p:cNvSpPr>
            <p:nvPr/>
          </p:nvSpPr>
          <p:spPr bwMode="auto">
            <a:xfrm>
              <a:off x="3072" y="336"/>
              <a:ext cx="197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r>
                <a:rPr lang="en-US" altLang="en-US" sz="1800">
                  <a:latin typeface="Calibri" pitchFamily="34" charset="0"/>
                </a:rPr>
                <a:t>If the rg = 1, the two sets of genes overlap completely</a:t>
              </a:r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4876800" y="3168650"/>
            <a:ext cx="3216275" cy="1295400"/>
            <a:chOff x="3072" y="1296"/>
            <a:chExt cx="2026" cy="816"/>
          </a:xfrm>
        </p:grpSpPr>
        <p:sp>
          <p:nvSpPr>
            <p:cNvPr id="126991" name="AutoShape 18"/>
            <p:cNvSpPr>
              <a:spLocks noChangeArrowheads="1"/>
            </p:cNvSpPr>
            <p:nvPr/>
          </p:nvSpPr>
          <p:spPr bwMode="auto">
            <a:xfrm>
              <a:off x="3072" y="1296"/>
              <a:ext cx="1968" cy="816"/>
            </a:xfrm>
            <a:prstGeom prst="wedgeRectCallout">
              <a:avLst>
                <a:gd name="adj1" fmla="val -146190"/>
                <a:gd name="adj2" fmla="val -18139"/>
              </a:avLst>
            </a:prstGeom>
            <a:solidFill>
              <a:srgbClr val="FF0000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/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126992" name="Text Box 19"/>
            <p:cNvSpPr txBox="1">
              <a:spLocks noChangeArrowheads="1"/>
            </p:cNvSpPr>
            <p:nvPr/>
          </p:nvSpPr>
          <p:spPr bwMode="auto">
            <a:xfrm>
              <a:off x="3120" y="1344"/>
              <a:ext cx="1978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r>
                <a:rPr lang="en-US" altLang="en-US" sz="1800">
                  <a:latin typeface="Calibri" pitchFamily="34" charset="0"/>
                </a:rPr>
                <a:t>If however a11 and a22 are near to zero, genes do not contribute to the observed correlation</a:t>
              </a:r>
            </a:p>
          </p:txBody>
        </p:sp>
      </p:grpSp>
      <p:sp>
        <p:nvSpPr>
          <p:cNvPr id="21" name="Snip and Round Single Corner Rectangle 20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Interpreting Results</a:t>
            </a:r>
          </a:p>
        </p:txBody>
      </p:sp>
      <p:sp>
        <p:nvSpPr>
          <p:cNvPr id="12902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 sz="2800" smtClean="0">
                <a:latin typeface="Calibri" pitchFamily="34" charset="0"/>
                <a:ea typeface="ＭＳ Ｐゴシック" pitchFamily="34" charset="-128"/>
              </a:rPr>
              <a:t>High genetic correlation = large overlap in genetic effects on the two phenotypes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smtClean="0">
              <a:latin typeface="Calibri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2800" smtClean="0">
                <a:latin typeface="Calibri" pitchFamily="34" charset="0"/>
                <a:ea typeface="ＭＳ Ｐゴシック" pitchFamily="34" charset="-128"/>
              </a:rPr>
              <a:t>Does it mean that the phenotypic correlation between the traits is largely due to genetic effects?</a:t>
            </a:r>
            <a:endParaRPr lang="en-GB" altLang="en-US" sz="2800" b="1" smtClean="0">
              <a:latin typeface="Calibri" pitchFamily="34" charset="0"/>
              <a:ea typeface="ＭＳ Ｐゴシック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GB" altLang="en-US" sz="2400" b="1" smtClean="0">
                <a:latin typeface="Calibri" pitchFamily="34" charset="0"/>
                <a:ea typeface="ＭＳ Ｐゴシック" pitchFamily="34" charset="-128"/>
              </a:rPr>
              <a:t>No: </a:t>
            </a:r>
            <a:r>
              <a:rPr lang="en-GB" altLang="en-US" sz="2400" smtClean="0">
                <a:latin typeface="Calibri" pitchFamily="34" charset="0"/>
                <a:ea typeface="ＭＳ Ｐゴシック" pitchFamily="34" charset="-128"/>
              </a:rPr>
              <a:t>the substantive importance of a particular r</a:t>
            </a:r>
            <a:r>
              <a:rPr lang="en-GB" altLang="en-US" sz="2400" baseline="-25000" smtClean="0">
                <a:latin typeface="Calibri" pitchFamily="34" charset="0"/>
                <a:ea typeface="ＭＳ Ｐゴシック" pitchFamily="34" charset="-128"/>
              </a:rPr>
              <a:t>G</a:t>
            </a:r>
            <a:r>
              <a:rPr lang="en-GB" altLang="en-US" sz="2400" smtClean="0">
                <a:latin typeface="Calibri" pitchFamily="34" charset="0"/>
                <a:ea typeface="ＭＳ Ｐゴシック" pitchFamily="34" charset="-128"/>
              </a:rPr>
              <a:t> depends the value of the correlation </a:t>
            </a:r>
            <a:r>
              <a:rPr lang="en-GB" altLang="en-US" sz="2400" b="1" smtClean="0">
                <a:latin typeface="Calibri" pitchFamily="34" charset="0"/>
                <a:ea typeface="ＭＳ Ｐゴシック" pitchFamily="34" charset="-128"/>
              </a:rPr>
              <a:t>and</a:t>
            </a:r>
            <a:r>
              <a:rPr lang="en-GB" altLang="en-US" sz="2400" smtClean="0">
                <a:latin typeface="Calibri" pitchFamily="34" charset="0"/>
                <a:ea typeface="ＭＳ Ｐゴシック" pitchFamily="34" charset="-128"/>
              </a:rPr>
              <a:t> the value of the </a:t>
            </a:r>
            <a:r>
              <a:rPr lang="en-US" altLang="en-US" sz="2000" smtClean="0">
                <a:latin typeface="Calibri" pitchFamily="34" charset="0"/>
                <a:ea typeface="ＭＳ Ｐゴシック" pitchFamily="34" charset="-128"/>
                <a:sym typeface="Symbol" pitchFamily="18" charset="2"/>
              </a:rPr>
              <a:t></a:t>
            </a:r>
            <a:r>
              <a:rPr lang="en-US" altLang="en-US" sz="2000" baseline="-25000" smtClean="0">
                <a:latin typeface="Calibri" pitchFamily="34" charset="0"/>
                <a:ea typeface="ＭＳ Ｐゴシック" pitchFamily="34" charset="-128"/>
                <a:sym typeface="Symbol" pitchFamily="18" charset="2"/>
              </a:rPr>
              <a:t>A</a:t>
            </a:r>
            <a:r>
              <a:rPr lang="en-US" altLang="en-US" sz="2000" baseline="30000" smtClean="0">
                <a:latin typeface="Calibri" pitchFamily="34" charset="0"/>
                <a:ea typeface="ＭＳ Ｐゴシック" pitchFamily="34" charset="-128"/>
              </a:rPr>
              <a:t>2</a:t>
            </a:r>
            <a:r>
              <a:rPr lang="en-GB" altLang="en-US" sz="2400" smtClean="0">
                <a:latin typeface="Calibri" pitchFamily="34" charset="0"/>
                <a:ea typeface="ＭＳ Ｐゴシック" pitchFamily="34" charset="-128"/>
              </a:rPr>
              <a:t> paths i.e. importance is also determined by the heritability of each phenotype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altLang="en-US" sz="2400" b="1" smtClean="0">
              <a:latin typeface="Calibri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" name="Snip and Round Single Corner Rectangle 3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Example</a:t>
            </a:r>
          </a:p>
        </p:txBody>
      </p:sp>
      <p:sp>
        <p:nvSpPr>
          <p:cNvPr id="131074" name="Rectangle 7"/>
          <p:cNvSpPr>
            <a:spLocks noChangeArrowheads="1"/>
          </p:cNvSpPr>
          <p:nvPr/>
        </p:nvSpPr>
        <p:spPr bwMode="auto">
          <a:xfrm>
            <a:off x="152400" y="3505200"/>
            <a:ext cx="1249363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400">
                <a:solidFill>
                  <a:srgbClr val="000000"/>
                </a:solidFill>
              </a:rPr>
              <a:t>Fam</a:t>
            </a:r>
            <a:endParaRPr lang="en-AU" altLang="en-US" sz="1400"/>
          </a:p>
        </p:txBody>
      </p:sp>
      <p:sp>
        <p:nvSpPr>
          <p:cNvPr id="131075" name="Oval 8"/>
          <p:cNvSpPr>
            <a:spLocks noChangeArrowheads="1"/>
          </p:cNvSpPr>
          <p:nvPr/>
        </p:nvSpPr>
        <p:spPr bwMode="auto">
          <a:xfrm>
            <a:off x="533400" y="2133600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1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131076" name="AutoShape 9"/>
          <p:cNvCxnSpPr>
            <a:cxnSpLocks noChangeShapeType="1"/>
            <a:stCxn id="131075" idx="4"/>
            <a:endCxn id="131074" idx="0"/>
          </p:cNvCxnSpPr>
          <p:nvPr/>
        </p:nvCxnSpPr>
        <p:spPr bwMode="auto">
          <a:xfrm>
            <a:off x="771525" y="2614613"/>
            <a:ext cx="6350" cy="87630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1077" name="AutoShape 10"/>
          <p:cNvCxnSpPr>
            <a:cxnSpLocks noChangeShapeType="1"/>
            <a:stCxn id="131078" idx="4"/>
          </p:cNvCxnSpPr>
          <p:nvPr/>
        </p:nvCxnSpPr>
        <p:spPr bwMode="auto">
          <a:xfrm>
            <a:off x="2676525" y="2614613"/>
            <a:ext cx="6350" cy="874712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078" name="Oval 11"/>
          <p:cNvSpPr>
            <a:spLocks noChangeArrowheads="1"/>
          </p:cNvSpPr>
          <p:nvPr/>
        </p:nvSpPr>
        <p:spPr bwMode="auto">
          <a:xfrm>
            <a:off x="2438400" y="2133600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2</a:t>
            </a:r>
            <a:endParaRPr lang="en-AU" altLang="en-US" sz="1200">
              <a:solidFill>
                <a:schemeClr val="tx2"/>
              </a:solidFill>
            </a:endParaRPr>
          </a:p>
        </p:txBody>
      </p:sp>
      <p:sp>
        <p:nvSpPr>
          <p:cNvPr id="131079" name="Text Box 12"/>
          <p:cNvSpPr txBox="1">
            <a:spLocks noChangeArrowheads="1"/>
          </p:cNvSpPr>
          <p:nvPr/>
        </p:nvSpPr>
        <p:spPr bwMode="auto">
          <a:xfrm>
            <a:off x="771525" y="2692400"/>
            <a:ext cx="8509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tx2"/>
                </a:solidFill>
                <a:sym typeface="Symbol" pitchFamily="18" charset="2"/>
              </a:rPr>
              <a:t>a</a:t>
            </a:r>
            <a:r>
              <a:rPr lang="en-US" altLang="en-US" sz="2000" baseline="-25000">
                <a:solidFill>
                  <a:schemeClr val="tx2"/>
                </a:solidFill>
              </a:rPr>
              <a:t>P1</a:t>
            </a:r>
            <a:r>
              <a:rPr lang="en-US" altLang="en-US" sz="2000" baseline="30000">
                <a:solidFill>
                  <a:schemeClr val="tx2"/>
                </a:solidFill>
              </a:rPr>
              <a:t>2</a:t>
            </a:r>
            <a:endParaRPr lang="en-US" altLang="en-US" sz="2000">
              <a:solidFill>
                <a:schemeClr val="tx2"/>
              </a:solidFill>
            </a:endParaRPr>
          </a:p>
          <a:p>
            <a:pPr eaLnBrk="1" hangingPunct="1"/>
            <a:endParaRPr lang="en-AU" altLang="en-US" sz="2000">
              <a:solidFill>
                <a:schemeClr val="tx2"/>
              </a:solidFill>
            </a:endParaRPr>
          </a:p>
        </p:txBody>
      </p:sp>
      <p:cxnSp>
        <p:nvCxnSpPr>
          <p:cNvPr id="131080" name="AutoShape 13"/>
          <p:cNvCxnSpPr>
            <a:cxnSpLocks noChangeShapeType="1"/>
            <a:stCxn id="131075" idx="0"/>
            <a:endCxn id="131078" idx="0"/>
          </p:cNvCxnSpPr>
          <p:nvPr/>
        </p:nvCxnSpPr>
        <p:spPr bwMode="auto">
          <a:xfrm rot="5400000" flipV="1">
            <a:off x="1723231" y="1167607"/>
            <a:ext cx="1587" cy="1905000"/>
          </a:xfrm>
          <a:prstGeom prst="curvedConnector3">
            <a:avLst>
              <a:gd name="adj1" fmla="val -13500000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081" name="Rectangle 14"/>
          <p:cNvSpPr>
            <a:spLocks noChangeArrowheads="1"/>
          </p:cNvSpPr>
          <p:nvPr/>
        </p:nvSpPr>
        <p:spPr bwMode="auto">
          <a:xfrm>
            <a:off x="2003425" y="3498850"/>
            <a:ext cx="1249363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400">
                <a:solidFill>
                  <a:srgbClr val="000000"/>
                </a:solidFill>
              </a:rPr>
              <a:t>Hap</a:t>
            </a:r>
            <a:endParaRPr lang="en-AU" altLang="en-US" sz="1400"/>
          </a:p>
        </p:txBody>
      </p:sp>
      <p:sp>
        <p:nvSpPr>
          <p:cNvPr id="131082" name="Text Box 15"/>
          <p:cNvSpPr txBox="1">
            <a:spLocks noChangeArrowheads="1"/>
          </p:cNvSpPr>
          <p:nvPr/>
        </p:nvSpPr>
        <p:spPr bwMode="auto">
          <a:xfrm>
            <a:off x="1587500" y="1524000"/>
            <a:ext cx="4826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tx2"/>
                </a:solidFill>
              </a:rPr>
              <a:t>r</a:t>
            </a:r>
            <a:r>
              <a:rPr lang="en-US" altLang="en-US" sz="2000" b="1" baseline="-25000">
                <a:solidFill>
                  <a:schemeClr val="tx2"/>
                </a:solidFill>
              </a:rPr>
              <a:t>G</a:t>
            </a:r>
            <a:endParaRPr lang="en-US" altLang="en-US" sz="2000" b="1">
              <a:solidFill>
                <a:schemeClr val="tx2"/>
              </a:solidFill>
            </a:endParaRPr>
          </a:p>
          <a:p>
            <a:pPr eaLnBrk="1" hangingPunct="1"/>
            <a:endParaRPr lang="en-AU" altLang="en-US" sz="2000" b="1">
              <a:solidFill>
                <a:schemeClr val="tx2"/>
              </a:solidFill>
            </a:endParaRPr>
          </a:p>
        </p:txBody>
      </p:sp>
      <p:cxnSp>
        <p:nvCxnSpPr>
          <p:cNvPr id="131083" name="AutoShape 22"/>
          <p:cNvCxnSpPr>
            <a:cxnSpLocks noChangeShapeType="1"/>
          </p:cNvCxnSpPr>
          <p:nvPr/>
        </p:nvCxnSpPr>
        <p:spPr bwMode="auto">
          <a:xfrm rot="-5400000" flipH="1" flipV="1">
            <a:off x="442913" y="22574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084" name="Text Box 23"/>
          <p:cNvSpPr txBox="1">
            <a:spLocks noChangeArrowheads="1"/>
          </p:cNvSpPr>
          <p:nvPr/>
        </p:nvSpPr>
        <p:spPr bwMode="auto">
          <a:xfrm>
            <a:off x="228600" y="1981200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131085" name="Text Box 27"/>
          <p:cNvSpPr txBox="1">
            <a:spLocks noChangeArrowheads="1"/>
          </p:cNvSpPr>
          <p:nvPr/>
        </p:nvSpPr>
        <p:spPr bwMode="auto">
          <a:xfrm>
            <a:off x="2133600" y="1981200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131086" name="Text Box 31"/>
          <p:cNvSpPr txBox="1">
            <a:spLocks noChangeArrowheads="1"/>
          </p:cNvSpPr>
          <p:nvPr/>
        </p:nvSpPr>
        <p:spPr bwMode="auto">
          <a:xfrm>
            <a:off x="2689225" y="2714625"/>
            <a:ext cx="8509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tx2"/>
                </a:solidFill>
                <a:sym typeface="Symbol" pitchFamily="18" charset="2"/>
              </a:rPr>
              <a:t>a</a:t>
            </a:r>
            <a:r>
              <a:rPr lang="en-US" altLang="en-US" sz="2000" baseline="-25000">
                <a:solidFill>
                  <a:schemeClr val="tx2"/>
                </a:solidFill>
              </a:rPr>
              <a:t>P2</a:t>
            </a:r>
            <a:r>
              <a:rPr lang="en-US" altLang="en-US" sz="2000" baseline="30000">
                <a:solidFill>
                  <a:schemeClr val="tx2"/>
                </a:solidFill>
              </a:rPr>
              <a:t>2</a:t>
            </a:r>
            <a:endParaRPr lang="en-US" altLang="en-US" sz="2000">
              <a:solidFill>
                <a:schemeClr val="tx2"/>
              </a:solidFill>
            </a:endParaRPr>
          </a:p>
          <a:p>
            <a:pPr eaLnBrk="1" hangingPunct="1"/>
            <a:endParaRPr lang="en-AU" altLang="en-US" sz="2000">
              <a:solidFill>
                <a:schemeClr val="tx2"/>
              </a:solidFill>
            </a:endParaRPr>
          </a:p>
        </p:txBody>
      </p:sp>
      <p:cxnSp>
        <p:nvCxnSpPr>
          <p:cNvPr id="131087" name="AutoShape 33"/>
          <p:cNvCxnSpPr>
            <a:cxnSpLocks noChangeShapeType="1"/>
          </p:cNvCxnSpPr>
          <p:nvPr/>
        </p:nvCxnSpPr>
        <p:spPr bwMode="auto">
          <a:xfrm rot="-5400000" flipH="1" flipV="1">
            <a:off x="2374900" y="22733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088" name="Text Box 35"/>
          <p:cNvSpPr txBox="1">
            <a:spLocks noChangeArrowheads="1"/>
          </p:cNvSpPr>
          <p:nvPr/>
        </p:nvSpPr>
        <p:spPr bwMode="auto">
          <a:xfrm>
            <a:off x="4495800" y="1828800"/>
            <a:ext cx="4724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/>
              <a:t>Proportion of r</a:t>
            </a:r>
            <a:r>
              <a:rPr lang="en-US" altLang="en-US" baseline="-25000"/>
              <a:t>P</a:t>
            </a:r>
            <a:r>
              <a:rPr lang="en-US" altLang="en-US"/>
              <a:t> due to additive genetic factors:</a:t>
            </a:r>
          </a:p>
        </p:txBody>
      </p:sp>
      <p:graphicFrame>
        <p:nvGraphicFramePr>
          <p:cNvPr id="131089" name="Object 2"/>
          <p:cNvGraphicFramePr>
            <a:graphicFrameLocks noChangeAspect="1"/>
          </p:cNvGraphicFramePr>
          <p:nvPr/>
        </p:nvGraphicFramePr>
        <p:xfrm>
          <a:off x="4646613" y="2874963"/>
          <a:ext cx="3125787" cy="1239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19" name="Equation" r:id="rId4" imgW="1219200" imgH="482600" progId="Equation.3">
                  <p:embed/>
                </p:oleObj>
              </mc:Choice>
              <mc:Fallback>
                <p:oleObj name="Equation" r:id="rId4" imgW="1219200" imgH="482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6613" y="2874963"/>
                        <a:ext cx="3125787" cy="1239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381000" y="5114925"/>
            <a:ext cx="1905000" cy="1590675"/>
            <a:chOff x="228600" y="5115580"/>
            <a:chExt cx="1905000" cy="1590020"/>
          </a:xfrm>
        </p:grpSpPr>
        <p:sp>
          <p:nvSpPr>
            <p:cNvPr id="131109" name="Oval 21"/>
            <p:cNvSpPr>
              <a:spLocks noChangeArrowheads="1"/>
            </p:cNvSpPr>
            <p:nvPr/>
          </p:nvSpPr>
          <p:spPr bwMode="auto">
            <a:xfrm>
              <a:off x="1219200" y="5943600"/>
              <a:ext cx="914400" cy="762000"/>
            </a:xfrm>
            <a:prstGeom prst="ellips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31110" name="Straight Connector 23"/>
            <p:cNvCxnSpPr>
              <a:cxnSpLocks noChangeShapeType="1"/>
              <a:stCxn id="131109" idx="0"/>
            </p:cNvCxnSpPr>
            <p:nvPr/>
          </p:nvCxnSpPr>
          <p:spPr bwMode="auto">
            <a:xfrm rot="16200000" flipV="1">
              <a:off x="1066800" y="5334000"/>
              <a:ext cx="304800" cy="91440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1111" name="TextBox 24"/>
            <p:cNvSpPr txBox="1">
              <a:spLocks noChangeArrowheads="1"/>
            </p:cNvSpPr>
            <p:nvPr/>
          </p:nvSpPr>
          <p:spPr bwMode="auto">
            <a:xfrm>
              <a:off x="228600" y="5115580"/>
              <a:ext cx="1219200" cy="523220"/>
            </a:xfrm>
            <a:prstGeom prst="rect">
              <a:avLst/>
            </a:prstGeom>
            <a:noFill/>
            <a:ln w="222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r>
                <a:rPr lang="en-US" altLang="en-US" sz="1400">
                  <a:solidFill>
                    <a:srgbClr val="FF0000"/>
                  </a:solidFill>
                </a:rPr>
                <a:t>Heritability of Fam</a:t>
              </a:r>
            </a:p>
          </p:txBody>
        </p:sp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1752600" y="5105400"/>
            <a:ext cx="2133600" cy="1590675"/>
            <a:chOff x="228600" y="5115580"/>
            <a:chExt cx="2133600" cy="1590020"/>
          </a:xfrm>
        </p:grpSpPr>
        <p:sp>
          <p:nvSpPr>
            <p:cNvPr id="131106" name="Oval 28"/>
            <p:cNvSpPr>
              <a:spLocks noChangeArrowheads="1"/>
            </p:cNvSpPr>
            <p:nvPr/>
          </p:nvSpPr>
          <p:spPr bwMode="auto">
            <a:xfrm>
              <a:off x="914400" y="5943600"/>
              <a:ext cx="1219200" cy="762000"/>
            </a:xfrm>
            <a:prstGeom prst="ellips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31107" name="Straight Connector 29"/>
            <p:cNvCxnSpPr>
              <a:cxnSpLocks noChangeShapeType="1"/>
              <a:stCxn id="131106" idx="0"/>
            </p:cNvCxnSpPr>
            <p:nvPr/>
          </p:nvCxnSpPr>
          <p:spPr bwMode="auto">
            <a:xfrm rot="16200000" flipV="1">
              <a:off x="990600" y="5410200"/>
              <a:ext cx="304800" cy="76200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1108" name="TextBox 30"/>
            <p:cNvSpPr txBox="1">
              <a:spLocks noChangeArrowheads="1"/>
            </p:cNvSpPr>
            <p:nvPr/>
          </p:nvSpPr>
          <p:spPr bwMode="auto">
            <a:xfrm>
              <a:off x="228600" y="5115580"/>
              <a:ext cx="2133600" cy="523220"/>
            </a:xfrm>
            <a:prstGeom prst="rect">
              <a:avLst/>
            </a:prstGeom>
            <a:noFill/>
            <a:ln w="222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r>
                <a:rPr lang="en-US" altLang="en-US" sz="1400">
                  <a:solidFill>
                    <a:srgbClr val="FF0000"/>
                  </a:solidFill>
                </a:rPr>
                <a:t>Genetic correlation between Fam and Hap</a:t>
              </a:r>
            </a:p>
          </p:txBody>
        </p:sp>
      </p:grp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4191000" y="5105400"/>
            <a:ext cx="1219200" cy="1590675"/>
            <a:chOff x="4191000" y="5105400"/>
            <a:chExt cx="1219200" cy="1590020"/>
          </a:xfrm>
        </p:grpSpPr>
        <p:sp>
          <p:nvSpPr>
            <p:cNvPr id="131103" name="Oval 33"/>
            <p:cNvSpPr>
              <a:spLocks noChangeArrowheads="1"/>
            </p:cNvSpPr>
            <p:nvPr/>
          </p:nvSpPr>
          <p:spPr bwMode="auto">
            <a:xfrm>
              <a:off x="4343400" y="5933420"/>
              <a:ext cx="914400" cy="762000"/>
            </a:xfrm>
            <a:prstGeom prst="ellips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31104" name="Straight Connector 34"/>
            <p:cNvCxnSpPr>
              <a:cxnSpLocks noChangeShapeType="1"/>
              <a:stCxn id="131103" idx="0"/>
              <a:endCxn id="131105" idx="2"/>
            </p:cNvCxnSpPr>
            <p:nvPr/>
          </p:nvCxnSpPr>
          <p:spPr bwMode="auto">
            <a:xfrm rot="5400000" flipH="1" flipV="1">
              <a:off x="4648200" y="5781020"/>
              <a:ext cx="304800" cy="1588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1105" name="TextBox 35"/>
            <p:cNvSpPr txBox="1">
              <a:spLocks noChangeArrowheads="1"/>
            </p:cNvSpPr>
            <p:nvPr/>
          </p:nvSpPr>
          <p:spPr bwMode="auto">
            <a:xfrm>
              <a:off x="4191000" y="5105400"/>
              <a:ext cx="1219200" cy="523220"/>
            </a:xfrm>
            <a:prstGeom prst="rect">
              <a:avLst/>
            </a:prstGeom>
            <a:noFill/>
            <a:ln w="222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r>
                <a:rPr lang="en-US" altLang="en-US" sz="1400">
                  <a:solidFill>
                    <a:srgbClr val="FF0000"/>
                  </a:solidFill>
                </a:rPr>
                <a:t>Heritability of Hap</a:t>
              </a:r>
            </a:p>
          </p:txBody>
        </p:sp>
      </p:grpSp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5562600" y="5105400"/>
            <a:ext cx="1295400" cy="1590675"/>
            <a:chOff x="4114800" y="5105400"/>
            <a:chExt cx="1295400" cy="1590020"/>
          </a:xfrm>
        </p:grpSpPr>
        <p:sp>
          <p:nvSpPr>
            <p:cNvPr id="131100" name="Oval 44"/>
            <p:cNvSpPr>
              <a:spLocks noChangeArrowheads="1"/>
            </p:cNvSpPr>
            <p:nvPr/>
          </p:nvSpPr>
          <p:spPr bwMode="auto">
            <a:xfrm>
              <a:off x="4114800" y="5933420"/>
              <a:ext cx="1143000" cy="762000"/>
            </a:xfrm>
            <a:prstGeom prst="ellips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31101" name="Straight Connector 45"/>
            <p:cNvCxnSpPr>
              <a:cxnSpLocks noChangeShapeType="1"/>
              <a:stCxn id="131100" idx="0"/>
              <a:endCxn id="131102" idx="2"/>
            </p:cNvCxnSpPr>
            <p:nvPr/>
          </p:nvCxnSpPr>
          <p:spPr bwMode="auto">
            <a:xfrm flipV="1">
              <a:off x="4686300" y="5843760"/>
              <a:ext cx="114300" cy="8966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1102" name="TextBox 46"/>
            <p:cNvSpPr txBox="1">
              <a:spLocks noChangeArrowheads="1"/>
            </p:cNvSpPr>
            <p:nvPr/>
          </p:nvSpPr>
          <p:spPr bwMode="auto">
            <a:xfrm>
              <a:off x="4191000" y="5105400"/>
              <a:ext cx="1219200" cy="738360"/>
            </a:xfrm>
            <a:prstGeom prst="rect">
              <a:avLst/>
            </a:prstGeom>
            <a:noFill/>
            <a:ln w="222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r>
                <a:rPr lang="en-US" altLang="en-US" sz="1400">
                  <a:solidFill>
                    <a:srgbClr val="FF0000"/>
                  </a:solidFill>
                </a:rPr>
                <a:t>Phenotypic corr. Fam &amp; Hap</a:t>
              </a:r>
            </a:p>
          </p:txBody>
        </p:sp>
      </p:grpSp>
      <p:grpSp>
        <p:nvGrpSpPr>
          <p:cNvPr id="6" name="Group 48"/>
          <p:cNvGrpSpPr>
            <a:grpSpLocks/>
          </p:cNvGrpSpPr>
          <p:nvPr/>
        </p:nvGrpSpPr>
        <p:grpSpPr bwMode="auto">
          <a:xfrm>
            <a:off x="7086600" y="5105400"/>
            <a:ext cx="1905000" cy="1590675"/>
            <a:chOff x="4038600" y="5105400"/>
            <a:chExt cx="1905000" cy="1590020"/>
          </a:xfrm>
        </p:grpSpPr>
        <p:sp>
          <p:nvSpPr>
            <p:cNvPr id="131097" name="Oval 49"/>
            <p:cNvSpPr>
              <a:spLocks noChangeArrowheads="1"/>
            </p:cNvSpPr>
            <p:nvPr/>
          </p:nvSpPr>
          <p:spPr bwMode="auto">
            <a:xfrm>
              <a:off x="4114800" y="5933420"/>
              <a:ext cx="1143000" cy="762000"/>
            </a:xfrm>
            <a:prstGeom prst="ellips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31098" name="Straight Connector 50"/>
            <p:cNvCxnSpPr>
              <a:cxnSpLocks noChangeShapeType="1"/>
              <a:stCxn id="131097" idx="0"/>
              <a:endCxn id="131099" idx="2"/>
            </p:cNvCxnSpPr>
            <p:nvPr/>
          </p:nvCxnSpPr>
          <p:spPr bwMode="auto">
            <a:xfrm rot="5400000" flipH="1" flipV="1">
              <a:off x="4794022" y="5736342"/>
              <a:ext cx="89356" cy="30480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1099" name="TextBox 51"/>
            <p:cNvSpPr txBox="1">
              <a:spLocks noChangeArrowheads="1"/>
            </p:cNvSpPr>
            <p:nvPr/>
          </p:nvSpPr>
          <p:spPr bwMode="auto">
            <a:xfrm>
              <a:off x="4038600" y="5105400"/>
              <a:ext cx="1905000" cy="738664"/>
            </a:xfrm>
            <a:prstGeom prst="rect">
              <a:avLst/>
            </a:prstGeom>
            <a:noFill/>
            <a:ln w="222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r>
                <a:rPr lang="en-US" altLang="en-US" sz="1400">
                  <a:solidFill>
                    <a:srgbClr val="FF0000"/>
                  </a:solidFill>
                </a:rPr>
                <a:t>Proportion of pheno.corr. Due to genetic factors</a:t>
              </a:r>
            </a:p>
          </p:txBody>
        </p:sp>
      </p:grpSp>
      <p:sp>
        <p:nvSpPr>
          <p:cNvPr id="40" name="Snip and Round Single Corner Rectangle 39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131096" name="TextBox 8"/>
          <p:cNvSpPr txBox="1">
            <a:spLocks noChangeArrowheads="1"/>
          </p:cNvSpPr>
          <p:nvPr/>
        </p:nvSpPr>
        <p:spPr bwMode="auto">
          <a:xfrm>
            <a:off x="762000" y="6019800"/>
            <a:ext cx="807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/>
              <a:t>      √.48    *     .69        *      √.39    /     .42       =      .71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Interpretation of Correlations</a:t>
            </a:r>
          </a:p>
        </p:txBody>
      </p:sp>
      <p:sp>
        <p:nvSpPr>
          <p:cNvPr id="13312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2400" smtClean="0">
                <a:latin typeface="Calibri" pitchFamily="34" charset="0"/>
                <a:ea typeface="ＭＳ Ｐゴシック" pitchFamily="34" charset="-128"/>
              </a:rPr>
              <a:t>Consider two traits with a phenotypic correlation of 0.40 :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endParaRPr lang="en-GB" altLang="en-US" sz="2400" smtClean="0">
              <a:latin typeface="Calibri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24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sym typeface="Symbol" pitchFamily="18" charset="2"/>
              </a:rPr>
              <a:t>h</a:t>
            </a:r>
            <a:r>
              <a:rPr lang="en-GB" altLang="en-US" sz="2400" baseline="300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sym typeface="Symbol" pitchFamily="18" charset="2"/>
              </a:rPr>
              <a:t>2</a:t>
            </a:r>
            <a:r>
              <a:rPr lang="en-GB" altLang="en-US" sz="2400" baseline="-250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sym typeface="Symbol" pitchFamily="18" charset="2"/>
              </a:rPr>
              <a:t>P1</a:t>
            </a:r>
            <a:r>
              <a:rPr lang="en-GB" altLang="en-US" sz="24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</a:rPr>
              <a:t> = 0.7 and </a:t>
            </a:r>
            <a:r>
              <a:rPr lang="en-GB" altLang="en-US" sz="24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sym typeface="Symbol" pitchFamily="18" charset="2"/>
              </a:rPr>
              <a:t>h</a:t>
            </a:r>
            <a:r>
              <a:rPr lang="en-GB" altLang="en-US" sz="2400" baseline="300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sym typeface="Symbol" pitchFamily="18" charset="2"/>
              </a:rPr>
              <a:t>2</a:t>
            </a:r>
            <a:r>
              <a:rPr lang="en-GB" altLang="en-US" sz="2400" baseline="-250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sym typeface="Symbol" pitchFamily="18" charset="2"/>
              </a:rPr>
              <a:t>P2</a:t>
            </a:r>
            <a:r>
              <a:rPr lang="en-GB" altLang="en-US" sz="24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</a:rPr>
              <a:t> = 0.6 with r</a:t>
            </a:r>
            <a:r>
              <a:rPr lang="en-GB" altLang="en-US" sz="2400" baseline="-250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</a:rPr>
              <a:t>G</a:t>
            </a:r>
            <a:r>
              <a:rPr lang="en-GB" altLang="en-US" sz="24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</a:rPr>
              <a:t> = .3</a:t>
            </a:r>
            <a:endParaRPr lang="en-GB" altLang="en-US" sz="2400" smtClean="0">
              <a:solidFill>
                <a:srgbClr val="FF9933"/>
              </a:solidFill>
              <a:latin typeface="Calibri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en-GB" altLang="en-US" sz="2400" smtClean="0">
                <a:latin typeface="Calibri" pitchFamily="34" charset="0"/>
                <a:ea typeface="ＭＳ Ｐゴシック" pitchFamily="34" charset="-128"/>
              </a:rPr>
              <a:t>Correlation due to additive genetic effects = </a:t>
            </a:r>
            <a:r>
              <a:rPr lang="en-GB" altLang="en-US" sz="2400" b="1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</a:rPr>
              <a:t>?</a:t>
            </a:r>
            <a:r>
              <a:rPr lang="en-GB" altLang="en-US" sz="2400" smtClean="0">
                <a:latin typeface="Calibri" pitchFamily="34" charset="0"/>
                <a:ea typeface="ＭＳ Ｐゴシック" pitchFamily="34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en-GB" altLang="en-US" sz="2400" smtClean="0">
                <a:latin typeface="Calibri" pitchFamily="34" charset="0"/>
                <a:ea typeface="ＭＳ Ｐゴシック" pitchFamily="34" charset="-128"/>
              </a:rPr>
              <a:t>Proportion of phenotypic correlation attributable to additive genetic effects = </a:t>
            </a:r>
            <a:r>
              <a:rPr lang="en-GB" altLang="en-US" sz="2400" b="1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</a:rPr>
              <a:t>?</a:t>
            </a:r>
            <a:r>
              <a:rPr lang="en-GB" altLang="en-US" sz="2400" smtClean="0">
                <a:latin typeface="Calibri" pitchFamily="34" charset="0"/>
                <a:ea typeface="ＭＳ Ｐゴシック" pitchFamily="34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24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sym typeface="Symbol" pitchFamily="18" charset="2"/>
              </a:rPr>
              <a:t>h</a:t>
            </a:r>
            <a:r>
              <a:rPr lang="en-GB" altLang="en-US" sz="2400" baseline="300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sym typeface="Symbol" pitchFamily="18" charset="2"/>
              </a:rPr>
              <a:t>2</a:t>
            </a:r>
            <a:r>
              <a:rPr lang="en-GB" altLang="en-US" sz="2400" baseline="-250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sym typeface="Symbol" pitchFamily="18" charset="2"/>
              </a:rPr>
              <a:t>P1</a:t>
            </a:r>
            <a:r>
              <a:rPr lang="en-GB" altLang="en-US" sz="24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</a:rPr>
              <a:t> = 0.2 and </a:t>
            </a:r>
            <a:r>
              <a:rPr lang="en-GB" altLang="en-US" sz="24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sym typeface="Symbol" pitchFamily="18" charset="2"/>
              </a:rPr>
              <a:t>h</a:t>
            </a:r>
            <a:r>
              <a:rPr lang="en-GB" altLang="en-US" sz="2400" baseline="300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sym typeface="Symbol" pitchFamily="18" charset="2"/>
              </a:rPr>
              <a:t>2</a:t>
            </a:r>
            <a:r>
              <a:rPr lang="en-GB" altLang="en-US" sz="2400" baseline="-250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sym typeface="Symbol" pitchFamily="18" charset="2"/>
              </a:rPr>
              <a:t>P2</a:t>
            </a:r>
            <a:r>
              <a:rPr lang="en-GB" altLang="en-US" sz="24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</a:rPr>
              <a:t> = 0.3 with r</a:t>
            </a:r>
            <a:r>
              <a:rPr lang="en-GB" altLang="en-US" sz="2400" baseline="-250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</a:rPr>
              <a:t>G</a:t>
            </a:r>
            <a:r>
              <a:rPr lang="en-GB" altLang="en-US" sz="240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</a:rPr>
              <a:t> = 0.8</a:t>
            </a:r>
            <a:endParaRPr lang="en-GB" altLang="en-US" sz="2400" smtClean="0">
              <a:solidFill>
                <a:srgbClr val="FF0000"/>
              </a:solidFill>
              <a:latin typeface="Calibri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en-GB" altLang="en-US" sz="2400" smtClean="0">
                <a:latin typeface="Calibri" pitchFamily="34" charset="0"/>
                <a:ea typeface="ＭＳ Ｐゴシック" pitchFamily="34" charset="-128"/>
              </a:rPr>
              <a:t>Correlation due to additive genetic effects = </a:t>
            </a:r>
            <a:r>
              <a:rPr lang="en-GB" altLang="en-US" sz="2400" b="1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</a:rPr>
              <a:t>?</a:t>
            </a:r>
            <a:endParaRPr lang="en-GB" altLang="en-US" sz="2400" smtClean="0">
              <a:latin typeface="Calibri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en-GB" altLang="en-US" sz="2400" smtClean="0">
                <a:latin typeface="Calibri" pitchFamily="34" charset="0"/>
                <a:ea typeface="ＭＳ Ｐゴシック" pitchFamily="34" charset="-128"/>
              </a:rPr>
              <a:t>Proportion of phenotypic correlation attributable to additive genetic effects = </a:t>
            </a:r>
            <a:r>
              <a:rPr lang="en-GB" altLang="en-US" sz="2400" b="1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</a:rPr>
              <a:t>?</a:t>
            </a:r>
            <a:endParaRPr lang="en-GB" altLang="en-US" sz="2400" smtClean="0">
              <a:latin typeface="Calibri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50000"/>
              </a:lnSpc>
              <a:buFontTx/>
              <a:buChar char="•"/>
            </a:pPr>
            <a:endParaRPr lang="en-GB" altLang="en-US" sz="2400" smtClean="0">
              <a:latin typeface="Calibri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400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33123" name="Text Box 5"/>
          <p:cNvSpPr txBox="1">
            <a:spLocks noChangeArrowheads="1"/>
          </p:cNvSpPr>
          <p:nvPr/>
        </p:nvSpPr>
        <p:spPr bwMode="auto">
          <a:xfrm>
            <a:off x="746125" y="5789613"/>
            <a:ext cx="2979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/>
              <a:t>Correlation due to A:</a:t>
            </a:r>
          </a:p>
        </p:txBody>
      </p:sp>
      <p:sp>
        <p:nvSpPr>
          <p:cNvPr id="133124" name="Text Box 6"/>
          <p:cNvSpPr txBox="1">
            <a:spLocks noChangeArrowheads="1"/>
          </p:cNvSpPr>
          <p:nvPr/>
        </p:nvSpPr>
        <p:spPr bwMode="auto">
          <a:xfrm>
            <a:off x="760413" y="6351588"/>
            <a:ext cx="7621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/>
              <a:t>Divide by r</a:t>
            </a:r>
            <a:r>
              <a:rPr lang="en-US" altLang="en-US" baseline="-25000"/>
              <a:t>P</a:t>
            </a:r>
            <a:r>
              <a:rPr lang="en-US" altLang="en-US"/>
              <a:t> to find proportion of phenotypic correlation.</a:t>
            </a:r>
          </a:p>
        </p:txBody>
      </p:sp>
      <p:pic>
        <p:nvPicPr>
          <p:cNvPr id="133125" name="Picture 7" descr="latex-image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5741988"/>
            <a:ext cx="2438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800" name="AutoShape 8"/>
          <p:cNvSpPr>
            <a:spLocks noChangeArrowheads="1"/>
          </p:cNvSpPr>
          <p:nvPr/>
        </p:nvSpPr>
        <p:spPr bwMode="auto">
          <a:xfrm>
            <a:off x="685800" y="5638800"/>
            <a:ext cx="7772400" cy="11541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alpha val="45000"/>
                </a:schemeClr>
              </a:gs>
              <a:gs pos="100000">
                <a:schemeClr val="accent1">
                  <a:gamma/>
                  <a:tint val="96078"/>
                  <a:invGamma/>
                  <a:alpha val="39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Snip and Round Single Corner Rectangle 7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Observed Covariance Matrix</a:t>
            </a:r>
          </a:p>
        </p:txBody>
      </p:sp>
      <p:graphicFrame>
        <p:nvGraphicFramePr>
          <p:cNvPr id="114781" name="Group 93"/>
          <p:cNvGraphicFramePr>
            <a:graphicFrameLocks noGrp="1"/>
          </p:cNvGraphicFramePr>
          <p:nvPr/>
        </p:nvGraphicFramePr>
        <p:xfrm>
          <a:off x="685800" y="2133600"/>
          <a:ext cx="8077200" cy="4414838"/>
        </p:xfrm>
        <a:graphic>
          <a:graphicData uri="http://schemas.openxmlformats.org/drawingml/2006/table">
            <a:tbl>
              <a:tblPr/>
              <a:tblGrid>
                <a:gridCol w="1616075"/>
                <a:gridCol w="1614488"/>
                <a:gridCol w="1616075"/>
                <a:gridCol w="1614487"/>
                <a:gridCol w="1616075"/>
              </a:tblGrid>
              <a:tr h="533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Covariance P1-P2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Within-trait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Cross-trait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Cross-trait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Within-trait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Covariance P1-P2</a:t>
                      </a: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930" name="Text Box 53"/>
          <p:cNvSpPr txBox="1">
            <a:spLocks noChangeArrowheads="1"/>
          </p:cNvSpPr>
          <p:nvPr/>
        </p:nvSpPr>
        <p:spPr bwMode="auto">
          <a:xfrm>
            <a:off x="33528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37931" name="Text Box 54"/>
          <p:cNvSpPr txBox="1">
            <a:spLocks noChangeArrowheads="1"/>
          </p:cNvSpPr>
          <p:nvPr/>
        </p:nvSpPr>
        <p:spPr bwMode="auto">
          <a:xfrm rot="-5396396">
            <a:off x="-84138" y="3513138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37932" name="Text Box 55"/>
          <p:cNvSpPr txBox="1">
            <a:spLocks noChangeArrowheads="1"/>
          </p:cNvSpPr>
          <p:nvPr/>
        </p:nvSpPr>
        <p:spPr bwMode="auto">
          <a:xfrm rot="-5396396">
            <a:off x="-84138" y="5257801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37933" name="Text Box 56"/>
          <p:cNvSpPr txBox="1">
            <a:spLocks noChangeArrowheads="1"/>
          </p:cNvSpPr>
          <p:nvPr/>
        </p:nvSpPr>
        <p:spPr bwMode="auto">
          <a:xfrm>
            <a:off x="66294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8" name="Snip and Round Single Corner Rectangle 7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Observed Covariance Matrix</a:t>
            </a:r>
          </a:p>
        </p:txBody>
      </p:sp>
      <p:graphicFrame>
        <p:nvGraphicFramePr>
          <p:cNvPr id="116739" name="Group 3"/>
          <p:cNvGraphicFramePr>
            <a:graphicFrameLocks noGrp="1"/>
          </p:cNvGraphicFramePr>
          <p:nvPr/>
        </p:nvGraphicFramePr>
        <p:xfrm>
          <a:off x="685800" y="2133600"/>
          <a:ext cx="8077200" cy="4414838"/>
        </p:xfrm>
        <a:graphic>
          <a:graphicData uri="http://schemas.openxmlformats.org/drawingml/2006/table">
            <a:tbl>
              <a:tblPr/>
              <a:tblGrid>
                <a:gridCol w="1616075"/>
                <a:gridCol w="1614488"/>
                <a:gridCol w="1616075"/>
                <a:gridCol w="1614487"/>
                <a:gridCol w="1616075"/>
              </a:tblGrid>
              <a:tr h="533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Covariance P1-P2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Within-trait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Cross-trait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Cross-trait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Within-trait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Covariance P1-P2</a:t>
                      </a: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39978" name="Text Box 63"/>
          <p:cNvSpPr txBox="1">
            <a:spLocks noChangeArrowheads="1"/>
          </p:cNvSpPr>
          <p:nvPr/>
        </p:nvSpPr>
        <p:spPr bwMode="auto">
          <a:xfrm>
            <a:off x="33528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39979" name="Text Box 64"/>
          <p:cNvSpPr txBox="1">
            <a:spLocks noChangeArrowheads="1"/>
          </p:cNvSpPr>
          <p:nvPr/>
        </p:nvSpPr>
        <p:spPr bwMode="auto">
          <a:xfrm rot="-5396396">
            <a:off x="-84138" y="3513138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39980" name="Text Box 65"/>
          <p:cNvSpPr txBox="1">
            <a:spLocks noChangeArrowheads="1"/>
          </p:cNvSpPr>
          <p:nvPr/>
        </p:nvSpPr>
        <p:spPr bwMode="auto">
          <a:xfrm rot="-5396396">
            <a:off x="-84138" y="5257801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39981" name="Text Box 66"/>
          <p:cNvSpPr txBox="1">
            <a:spLocks noChangeArrowheads="1"/>
          </p:cNvSpPr>
          <p:nvPr/>
        </p:nvSpPr>
        <p:spPr bwMode="auto">
          <a:xfrm>
            <a:off x="66294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39982" name="Text Box 67"/>
          <p:cNvSpPr txBox="1">
            <a:spLocks noChangeArrowheads="1"/>
          </p:cNvSpPr>
          <p:nvPr/>
        </p:nvSpPr>
        <p:spPr bwMode="auto">
          <a:xfrm>
            <a:off x="2438400" y="2590800"/>
            <a:ext cx="2959100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Within-twin covariance</a:t>
            </a:r>
          </a:p>
        </p:txBody>
      </p:sp>
      <p:sp>
        <p:nvSpPr>
          <p:cNvPr id="39983" name="Text Box 68"/>
          <p:cNvSpPr txBox="1">
            <a:spLocks noChangeArrowheads="1"/>
          </p:cNvSpPr>
          <p:nvPr/>
        </p:nvSpPr>
        <p:spPr bwMode="auto">
          <a:xfrm>
            <a:off x="5638800" y="4495800"/>
            <a:ext cx="2959100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Within-twin covariance</a:t>
            </a:r>
          </a:p>
        </p:txBody>
      </p:sp>
      <p:sp>
        <p:nvSpPr>
          <p:cNvPr id="10" name="Snip and Round Single Corner Rectangle 9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Observed Covariance Matrix</a:t>
            </a:r>
          </a:p>
        </p:txBody>
      </p:sp>
      <p:graphicFrame>
        <p:nvGraphicFramePr>
          <p:cNvPr id="118853" name="Group 69"/>
          <p:cNvGraphicFramePr>
            <a:graphicFrameLocks noGrp="1"/>
          </p:cNvGraphicFramePr>
          <p:nvPr/>
        </p:nvGraphicFramePr>
        <p:xfrm>
          <a:off x="685800" y="2133600"/>
          <a:ext cx="8077200" cy="4414838"/>
        </p:xfrm>
        <a:graphic>
          <a:graphicData uri="http://schemas.openxmlformats.org/drawingml/2006/table">
            <a:tbl>
              <a:tblPr/>
              <a:tblGrid>
                <a:gridCol w="1616075"/>
                <a:gridCol w="1614488"/>
                <a:gridCol w="1616075"/>
                <a:gridCol w="1614487"/>
                <a:gridCol w="1616075"/>
              </a:tblGrid>
              <a:tr h="533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Covariance P1-P2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tx2">
                            <a:alpha val="50000"/>
                          </a:schemeClr>
                        </a:gs>
                        <a:gs pos="100000">
                          <a:srgbClr val="040404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BA1CF0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1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Within-trait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Cross-trait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P1</a:t>
                      </a: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87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Phenotype 2</a:t>
                      </a:r>
                    </a:p>
                  </a:txBody>
                  <a:tcPr marT="45723" marB="4572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Cross-trait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Within-trait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1CF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Covariance P1-P2</a:t>
                      </a:r>
                    </a:p>
                  </a:txBody>
                  <a:tcPr marT="45723" marB="45723" anchor="b" horzOverflow="overflow">
                    <a:lnL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Variance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P2</a:t>
                      </a: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>
                            <a:alpha val="50000"/>
                          </a:schemeClr>
                        </a:gs>
                        <a:gs pos="100000">
                          <a:srgbClr val="F06157">
                            <a:alpha val="50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42026" name="Text Box 63"/>
          <p:cNvSpPr txBox="1">
            <a:spLocks noChangeArrowheads="1"/>
          </p:cNvSpPr>
          <p:nvPr/>
        </p:nvSpPr>
        <p:spPr bwMode="auto">
          <a:xfrm>
            <a:off x="33528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42027" name="Text Box 64"/>
          <p:cNvSpPr txBox="1">
            <a:spLocks noChangeArrowheads="1"/>
          </p:cNvSpPr>
          <p:nvPr/>
        </p:nvSpPr>
        <p:spPr bwMode="auto">
          <a:xfrm rot="-5396396">
            <a:off x="-84138" y="3513138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tx2"/>
                </a:solidFill>
              </a:rPr>
              <a:t>Twin 1</a:t>
            </a:r>
          </a:p>
        </p:txBody>
      </p:sp>
      <p:sp>
        <p:nvSpPr>
          <p:cNvPr id="42028" name="Text Box 65"/>
          <p:cNvSpPr txBox="1">
            <a:spLocks noChangeArrowheads="1"/>
          </p:cNvSpPr>
          <p:nvPr/>
        </p:nvSpPr>
        <p:spPr bwMode="auto">
          <a:xfrm rot="-5396396">
            <a:off x="-84138" y="5257801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42029" name="Text Box 66"/>
          <p:cNvSpPr txBox="1">
            <a:spLocks noChangeArrowheads="1"/>
          </p:cNvSpPr>
          <p:nvPr/>
        </p:nvSpPr>
        <p:spPr bwMode="auto">
          <a:xfrm>
            <a:off x="6629400" y="1676400"/>
            <a:ext cx="108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>
                <a:solidFill>
                  <a:schemeClr val="accent2"/>
                </a:solidFill>
              </a:rPr>
              <a:t>Twin 2</a:t>
            </a:r>
          </a:p>
        </p:txBody>
      </p:sp>
      <p:sp>
        <p:nvSpPr>
          <p:cNvPr id="42030" name="Text Box 67"/>
          <p:cNvSpPr txBox="1">
            <a:spLocks noChangeArrowheads="1"/>
          </p:cNvSpPr>
          <p:nvPr/>
        </p:nvSpPr>
        <p:spPr bwMode="auto">
          <a:xfrm>
            <a:off x="2438400" y="2590800"/>
            <a:ext cx="2959100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Within-twin covariance</a:t>
            </a:r>
          </a:p>
        </p:txBody>
      </p:sp>
      <p:sp>
        <p:nvSpPr>
          <p:cNvPr id="42031" name="Text Box 68"/>
          <p:cNvSpPr txBox="1">
            <a:spLocks noChangeArrowheads="1"/>
          </p:cNvSpPr>
          <p:nvPr/>
        </p:nvSpPr>
        <p:spPr bwMode="auto">
          <a:xfrm>
            <a:off x="5638800" y="4495800"/>
            <a:ext cx="2959100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Within-twin covariance</a:t>
            </a:r>
          </a:p>
        </p:txBody>
      </p:sp>
      <p:sp>
        <p:nvSpPr>
          <p:cNvPr id="42032" name="Text Box 70"/>
          <p:cNvSpPr txBox="1">
            <a:spLocks noChangeArrowheads="1"/>
          </p:cNvSpPr>
          <p:nvPr/>
        </p:nvSpPr>
        <p:spPr bwMode="auto">
          <a:xfrm>
            <a:off x="2438400" y="4495800"/>
            <a:ext cx="2903538" cy="406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b="1"/>
              <a:t>Cross-twin covariance</a:t>
            </a:r>
          </a:p>
        </p:txBody>
      </p:sp>
      <p:sp>
        <p:nvSpPr>
          <p:cNvPr id="11" name="Snip and Round Single Corner Rectangle 10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alibri" pitchFamily="34" charset="0"/>
                <a:ea typeface="ＭＳ Ｐゴシック" pitchFamily="34" charset="-128"/>
              </a:rPr>
              <a:t>SEM: Cholesky Decomposition</a:t>
            </a:r>
          </a:p>
        </p:txBody>
      </p:sp>
      <p:sp>
        <p:nvSpPr>
          <p:cNvPr id="44034" name="Rectangle 4"/>
          <p:cNvSpPr>
            <a:spLocks noChangeArrowheads="1"/>
          </p:cNvSpPr>
          <p:nvPr/>
        </p:nvSpPr>
        <p:spPr bwMode="auto">
          <a:xfrm>
            <a:off x="696913" y="438785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1</a:t>
            </a:r>
            <a:endParaRPr lang="en-AU" altLang="en-US" sz="1200"/>
          </a:p>
        </p:txBody>
      </p:sp>
      <p:sp>
        <p:nvSpPr>
          <p:cNvPr id="44035" name="Oval 6"/>
          <p:cNvSpPr>
            <a:spLocks noChangeArrowheads="1"/>
          </p:cNvSpPr>
          <p:nvPr/>
        </p:nvSpPr>
        <p:spPr bwMode="auto">
          <a:xfrm>
            <a:off x="625475" y="2670175"/>
            <a:ext cx="474663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1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44036" name="AutoShape 7"/>
          <p:cNvCxnSpPr>
            <a:cxnSpLocks noChangeShapeType="1"/>
          </p:cNvCxnSpPr>
          <p:nvPr/>
        </p:nvCxnSpPr>
        <p:spPr bwMode="auto">
          <a:xfrm rot="-5400000" flipH="1" flipV="1">
            <a:off x="561975" y="27813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37" name="AutoShape 8"/>
          <p:cNvCxnSpPr>
            <a:cxnSpLocks noChangeShapeType="1"/>
            <a:stCxn id="44035" idx="4"/>
          </p:cNvCxnSpPr>
          <p:nvPr/>
        </p:nvCxnSpPr>
        <p:spPr bwMode="auto">
          <a:xfrm flipH="1">
            <a:off x="860425" y="3151188"/>
            <a:ext cx="3175" cy="120650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38" name="AutoShape 9"/>
          <p:cNvCxnSpPr>
            <a:cxnSpLocks noChangeShapeType="1"/>
            <a:stCxn id="44039" idx="4"/>
          </p:cNvCxnSpPr>
          <p:nvPr/>
        </p:nvCxnSpPr>
        <p:spPr bwMode="auto">
          <a:xfrm>
            <a:off x="2951163" y="3151188"/>
            <a:ext cx="1587" cy="1225550"/>
          </a:xfrm>
          <a:prstGeom prst="straightConnector1">
            <a:avLst/>
          </a:prstGeom>
          <a:noFill/>
          <a:ln w="28575">
            <a:solidFill>
              <a:schemeClr val="tx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39" name="Oval 11"/>
          <p:cNvSpPr>
            <a:spLocks noChangeArrowheads="1"/>
          </p:cNvSpPr>
          <p:nvPr/>
        </p:nvSpPr>
        <p:spPr bwMode="auto">
          <a:xfrm>
            <a:off x="2713038" y="2670175"/>
            <a:ext cx="474662" cy="466725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tx2"/>
                </a:solidFill>
              </a:rPr>
              <a:t>A</a:t>
            </a:r>
            <a:r>
              <a:rPr lang="en-US" altLang="en-US" sz="1200" baseline="-25000">
                <a:solidFill>
                  <a:schemeClr val="tx2"/>
                </a:solidFill>
              </a:rPr>
              <a:t>2</a:t>
            </a:r>
            <a:endParaRPr lang="en-AU" altLang="en-US" sz="1200">
              <a:solidFill>
                <a:schemeClr val="tx2"/>
              </a:solidFill>
            </a:endParaRPr>
          </a:p>
        </p:txBody>
      </p:sp>
      <p:cxnSp>
        <p:nvCxnSpPr>
          <p:cNvPr id="44040" name="AutoShape 12"/>
          <p:cNvCxnSpPr>
            <a:cxnSpLocks noChangeShapeType="1"/>
          </p:cNvCxnSpPr>
          <p:nvPr/>
        </p:nvCxnSpPr>
        <p:spPr bwMode="auto">
          <a:xfrm rot="-5400000" flipH="1" flipV="1">
            <a:off x="2644775" y="27781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tx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41" name="Oval 13"/>
          <p:cNvSpPr>
            <a:spLocks noChangeArrowheads="1"/>
          </p:cNvSpPr>
          <p:nvPr/>
        </p:nvSpPr>
        <p:spPr bwMode="auto">
          <a:xfrm>
            <a:off x="992188" y="6026150"/>
            <a:ext cx="474662" cy="466725"/>
          </a:xfrm>
          <a:prstGeom prst="ellipse">
            <a:avLst/>
          </a:prstGeom>
          <a:noFill/>
          <a:ln w="28575">
            <a:solidFill>
              <a:srgbClr val="288C4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288C4E"/>
                </a:solidFill>
              </a:rPr>
              <a:t>E</a:t>
            </a:r>
            <a:r>
              <a:rPr lang="en-US" altLang="en-US" sz="1200" baseline="-25000">
                <a:solidFill>
                  <a:srgbClr val="288C4E"/>
                </a:solidFill>
              </a:rPr>
              <a:t>1</a:t>
            </a:r>
            <a:endParaRPr lang="en-AU" altLang="en-US" sz="1200">
              <a:solidFill>
                <a:srgbClr val="288C4E"/>
              </a:solidFill>
            </a:endParaRPr>
          </a:p>
        </p:txBody>
      </p:sp>
      <p:cxnSp>
        <p:nvCxnSpPr>
          <p:cNvPr id="44042" name="AutoShape 14"/>
          <p:cNvCxnSpPr>
            <a:cxnSpLocks noChangeShapeType="1"/>
          </p:cNvCxnSpPr>
          <p:nvPr/>
        </p:nvCxnSpPr>
        <p:spPr bwMode="auto">
          <a:xfrm rot="-5400000" flipH="1" flipV="1">
            <a:off x="928688" y="613727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rgbClr val="288C4E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43" name="AutoShape 15"/>
          <p:cNvCxnSpPr>
            <a:cxnSpLocks noChangeShapeType="1"/>
            <a:stCxn id="44044" idx="0"/>
          </p:cNvCxnSpPr>
          <p:nvPr/>
        </p:nvCxnSpPr>
        <p:spPr bwMode="auto">
          <a:xfrm flipH="1" flipV="1">
            <a:off x="3316288" y="4805363"/>
            <a:ext cx="1587" cy="1206500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44" name="Oval 17"/>
          <p:cNvSpPr>
            <a:spLocks noChangeArrowheads="1"/>
          </p:cNvSpPr>
          <p:nvPr/>
        </p:nvSpPr>
        <p:spPr bwMode="auto">
          <a:xfrm>
            <a:off x="3079750" y="6026150"/>
            <a:ext cx="474663" cy="466725"/>
          </a:xfrm>
          <a:prstGeom prst="ellipse">
            <a:avLst/>
          </a:prstGeom>
          <a:noFill/>
          <a:ln w="28575">
            <a:solidFill>
              <a:srgbClr val="288C4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288C4E"/>
                </a:solidFill>
              </a:rPr>
              <a:t>E</a:t>
            </a:r>
            <a:r>
              <a:rPr lang="en-US" altLang="en-US" sz="1200" baseline="-25000">
                <a:solidFill>
                  <a:srgbClr val="288C4E"/>
                </a:solidFill>
              </a:rPr>
              <a:t>2</a:t>
            </a:r>
            <a:endParaRPr lang="en-AU" altLang="en-US" sz="1200">
              <a:solidFill>
                <a:srgbClr val="288C4E"/>
              </a:solidFill>
            </a:endParaRPr>
          </a:p>
        </p:txBody>
      </p:sp>
      <p:cxnSp>
        <p:nvCxnSpPr>
          <p:cNvPr id="44045" name="AutoShape 18"/>
          <p:cNvCxnSpPr>
            <a:cxnSpLocks noChangeShapeType="1"/>
          </p:cNvCxnSpPr>
          <p:nvPr/>
        </p:nvCxnSpPr>
        <p:spPr bwMode="auto">
          <a:xfrm rot="-5400000" flipH="1" flipV="1">
            <a:off x="3011488" y="613410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rgbClr val="288C4E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46" name="AutoShape 19"/>
          <p:cNvCxnSpPr>
            <a:cxnSpLocks noChangeShapeType="1"/>
            <a:stCxn id="44041" idx="0"/>
          </p:cNvCxnSpPr>
          <p:nvPr/>
        </p:nvCxnSpPr>
        <p:spPr bwMode="auto">
          <a:xfrm flipV="1">
            <a:off x="1230313" y="4795838"/>
            <a:ext cx="1587" cy="1216025"/>
          </a:xfrm>
          <a:prstGeom prst="straightConnector1">
            <a:avLst/>
          </a:prstGeom>
          <a:noFill/>
          <a:ln w="28575">
            <a:solidFill>
              <a:srgbClr val="288C4E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47" name="Text Box 20"/>
          <p:cNvSpPr txBox="1">
            <a:spLocks noChangeArrowheads="1"/>
          </p:cNvSpPr>
          <p:nvPr/>
        </p:nvSpPr>
        <p:spPr bwMode="auto">
          <a:xfrm>
            <a:off x="8128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11</a:t>
            </a:r>
          </a:p>
        </p:txBody>
      </p:sp>
      <p:sp>
        <p:nvSpPr>
          <p:cNvPr id="44048" name="Text Box 22"/>
          <p:cNvSpPr txBox="1">
            <a:spLocks noChangeArrowheads="1"/>
          </p:cNvSpPr>
          <p:nvPr/>
        </p:nvSpPr>
        <p:spPr bwMode="auto">
          <a:xfrm>
            <a:off x="2578100" y="3695700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tx2"/>
                </a:solidFill>
              </a:rPr>
              <a:t>a</a:t>
            </a:r>
            <a:r>
              <a:rPr lang="en-AU" altLang="en-US" sz="1600" baseline="-25000">
                <a:solidFill>
                  <a:schemeClr val="tx2"/>
                </a:solidFill>
              </a:rPr>
              <a:t>22</a:t>
            </a:r>
          </a:p>
        </p:txBody>
      </p:sp>
      <p:sp>
        <p:nvSpPr>
          <p:cNvPr id="44049" name="Text Box 23"/>
          <p:cNvSpPr txBox="1">
            <a:spLocks noChangeArrowheads="1"/>
          </p:cNvSpPr>
          <p:nvPr/>
        </p:nvSpPr>
        <p:spPr bwMode="auto">
          <a:xfrm>
            <a:off x="1192213" y="537686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11</a:t>
            </a:r>
          </a:p>
        </p:txBody>
      </p:sp>
      <p:sp>
        <p:nvSpPr>
          <p:cNvPr id="44050" name="Text Box 25"/>
          <p:cNvSpPr txBox="1">
            <a:spLocks noChangeArrowheads="1"/>
          </p:cNvSpPr>
          <p:nvPr/>
        </p:nvSpPr>
        <p:spPr bwMode="auto">
          <a:xfrm>
            <a:off x="2894013" y="5376863"/>
            <a:ext cx="4524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rgbClr val="288C4E"/>
                </a:solidFill>
              </a:rPr>
              <a:t>e</a:t>
            </a:r>
            <a:r>
              <a:rPr lang="en-AU" altLang="en-US" sz="1600" baseline="-25000">
                <a:solidFill>
                  <a:srgbClr val="288C4E"/>
                </a:solidFill>
              </a:rPr>
              <a:t>22</a:t>
            </a:r>
          </a:p>
        </p:txBody>
      </p:sp>
      <p:sp>
        <p:nvSpPr>
          <p:cNvPr id="44051" name="Text Box 26"/>
          <p:cNvSpPr txBox="1">
            <a:spLocks noChangeArrowheads="1"/>
          </p:cNvSpPr>
          <p:nvPr/>
        </p:nvSpPr>
        <p:spPr bwMode="auto">
          <a:xfrm>
            <a:off x="2776538" y="588010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rgbClr val="288C4E"/>
                </a:solidFill>
              </a:rPr>
              <a:t>1</a:t>
            </a:r>
          </a:p>
        </p:txBody>
      </p:sp>
      <p:sp>
        <p:nvSpPr>
          <p:cNvPr id="44052" name="Text Box 27"/>
          <p:cNvSpPr txBox="1">
            <a:spLocks noChangeArrowheads="1"/>
          </p:cNvSpPr>
          <p:nvPr/>
        </p:nvSpPr>
        <p:spPr bwMode="auto">
          <a:xfrm>
            <a:off x="2405063" y="252095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44053" name="Text Box 28"/>
          <p:cNvSpPr txBox="1">
            <a:spLocks noChangeArrowheads="1"/>
          </p:cNvSpPr>
          <p:nvPr/>
        </p:nvSpPr>
        <p:spPr bwMode="auto">
          <a:xfrm>
            <a:off x="679450" y="586898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rgbClr val="288C4E"/>
                </a:solidFill>
              </a:rPr>
              <a:t>1</a:t>
            </a:r>
          </a:p>
        </p:txBody>
      </p:sp>
      <p:sp>
        <p:nvSpPr>
          <p:cNvPr id="44054" name="Text Box 29"/>
          <p:cNvSpPr txBox="1">
            <a:spLocks noChangeArrowheads="1"/>
          </p:cNvSpPr>
          <p:nvPr/>
        </p:nvSpPr>
        <p:spPr bwMode="auto">
          <a:xfrm>
            <a:off x="346075" y="2516188"/>
            <a:ext cx="19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44055" name="Rectangle 31"/>
          <p:cNvSpPr>
            <a:spLocks noChangeArrowheads="1"/>
          </p:cNvSpPr>
          <p:nvPr/>
        </p:nvSpPr>
        <p:spPr bwMode="auto">
          <a:xfrm>
            <a:off x="2724150" y="4362450"/>
            <a:ext cx="1108075" cy="4318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Twin 1</a:t>
            </a:r>
          </a:p>
          <a:p>
            <a:pPr algn="ctr" eaLnBrk="1" hangingPunct="1"/>
            <a:r>
              <a:rPr lang="en-US" altLang="en-US" sz="1200">
                <a:solidFill>
                  <a:srgbClr val="000000"/>
                </a:solidFill>
              </a:rPr>
              <a:t>Phenotype 2</a:t>
            </a:r>
            <a:endParaRPr lang="en-AU" altLang="en-US" sz="1200"/>
          </a:p>
        </p:txBody>
      </p:sp>
      <p:sp>
        <p:nvSpPr>
          <p:cNvPr id="44056" name="Oval 43"/>
          <p:cNvSpPr>
            <a:spLocks noChangeArrowheads="1"/>
          </p:cNvSpPr>
          <p:nvPr/>
        </p:nvSpPr>
        <p:spPr bwMode="auto">
          <a:xfrm>
            <a:off x="1371600" y="2635250"/>
            <a:ext cx="504825" cy="498475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1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44057" name="AutoShape 44"/>
          <p:cNvCxnSpPr>
            <a:cxnSpLocks noChangeShapeType="1"/>
          </p:cNvCxnSpPr>
          <p:nvPr/>
        </p:nvCxnSpPr>
        <p:spPr bwMode="auto">
          <a:xfrm rot="-5400000" flipH="1" flipV="1">
            <a:off x="1308100" y="2778125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58" name="AutoShape 45"/>
          <p:cNvCxnSpPr>
            <a:cxnSpLocks noChangeShapeType="1"/>
            <a:stCxn id="44056" idx="4"/>
          </p:cNvCxnSpPr>
          <p:nvPr/>
        </p:nvCxnSpPr>
        <p:spPr bwMode="auto">
          <a:xfrm flipH="1">
            <a:off x="1620838" y="3148013"/>
            <a:ext cx="3175" cy="120650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59" name="AutoShape 46"/>
          <p:cNvCxnSpPr>
            <a:cxnSpLocks noChangeShapeType="1"/>
            <a:stCxn id="44060" idx="4"/>
          </p:cNvCxnSpPr>
          <p:nvPr/>
        </p:nvCxnSpPr>
        <p:spPr bwMode="auto">
          <a:xfrm>
            <a:off x="3708400" y="3148013"/>
            <a:ext cx="1588" cy="1225550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60" name="Oval 48"/>
          <p:cNvSpPr>
            <a:spLocks noChangeArrowheads="1"/>
          </p:cNvSpPr>
          <p:nvPr/>
        </p:nvSpPr>
        <p:spPr bwMode="auto">
          <a:xfrm>
            <a:off x="3459163" y="2643188"/>
            <a:ext cx="498475" cy="490537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solidFill>
                  <a:schemeClr val="accent2"/>
                </a:solidFill>
              </a:rPr>
              <a:t>C</a:t>
            </a:r>
            <a:r>
              <a:rPr lang="en-US" altLang="en-US" sz="1200" baseline="-25000">
                <a:solidFill>
                  <a:schemeClr val="accent2"/>
                </a:solidFill>
              </a:rPr>
              <a:t>2</a:t>
            </a:r>
            <a:endParaRPr lang="en-AU" altLang="en-US" sz="1200">
              <a:solidFill>
                <a:schemeClr val="accent2"/>
              </a:solidFill>
            </a:endParaRPr>
          </a:p>
        </p:txBody>
      </p:sp>
      <p:cxnSp>
        <p:nvCxnSpPr>
          <p:cNvPr id="44061" name="AutoShape 49"/>
          <p:cNvCxnSpPr>
            <a:cxnSpLocks noChangeShapeType="1"/>
          </p:cNvCxnSpPr>
          <p:nvPr/>
        </p:nvCxnSpPr>
        <p:spPr bwMode="auto">
          <a:xfrm rot="-5400000" flipH="1" flipV="1">
            <a:off x="3390900" y="2774950"/>
            <a:ext cx="215900" cy="88900"/>
          </a:xfrm>
          <a:prstGeom prst="curvedConnector4">
            <a:avLst>
              <a:gd name="adj1" fmla="val -22060"/>
              <a:gd name="adj2" fmla="val 251782"/>
            </a:avLst>
          </a:prstGeom>
          <a:noFill/>
          <a:ln w="28575">
            <a:solidFill>
              <a:schemeClr val="accent2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62" name="Text Box 50"/>
          <p:cNvSpPr txBox="1">
            <a:spLocks noChangeArrowheads="1"/>
          </p:cNvSpPr>
          <p:nvPr/>
        </p:nvSpPr>
        <p:spPr bwMode="auto">
          <a:xfrm>
            <a:off x="1558925" y="369252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11</a:t>
            </a:r>
          </a:p>
        </p:txBody>
      </p:sp>
      <p:sp>
        <p:nvSpPr>
          <p:cNvPr id="44063" name="Text Box 52"/>
          <p:cNvSpPr txBox="1">
            <a:spLocks noChangeArrowheads="1"/>
          </p:cNvSpPr>
          <p:nvPr/>
        </p:nvSpPr>
        <p:spPr bwMode="auto">
          <a:xfrm>
            <a:off x="3311525" y="3692525"/>
            <a:ext cx="452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600">
                <a:solidFill>
                  <a:schemeClr val="accent2"/>
                </a:solidFill>
              </a:rPr>
              <a:t>c</a:t>
            </a:r>
            <a:r>
              <a:rPr lang="en-AU" altLang="en-US" sz="1600" baseline="-25000">
                <a:solidFill>
                  <a:schemeClr val="accent2"/>
                </a:solidFill>
              </a:rPr>
              <a:t>22</a:t>
            </a:r>
          </a:p>
        </p:txBody>
      </p:sp>
      <p:sp>
        <p:nvSpPr>
          <p:cNvPr id="44064" name="Text Box 53"/>
          <p:cNvSpPr txBox="1">
            <a:spLocks noChangeArrowheads="1"/>
          </p:cNvSpPr>
          <p:nvPr/>
        </p:nvSpPr>
        <p:spPr bwMode="auto">
          <a:xfrm>
            <a:off x="3151188" y="2517775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44065" name="Text Box 54"/>
          <p:cNvSpPr txBox="1">
            <a:spLocks noChangeArrowheads="1"/>
          </p:cNvSpPr>
          <p:nvPr/>
        </p:nvSpPr>
        <p:spPr bwMode="auto">
          <a:xfrm>
            <a:off x="1060450" y="2514600"/>
            <a:ext cx="196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11163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11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2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35" name="Snip and Round Single Corner Rectangle 34"/>
          <p:cNvSpPr/>
          <p:nvPr/>
        </p:nvSpPr>
        <p:spPr bwMode="auto">
          <a:xfrm>
            <a:off x="457200" y="1143000"/>
            <a:ext cx="8229600" cy="45719"/>
          </a:xfrm>
          <a:prstGeom prst="snipRoundRect">
            <a:avLst/>
          </a:prstGeom>
          <a:solidFill>
            <a:srgbClr val="0000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stA="50000" endPos="75000" dist="127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ghtbar">
  <a:themeElements>
    <a:clrScheme name="Custom 2">
      <a:dk1>
        <a:srgbClr val="000000"/>
      </a:dk1>
      <a:lt1>
        <a:srgbClr val="B3D1F0"/>
      </a:lt1>
      <a:dk2>
        <a:srgbClr val="040404"/>
      </a:dk2>
      <a:lt2>
        <a:srgbClr val="000000"/>
      </a:lt2>
      <a:accent1>
        <a:srgbClr val="3568C7"/>
      </a:accent1>
      <a:accent2>
        <a:srgbClr val="F06157"/>
      </a:accent2>
      <a:accent3>
        <a:srgbClr val="D6E5F6"/>
      </a:accent3>
      <a:accent4>
        <a:srgbClr val="000000"/>
      </a:accent4>
      <a:accent5>
        <a:srgbClr val="AEB9E0"/>
      </a:accent5>
      <a:accent6>
        <a:srgbClr val="D9574E"/>
      </a:accent6>
      <a:hlink>
        <a:srgbClr val="FF9218"/>
      </a:hlink>
      <a:folHlink>
        <a:srgbClr val="CCCCCC"/>
      </a:folHlink>
    </a:clrScheme>
    <a:fontScheme name="Lightba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ＭＳ Ｐゴシック" pitchFamily="-107" charset="-128"/>
            <a:cs typeface="ＭＳ Ｐゴシック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ＭＳ Ｐゴシック" pitchFamily="-107" charset="-128"/>
            <a:cs typeface="ＭＳ Ｐゴシック" pitchFamily="-107" charset="-128"/>
          </a:defRPr>
        </a:defPPr>
      </a:lstStyle>
    </a:lnDef>
  </a:objectDefaults>
  <a:extraClrSchemeLst>
    <a:extraClrScheme>
      <a:clrScheme name="Lightbar 1">
        <a:dk1>
          <a:srgbClr val="000000"/>
        </a:dk1>
        <a:lt1>
          <a:srgbClr val="B3D1F0"/>
        </a:lt1>
        <a:dk2>
          <a:srgbClr val="1822CD"/>
        </a:dk2>
        <a:lt2>
          <a:srgbClr val="000000"/>
        </a:lt2>
        <a:accent1>
          <a:srgbClr val="3568C7"/>
        </a:accent1>
        <a:accent2>
          <a:srgbClr val="F06157"/>
        </a:accent2>
        <a:accent3>
          <a:srgbClr val="D6E5F6"/>
        </a:accent3>
        <a:accent4>
          <a:srgbClr val="000000"/>
        </a:accent4>
        <a:accent5>
          <a:srgbClr val="AEB9E0"/>
        </a:accent5>
        <a:accent6>
          <a:srgbClr val="D9574E"/>
        </a:accent6>
        <a:hlink>
          <a:srgbClr val="FF9218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ghtbar 2">
        <a:dk1>
          <a:srgbClr val="000000"/>
        </a:dk1>
        <a:lt1>
          <a:srgbClr val="DCD1EB"/>
        </a:lt1>
        <a:dk2>
          <a:srgbClr val="6C18B0"/>
        </a:dk2>
        <a:lt2>
          <a:srgbClr val="000000"/>
        </a:lt2>
        <a:accent1>
          <a:srgbClr val="9968CC"/>
        </a:accent1>
        <a:accent2>
          <a:srgbClr val="FFAF18"/>
        </a:accent2>
        <a:accent3>
          <a:srgbClr val="EBE5F3"/>
        </a:accent3>
        <a:accent4>
          <a:srgbClr val="000000"/>
        </a:accent4>
        <a:accent5>
          <a:srgbClr val="CAB9E2"/>
        </a:accent5>
        <a:accent6>
          <a:srgbClr val="E79E15"/>
        </a:accent6>
        <a:hlink>
          <a:srgbClr val="1822CD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ghtbar 3">
        <a:dk1>
          <a:srgbClr val="000000"/>
        </a:dk1>
        <a:lt1>
          <a:srgbClr val="EECAE1"/>
        </a:lt1>
        <a:dk2>
          <a:srgbClr val="DC54AD"/>
        </a:dk2>
        <a:lt2>
          <a:srgbClr val="000000"/>
        </a:lt2>
        <a:accent1>
          <a:srgbClr val="DC359C"/>
        </a:accent1>
        <a:accent2>
          <a:srgbClr val="FFAF18"/>
        </a:accent2>
        <a:accent3>
          <a:srgbClr val="F5E1EE"/>
        </a:accent3>
        <a:accent4>
          <a:srgbClr val="000000"/>
        </a:accent4>
        <a:accent5>
          <a:srgbClr val="EBAECB"/>
        </a:accent5>
        <a:accent6>
          <a:srgbClr val="E79E15"/>
        </a:accent6>
        <a:hlink>
          <a:srgbClr val="1822CD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ghtbar 4">
        <a:dk1>
          <a:srgbClr val="000000"/>
        </a:dk1>
        <a:lt1>
          <a:srgbClr val="D7E6C5"/>
        </a:lt1>
        <a:dk2>
          <a:srgbClr val="2F8B20"/>
        </a:dk2>
        <a:lt2>
          <a:srgbClr val="000000"/>
        </a:lt2>
        <a:accent1>
          <a:srgbClr val="7ABA05"/>
        </a:accent1>
        <a:accent2>
          <a:srgbClr val="FFAF18"/>
        </a:accent2>
        <a:accent3>
          <a:srgbClr val="E8F0DF"/>
        </a:accent3>
        <a:accent4>
          <a:srgbClr val="000000"/>
        </a:accent4>
        <a:accent5>
          <a:srgbClr val="BED9AA"/>
        </a:accent5>
        <a:accent6>
          <a:srgbClr val="E79E15"/>
        </a:accent6>
        <a:hlink>
          <a:srgbClr val="1822CD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ghtbar 5">
        <a:dk1>
          <a:srgbClr val="000000"/>
        </a:dk1>
        <a:lt1>
          <a:srgbClr val="F8D1A8"/>
        </a:lt1>
        <a:dk2>
          <a:srgbClr val="FF9218"/>
        </a:dk2>
        <a:lt2>
          <a:srgbClr val="000000"/>
        </a:lt2>
        <a:accent1>
          <a:srgbClr val="FFAF18"/>
        </a:accent1>
        <a:accent2>
          <a:srgbClr val="F06157"/>
        </a:accent2>
        <a:accent3>
          <a:srgbClr val="FBE5D1"/>
        </a:accent3>
        <a:accent4>
          <a:srgbClr val="000000"/>
        </a:accent4>
        <a:accent5>
          <a:srgbClr val="FFD4AB"/>
        </a:accent5>
        <a:accent6>
          <a:srgbClr val="D9574E"/>
        </a:accent6>
        <a:hlink>
          <a:srgbClr val="FF9218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ghtbar 6">
        <a:dk1>
          <a:srgbClr val="000000"/>
        </a:dk1>
        <a:lt1>
          <a:srgbClr val="CCCCCC"/>
        </a:lt1>
        <a:dk2>
          <a:srgbClr val="555555"/>
        </a:dk2>
        <a:lt2>
          <a:srgbClr val="000000"/>
        </a:lt2>
        <a:accent1>
          <a:srgbClr val="AAAAAA"/>
        </a:accent1>
        <a:accent2>
          <a:srgbClr val="888888"/>
        </a:accent2>
        <a:accent3>
          <a:srgbClr val="E2E2E2"/>
        </a:accent3>
        <a:accent4>
          <a:srgbClr val="000000"/>
        </a:accent4>
        <a:accent5>
          <a:srgbClr val="D2D2D2"/>
        </a:accent5>
        <a:accent6>
          <a:srgbClr val="7B7B7B"/>
        </a:accent6>
        <a:hlink>
          <a:srgbClr val="333333"/>
        </a:hlink>
        <a:folHlink>
          <a:srgbClr val="88888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2591</TotalTime>
  <Words>2594</Words>
  <Application>Microsoft Office PowerPoint</Application>
  <PresentationFormat>On-screen Show (4:3)</PresentationFormat>
  <Paragraphs>1261</Paragraphs>
  <Slides>54</Slides>
  <Notes>53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6" baseType="lpstr">
      <vt:lpstr>Lightbar</vt:lpstr>
      <vt:lpstr>Equation</vt:lpstr>
      <vt:lpstr>Introduction to Multivariate Genetic Analysis</vt:lpstr>
      <vt:lpstr>Aim and Rationale</vt:lpstr>
      <vt:lpstr>Example 1</vt:lpstr>
      <vt:lpstr>Example 2</vt:lpstr>
      <vt:lpstr>Sources of Information</vt:lpstr>
      <vt:lpstr>Observed Covariance Matrix</vt:lpstr>
      <vt:lpstr>Observed Covariance Matrix</vt:lpstr>
      <vt:lpstr>Observed Covariance Matrix</vt:lpstr>
      <vt:lpstr>SEM: Cholesky Decomposition</vt:lpstr>
      <vt:lpstr>SEM: Cholesky Decomposition</vt:lpstr>
      <vt:lpstr>SEM: Cholesky Decomposition</vt:lpstr>
      <vt:lpstr>Cholesky Decomposition</vt:lpstr>
      <vt:lpstr>Within-Twin Covariances (A)</vt:lpstr>
      <vt:lpstr>Within-Twin Covariances (A)</vt:lpstr>
      <vt:lpstr>Within-Twin Covariances (A)</vt:lpstr>
      <vt:lpstr>Within-Twin Covariances (A)</vt:lpstr>
      <vt:lpstr>Within-Twin Covariances (C)</vt:lpstr>
      <vt:lpstr>Within-Twin Covariances (E)</vt:lpstr>
      <vt:lpstr>Cross-Twin Covariances (A)</vt:lpstr>
      <vt:lpstr>Cross-Twin Covariances (A)</vt:lpstr>
      <vt:lpstr>Cross-Twin Covariances (A)</vt:lpstr>
      <vt:lpstr>Cross-Twin Covariances (A)</vt:lpstr>
      <vt:lpstr>Cross-Twin Covariances (C)</vt:lpstr>
      <vt:lpstr>Predicted Model</vt:lpstr>
      <vt:lpstr>Predicted Model</vt:lpstr>
      <vt:lpstr>Predicted Model</vt:lpstr>
      <vt:lpstr>Predicted Model</vt:lpstr>
      <vt:lpstr>Predicted Model</vt:lpstr>
      <vt:lpstr>Predicted Model</vt:lpstr>
      <vt:lpstr>Example Covariance Matrix</vt:lpstr>
      <vt:lpstr>Example Covariance Matrix</vt:lpstr>
      <vt:lpstr>Example Covariance Matrix</vt:lpstr>
      <vt:lpstr>Summary</vt:lpstr>
      <vt:lpstr>Cholesky Decomposition Bivariate Genetic analyses</vt:lpstr>
      <vt:lpstr>DATA</vt:lpstr>
      <vt:lpstr>Within-Twin Covariance</vt:lpstr>
      <vt:lpstr>Within-Twin Covariance</vt:lpstr>
      <vt:lpstr>Within-Twin Covariance</vt:lpstr>
      <vt:lpstr>Within-Twin Covariance</vt:lpstr>
      <vt:lpstr>Total Within-Twin Covar.</vt:lpstr>
      <vt:lpstr>OpenMx Matrices &amp; Algebra</vt:lpstr>
      <vt:lpstr>Additive Genetic Cross-Twin Covariance (DZ)</vt:lpstr>
      <vt:lpstr>Additive Genetic Cross-Twin Covariance (MZ)</vt:lpstr>
      <vt:lpstr>Common Environment Cross-Twin Covariance</vt:lpstr>
      <vt:lpstr>Covariance Model for Twin Pairs</vt:lpstr>
      <vt:lpstr>Obtaining Standardised Estimates</vt:lpstr>
      <vt:lpstr>Three Important Results</vt:lpstr>
      <vt:lpstr>OpenMx Output</vt:lpstr>
      <vt:lpstr>Genetic correlation</vt:lpstr>
      <vt:lpstr>OpenMx Output</vt:lpstr>
      <vt:lpstr>Genetic correlation &amp; contribution to observed correlation</vt:lpstr>
      <vt:lpstr>Interpreting Results</vt:lpstr>
      <vt:lpstr>Example</vt:lpstr>
      <vt:lpstr>Interpretation of Correlations</vt:lpstr>
    </vt:vector>
  </TitlesOfParts>
  <Company>Katherine Morley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Multivariate Genetic Analysis</dc:title>
  <cp:lastModifiedBy>logstress@gmail.com</cp:lastModifiedBy>
  <cp:revision>172</cp:revision>
  <dcterms:created xsi:type="dcterms:W3CDTF">2010-03-03T15:21:47Z</dcterms:created>
  <dcterms:modified xsi:type="dcterms:W3CDTF">2014-04-15T13:08:41Z</dcterms:modified>
</cp:coreProperties>
</file>