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1"/>
  </p:notesMasterIdLst>
  <p:sldIdLst>
    <p:sldId id="256" r:id="rId2"/>
    <p:sldId id="257" r:id="rId3"/>
    <p:sldId id="263" r:id="rId4"/>
    <p:sldId id="264" r:id="rId5"/>
    <p:sldId id="278" r:id="rId6"/>
    <p:sldId id="280" r:id="rId7"/>
    <p:sldId id="258" r:id="rId8"/>
    <p:sldId id="269" r:id="rId9"/>
    <p:sldId id="279" r:id="rId10"/>
    <p:sldId id="274" r:id="rId11"/>
    <p:sldId id="266" r:id="rId12"/>
    <p:sldId id="265" r:id="rId13"/>
    <p:sldId id="275" r:id="rId14"/>
    <p:sldId id="259" r:id="rId15"/>
    <p:sldId id="277" r:id="rId16"/>
    <p:sldId id="267" r:id="rId17"/>
    <p:sldId id="276" r:id="rId18"/>
    <p:sldId id="268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314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CAA377-0C6F-49C5-86DF-D6767AE8998A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AB638C-252C-4D2F-BA55-62DA08C3E7B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4469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18A4C-CCCA-400A-ADE8-9FCFAB971F1F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60A73-1AAD-4518-BCE5-8D74F5C1BF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9850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18A4C-CCCA-400A-ADE8-9FCFAB971F1F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60A73-1AAD-4518-BCE5-8D74F5C1BF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777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18A4C-CCCA-400A-ADE8-9FCFAB971F1F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60A73-1AAD-4518-BCE5-8D74F5C1BF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9648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18A4C-CCCA-400A-ADE8-9FCFAB971F1F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60A73-1AAD-4518-BCE5-8D74F5C1BF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2560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18A4C-CCCA-400A-ADE8-9FCFAB971F1F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60A73-1AAD-4518-BCE5-8D74F5C1BF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8081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18A4C-CCCA-400A-ADE8-9FCFAB971F1F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60A73-1AAD-4518-BCE5-8D74F5C1BF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6479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18A4C-CCCA-400A-ADE8-9FCFAB971F1F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60A73-1AAD-4518-BCE5-8D74F5C1BF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7219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18A4C-CCCA-400A-ADE8-9FCFAB971F1F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60A73-1AAD-4518-BCE5-8D74F5C1BF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4780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18A4C-CCCA-400A-ADE8-9FCFAB971F1F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60A73-1AAD-4518-BCE5-8D74F5C1BF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4445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18A4C-CCCA-400A-ADE8-9FCFAB971F1F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60A73-1AAD-4518-BCE5-8D74F5C1BF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8534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18A4C-CCCA-400A-ADE8-9FCFAB971F1F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60A73-1AAD-4518-BCE5-8D74F5C1BF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4256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18A4C-CCCA-400A-ADE8-9FCFAB971F1F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60A73-1AAD-4518-BCE5-8D74F5C1BF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817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60648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12776"/>
            <a:ext cx="7772400" cy="1470025"/>
          </a:xfrm>
        </p:spPr>
        <p:txBody>
          <a:bodyPr/>
          <a:lstStyle/>
          <a:p>
            <a:pPr algn="l"/>
            <a:r>
              <a:rPr lang="en-AU" dirty="0" smtClean="0"/>
              <a:t>Heterogeneity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2704"/>
            <a:ext cx="6400800" cy="1752600"/>
          </a:xfrm>
        </p:spPr>
        <p:txBody>
          <a:bodyPr/>
          <a:lstStyle/>
          <a:p>
            <a:pPr algn="r"/>
            <a:r>
              <a:rPr lang="en-AU" dirty="0" smtClean="0">
                <a:solidFill>
                  <a:schemeClr val="tx1"/>
                </a:solidFill>
              </a:rPr>
              <a:t>Sarah Medland </a:t>
            </a:r>
          </a:p>
        </p:txBody>
      </p:sp>
    </p:spTree>
    <p:extLst>
      <p:ext uri="{BB962C8B-B14F-4D97-AF65-F5344CB8AC3E}">
        <p14:creationId xmlns:p14="http://schemas.microsoft.com/office/powerpoint/2010/main" val="22784644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72299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2" name="Group 1"/>
          <p:cNvGrpSpPr/>
          <p:nvPr/>
        </p:nvGrpSpPr>
        <p:grpSpPr>
          <a:xfrm>
            <a:off x="635074" y="764704"/>
            <a:ext cx="7897366" cy="4680520"/>
            <a:chOff x="635074" y="548680"/>
            <a:chExt cx="7897366" cy="4680520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1887612" y="4467200"/>
              <a:ext cx="1395412" cy="76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Male</a:t>
              </a:r>
            </a:p>
            <a:p>
              <a:pPr algn="ctr"/>
              <a:r>
                <a:rPr lang="en-US" sz="2400" b="1" dirty="0" smtClean="0"/>
                <a:t>Twin</a:t>
              </a:r>
              <a:endParaRPr lang="en-US" sz="2400" b="1" baseline="-25000" dirty="0"/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1192287" y="203515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/>
                <a:t>E</a:t>
              </a:r>
            </a:p>
          </p:txBody>
        </p:sp>
        <p:cxnSp>
          <p:nvCxnSpPr>
            <p:cNvPr id="9" name="AutoShape 13"/>
            <p:cNvCxnSpPr>
              <a:cxnSpLocks noChangeShapeType="1"/>
              <a:stCxn id="6" idx="2"/>
              <a:endCxn id="6" idx="3"/>
            </p:cNvCxnSpPr>
            <p:nvPr/>
          </p:nvCxnSpPr>
          <p:spPr bwMode="auto">
            <a:xfrm rot="10800000" flipH="1" flipV="1">
              <a:off x="1173237" y="230185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Oval 14"/>
            <p:cNvSpPr>
              <a:spLocks noChangeArrowheads="1"/>
            </p:cNvSpPr>
            <p:nvPr/>
          </p:nvSpPr>
          <p:spPr bwMode="auto">
            <a:xfrm>
              <a:off x="2290837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C</a:t>
              </a:r>
            </a:p>
          </p:txBody>
        </p:sp>
        <p:cxnSp>
          <p:nvCxnSpPr>
            <p:cNvPr id="11" name="AutoShape 15"/>
            <p:cNvCxnSpPr>
              <a:cxnSpLocks noChangeShapeType="1"/>
              <a:stCxn id="10" idx="2"/>
              <a:endCxn id="10" idx="3"/>
            </p:cNvCxnSpPr>
            <p:nvPr/>
          </p:nvCxnSpPr>
          <p:spPr bwMode="auto">
            <a:xfrm rot="10800000" flipH="1" flipV="1">
              <a:off x="2271787" y="229550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" name="Oval 18"/>
            <p:cNvSpPr>
              <a:spLocks noChangeArrowheads="1"/>
            </p:cNvSpPr>
            <p:nvPr/>
          </p:nvSpPr>
          <p:spPr bwMode="auto">
            <a:xfrm>
              <a:off x="3664024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A</a:t>
              </a:r>
            </a:p>
          </p:txBody>
        </p:sp>
        <p:cxnSp>
          <p:nvCxnSpPr>
            <p:cNvPr id="13" name="AutoShape 19"/>
            <p:cNvCxnSpPr>
              <a:cxnSpLocks noChangeShapeType="1"/>
              <a:stCxn id="12" idx="2"/>
              <a:endCxn id="12" idx="3"/>
            </p:cNvCxnSpPr>
            <p:nvPr/>
          </p:nvCxnSpPr>
          <p:spPr bwMode="auto">
            <a:xfrm rot="10800000" flipH="1" flipV="1">
              <a:off x="3644974" y="2295500"/>
              <a:ext cx="96838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>
              <a:off x="635074" y="2420913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5" name="Text Box 21"/>
            <p:cNvSpPr txBox="1">
              <a:spLocks noChangeArrowheads="1"/>
            </p:cNvSpPr>
            <p:nvPr/>
          </p:nvSpPr>
          <p:spPr bwMode="auto">
            <a:xfrm>
              <a:off x="1820937" y="2417738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6" name="Text Box 23"/>
            <p:cNvSpPr txBox="1">
              <a:spLocks noChangeArrowheads="1"/>
            </p:cNvSpPr>
            <p:nvPr/>
          </p:nvSpPr>
          <p:spPr bwMode="auto">
            <a:xfrm>
              <a:off x="3186187" y="2416150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7" name="Line 24"/>
            <p:cNvSpPr>
              <a:spLocks noChangeShapeType="1"/>
            </p:cNvSpPr>
            <p:nvPr/>
          </p:nvSpPr>
          <p:spPr bwMode="auto">
            <a:xfrm>
              <a:off x="1454224" y="2562200"/>
              <a:ext cx="6858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8" name="Line 25"/>
            <p:cNvSpPr>
              <a:spLocks noChangeShapeType="1"/>
            </p:cNvSpPr>
            <p:nvPr/>
          </p:nvSpPr>
          <p:spPr bwMode="auto">
            <a:xfrm>
              <a:off x="2551187" y="2565375"/>
              <a:ext cx="9525" cy="19018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9" name="Line 26"/>
            <p:cNvSpPr>
              <a:spLocks noChangeShapeType="1"/>
            </p:cNvSpPr>
            <p:nvPr/>
          </p:nvSpPr>
          <p:spPr bwMode="auto">
            <a:xfrm flipH="1">
              <a:off x="3054424" y="2562200"/>
              <a:ext cx="8382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20" name="Rectangle 28"/>
            <p:cNvSpPr>
              <a:spLocks noChangeArrowheads="1"/>
            </p:cNvSpPr>
            <p:nvPr/>
          </p:nvSpPr>
          <p:spPr bwMode="auto">
            <a:xfrm>
              <a:off x="6078612" y="4467200"/>
              <a:ext cx="1395412" cy="76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Female</a:t>
              </a:r>
            </a:p>
            <a:p>
              <a:pPr algn="ctr"/>
              <a:r>
                <a:rPr lang="en-US" sz="2400" b="1" dirty="0" smtClean="0"/>
                <a:t>Twin</a:t>
              </a:r>
              <a:endParaRPr lang="en-US" sz="2400" b="1" baseline="-25000" dirty="0"/>
            </a:p>
          </p:txBody>
        </p:sp>
        <p:sp>
          <p:nvSpPr>
            <p:cNvPr id="21" name="Oval 29"/>
            <p:cNvSpPr>
              <a:spLocks noChangeArrowheads="1"/>
            </p:cNvSpPr>
            <p:nvPr/>
          </p:nvSpPr>
          <p:spPr bwMode="auto">
            <a:xfrm>
              <a:off x="5383287" y="203515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A</a:t>
              </a:r>
            </a:p>
          </p:txBody>
        </p:sp>
        <p:cxnSp>
          <p:nvCxnSpPr>
            <p:cNvPr id="22" name="AutoShape 34"/>
            <p:cNvCxnSpPr>
              <a:cxnSpLocks noChangeShapeType="1"/>
              <a:stCxn id="21" idx="2"/>
              <a:endCxn id="21" idx="3"/>
            </p:cNvCxnSpPr>
            <p:nvPr/>
          </p:nvCxnSpPr>
          <p:spPr bwMode="auto">
            <a:xfrm rot="10800000" flipH="1" flipV="1">
              <a:off x="5364237" y="230185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" name="Oval 37"/>
            <p:cNvSpPr>
              <a:spLocks noChangeArrowheads="1"/>
            </p:cNvSpPr>
            <p:nvPr/>
          </p:nvSpPr>
          <p:spPr bwMode="auto">
            <a:xfrm>
              <a:off x="6538987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C</a:t>
              </a:r>
            </a:p>
          </p:txBody>
        </p:sp>
        <p:cxnSp>
          <p:nvCxnSpPr>
            <p:cNvPr id="24" name="AutoShape 38"/>
            <p:cNvCxnSpPr>
              <a:cxnSpLocks noChangeShapeType="1"/>
              <a:stCxn id="23" idx="2"/>
              <a:endCxn id="23" idx="3"/>
            </p:cNvCxnSpPr>
            <p:nvPr/>
          </p:nvCxnSpPr>
          <p:spPr bwMode="auto">
            <a:xfrm rot="10800000" flipH="1" flipV="1">
              <a:off x="6519937" y="229550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Oval 39"/>
            <p:cNvSpPr>
              <a:spLocks noChangeArrowheads="1"/>
            </p:cNvSpPr>
            <p:nvPr/>
          </p:nvSpPr>
          <p:spPr bwMode="auto">
            <a:xfrm>
              <a:off x="7855024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E</a:t>
              </a:r>
            </a:p>
          </p:txBody>
        </p:sp>
        <p:cxnSp>
          <p:nvCxnSpPr>
            <p:cNvPr id="26" name="AutoShape 40"/>
            <p:cNvCxnSpPr>
              <a:cxnSpLocks noChangeShapeType="1"/>
              <a:stCxn id="25" idx="2"/>
              <a:endCxn id="25" idx="3"/>
            </p:cNvCxnSpPr>
            <p:nvPr/>
          </p:nvCxnSpPr>
          <p:spPr bwMode="auto">
            <a:xfrm rot="10800000" flipH="1" flipV="1">
              <a:off x="7835974" y="2295500"/>
              <a:ext cx="96838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Text Box 41"/>
            <p:cNvSpPr txBox="1">
              <a:spLocks noChangeArrowheads="1"/>
            </p:cNvSpPr>
            <p:nvPr/>
          </p:nvSpPr>
          <p:spPr bwMode="auto">
            <a:xfrm>
              <a:off x="4826074" y="2420913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28" name="Text Box 43"/>
            <p:cNvSpPr txBox="1">
              <a:spLocks noChangeArrowheads="1"/>
            </p:cNvSpPr>
            <p:nvPr/>
          </p:nvSpPr>
          <p:spPr bwMode="auto">
            <a:xfrm>
              <a:off x="6072262" y="2417738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29" name="Text Box 44"/>
            <p:cNvSpPr txBox="1">
              <a:spLocks noChangeArrowheads="1"/>
            </p:cNvSpPr>
            <p:nvPr/>
          </p:nvSpPr>
          <p:spPr bwMode="auto">
            <a:xfrm>
              <a:off x="7377187" y="2416150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0" name="Line 45"/>
            <p:cNvSpPr>
              <a:spLocks noChangeShapeType="1"/>
            </p:cNvSpPr>
            <p:nvPr/>
          </p:nvSpPr>
          <p:spPr bwMode="auto">
            <a:xfrm>
              <a:off x="5645224" y="2562200"/>
              <a:ext cx="6858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31" name="Line 47"/>
            <p:cNvSpPr>
              <a:spLocks noChangeShapeType="1"/>
            </p:cNvSpPr>
            <p:nvPr/>
          </p:nvSpPr>
          <p:spPr bwMode="auto">
            <a:xfrm flipH="1">
              <a:off x="7245424" y="2562200"/>
              <a:ext cx="8382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32" name="Line 48"/>
            <p:cNvSpPr>
              <a:spLocks noChangeShapeType="1"/>
            </p:cNvSpPr>
            <p:nvPr/>
          </p:nvSpPr>
          <p:spPr bwMode="auto">
            <a:xfrm flipH="1">
              <a:off x="6754887" y="2565375"/>
              <a:ext cx="30162" cy="19018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cxnSp>
          <p:nvCxnSpPr>
            <p:cNvPr id="33" name="AutoShape 49"/>
            <p:cNvCxnSpPr>
              <a:cxnSpLocks noChangeShapeType="1"/>
              <a:stCxn id="12" idx="0"/>
              <a:endCxn id="21" idx="0"/>
            </p:cNvCxnSpPr>
            <p:nvPr/>
          </p:nvCxnSpPr>
          <p:spPr bwMode="auto">
            <a:xfrm rot="5400000" flipV="1">
              <a:off x="4787181" y="1153293"/>
              <a:ext cx="6350" cy="1719263"/>
            </a:xfrm>
            <a:prstGeom prst="curvedConnector3">
              <a:avLst>
                <a:gd name="adj1" fmla="val -5725000"/>
              </a:avLst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AutoShape 51"/>
            <p:cNvCxnSpPr>
              <a:cxnSpLocks noChangeShapeType="1"/>
              <a:stCxn id="10" idx="0"/>
              <a:endCxn id="23" idx="0"/>
            </p:cNvCxnSpPr>
            <p:nvPr/>
          </p:nvCxnSpPr>
          <p:spPr bwMode="auto">
            <a:xfrm rot="5400000" flipV="1">
              <a:off x="4680818" y="-113531"/>
              <a:ext cx="1588" cy="4248150"/>
            </a:xfrm>
            <a:prstGeom prst="curvedConnector3">
              <a:avLst>
                <a:gd name="adj1" fmla="val -68000032"/>
              </a:avLst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5" name="Text Box 10"/>
            <p:cNvSpPr txBox="1">
              <a:spLocks noChangeArrowheads="1"/>
            </p:cNvSpPr>
            <p:nvPr/>
          </p:nvSpPr>
          <p:spPr bwMode="auto">
            <a:xfrm>
              <a:off x="4641924" y="548680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6" name="Text Box 11"/>
            <p:cNvSpPr txBox="1">
              <a:spLocks noChangeArrowheads="1"/>
            </p:cNvSpPr>
            <p:nvPr/>
          </p:nvSpPr>
          <p:spPr bwMode="auto">
            <a:xfrm>
              <a:off x="4499110" y="1268760"/>
              <a:ext cx="611066" cy="4001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 dirty="0" smtClean="0"/>
                <a:t>1/.5</a:t>
              </a:r>
              <a:endParaRPr lang="en-US" sz="2000" b="1" dirty="0"/>
            </a:p>
          </p:txBody>
        </p:sp>
        <p:sp>
          <p:nvSpPr>
            <p:cNvPr id="37" name="Text Box 6"/>
            <p:cNvSpPr txBox="1">
              <a:spLocks noChangeArrowheads="1"/>
            </p:cNvSpPr>
            <p:nvPr/>
          </p:nvSpPr>
          <p:spPr bwMode="auto">
            <a:xfrm>
              <a:off x="1355154" y="3097188"/>
              <a:ext cx="409575" cy="579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/>
                <a:t>e</a:t>
              </a:r>
            </a:p>
          </p:txBody>
        </p:sp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3133154" y="3089250"/>
              <a:ext cx="409575" cy="5794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/>
                <a:t>a</a:t>
              </a:r>
            </a:p>
          </p:txBody>
        </p:sp>
        <p:sp>
          <p:nvSpPr>
            <p:cNvPr id="39" name="Text Box 9"/>
            <p:cNvSpPr txBox="1">
              <a:spLocks noChangeArrowheads="1"/>
            </p:cNvSpPr>
            <p:nvPr/>
          </p:nvSpPr>
          <p:spPr bwMode="auto">
            <a:xfrm>
              <a:off x="2137791" y="3097188"/>
              <a:ext cx="409575" cy="579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/>
                <a:t>c</a:t>
              </a:r>
            </a:p>
          </p:txBody>
        </p:sp>
        <p:sp>
          <p:nvSpPr>
            <p:cNvPr id="40" name="Text Box 30"/>
            <p:cNvSpPr txBox="1">
              <a:spLocks noChangeArrowheads="1"/>
            </p:cNvSpPr>
            <p:nvPr/>
          </p:nvSpPr>
          <p:spPr bwMode="auto">
            <a:xfrm>
              <a:off x="5932020" y="3097188"/>
              <a:ext cx="800220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i="1" dirty="0"/>
                <a:t>k</a:t>
              </a:r>
              <a:r>
                <a:rPr lang="en-US" sz="3200" b="1" i="1" dirty="0" smtClean="0"/>
                <a:t>*</a:t>
              </a:r>
              <a:r>
                <a:rPr lang="en-US" sz="3200" b="1" dirty="0" smtClean="0"/>
                <a:t>a</a:t>
              </a:r>
              <a:endParaRPr lang="en-US" sz="3200" b="1" dirty="0"/>
            </a:p>
          </p:txBody>
        </p:sp>
        <p:sp>
          <p:nvSpPr>
            <p:cNvPr id="41" name="Text Box 31"/>
            <p:cNvSpPr txBox="1">
              <a:spLocks noChangeArrowheads="1"/>
            </p:cNvSpPr>
            <p:nvPr/>
          </p:nvSpPr>
          <p:spPr bwMode="auto">
            <a:xfrm>
              <a:off x="7732220" y="3068960"/>
              <a:ext cx="800220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i="1" dirty="0"/>
                <a:t>k*</a:t>
              </a:r>
              <a:r>
                <a:rPr lang="en-US" sz="3200" b="1" dirty="0" smtClean="0"/>
                <a:t>e</a:t>
              </a:r>
              <a:endParaRPr lang="en-US" sz="3200" b="1" dirty="0"/>
            </a:p>
          </p:txBody>
        </p:sp>
        <p:sp>
          <p:nvSpPr>
            <p:cNvPr id="42" name="Text Box 32"/>
            <p:cNvSpPr txBox="1">
              <a:spLocks noChangeArrowheads="1"/>
            </p:cNvSpPr>
            <p:nvPr/>
          </p:nvSpPr>
          <p:spPr bwMode="auto">
            <a:xfrm>
              <a:off x="6796116" y="3097188"/>
              <a:ext cx="800220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i="1" dirty="0"/>
                <a:t>k*</a:t>
              </a:r>
              <a:r>
                <a:rPr lang="en-US" sz="3200" b="1" dirty="0" smtClean="0"/>
                <a:t>c</a:t>
              </a:r>
              <a:endParaRPr lang="en-US" sz="3200" b="1" dirty="0"/>
            </a:p>
          </p:txBody>
        </p:sp>
      </p:grpSp>
      <p:sp>
        <p:nvSpPr>
          <p:cNvPr id="43" name="Rounded Rectangle 42"/>
          <p:cNvSpPr/>
          <p:nvPr/>
        </p:nvSpPr>
        <p:spPr>
          <a:xfrm>
            <a:off x="2699792" y="5577589"/>
            <a:ext cx="4124028" cy="947755"/>
          </a:xfrm>
          <a:prstGeom prst="roundRect">
            <a:avLst/>
          </a:prstGeom>
          <a:noFill/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2000" dirty="0" smtClean="0">
                <a:solidFill>
                  <a:schemeClr val="tx1"/>
                </a:solidFill>
              </a:rPr>
              <a:t>Scalar Sex-limitation</a:t>
            </a:r>
          </a:p>
          <a:p>
            <a:pPr algn="ctr"/>
            <a:r>
              <a:rPr lang="en-AU" sz="2000" dirty="0" smtClean="0">
                <a:solidFill>
                  <a:schemeClr val="tx1"/>
                </a:solidFill>
              </a:rPr>
              <a:t>aka scalar sex-limitation of the variance</a:t>
            </a:r>
            <a:endParaRPr lang="en-A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3756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60648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/>
              <a:t>The language of heterogeneity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1"/>
          </a:xfrm>
        </p:spPr>
        <p:txBody>
          <a:bodyPr>
            <a:normAutofit/>
          </a:bodyPr>
          <a:lstStyle/>
          <a:p>
            <a:r>
              <a:rPr lang="en-AU" sz="3900" dirty="0" smtClean="0"/>
              <a:t>Non-Scalar limitation </a:t>
            </a:r>
          </a:p>
          <a:p>
            <a:pPr lvl="1"/>
            <a:r>
              <a:rPr lang="en-AU" sz="3500" dirty="0" smtClean="0"/>
              <a:t>Without opposite sex twin pairs (Qualitative)</a:t>
            </a:r>
          </a:p>
          <a:p>
            <a:pPr lvl="2"/>
            <a:r>
              <a:rPr lang="en-AU" sz="2800" i="1" dirty="0" err="1" smtClean="0"/>
              <a:t>var</a:t>
            </a:r>
            <a:r>
              <a:rPr lang="en-AU" sz="2800" i="1" baseline="-25000" dirty="0" err="1" smtClean="0"/>
              <a:t>Female</a:t>
            </a:r>
            <a:r>
              <a:rPr lang="en-AU" sz="2800" i="1" baseline="-25000" dirty="0" smtClean="0"/>
              <a:t>  </a:t>
            </a:r>
            <a:r>
              <a:rPr lang="en-AU" sz="2800" i="1" dirty="0" smtClean="0"/>
              <a:t>≠ </a:t>
            </a:r>
            <a:r>
              <a:rPr lang="en-AU" sz="2800" i="1" dirty="0" err="1" smtClean="0"/>
              <a:t>var</a:t>
            </a:r>
            <a:r>
              <a:rPr lang="en-AU" sz="2800" i="1" baseline="-25000" dirty="0" err="1" smtClean="0"/>
              <a:t>Male</a:t>
            </a:r>
            <a:endParaRPr lang="en-AU" sz="2800" i="1" baseline="-25000" dirty="0"/>
          </a:p>
          <a:p>
            <a:pPr lvl="2"/>
            <a:r>
              <a:rPr lang="en-AU" sz="2800" i="1" dirty="0" err="1"/>
              <a:t>A</a:t>
            </a:r>
            <a:r>
              <a:rPr lang="en-AU" sz="2800" i="1" baseline="-25000" dirty="0" err="1"/>
              <a:t>Female</a:t>
            </a:r>
            <a:r>
              <a:rPr lang="en-AU" sz="2800" i="1" baseline="-25000" dirty="0"/>
              <a:t>  </a:t>
            </a:r>
            <a:r>
              <a:rPr lang="en-AU" sz="2800" i="1" dirty="0"/>
              <a:t>≠ </a:t>
            </a:r>
            <a:r>
              <a:rPr lang="en-AU" sz="2800" i="1" dirty="0" smtClean="0"/>
              <a:t> </a:t>
            </a:r>
            <a:r>
              <a:rPr lang="en-AU" sz="2800" i="1" dirty="0" err="1" smtClean="0"/>
              <a:t>A</a:t>
            </a:r>
            <a:r>
              <a:rPr lang="en-AU" sz="2800" i="1" baseline="-25000" dirty="0" err="1" smtClean="0"/>
              <a:t>Male</a:t>
            </a:r>
            <a:endParaRPr lang="en-AU" sz="2800" i="1" baseline="-25000" dirty="0"/>
          </a:p>
          <a:p>
            <a:pPr lvl="2"/>
            <a:r>
              <a:rPr lang="en-AU" sz="2800" i="1" dirty="0" err="1"/>
              <a:t>C</a:t>
            </a:r>
            <a:r>
              <a:rPr lang="en-AU" sz="2800" i="1" baseline="-25000" dirty="0" err="1"/>
              <a:t>Female</a:t>
            </a:r>
            <a:r>
              <a:rPr lang="en-AU" sz="2800" i="1" baseline="-25000" dirty="0"/>
              <a:t>  </a:t>
            </a:r>
            <a:r>
              <a:rPr lang="en-AU" sz="2800" i="1" dirty="0"/>
              <a:t>≠ </a:t>
            </a:r>
            <a:r>
              <a:rPr lang="en-AU" sz="2800" i="1" dirty="0" smtClean="0"/>
              <a:t> </a:t>
            </a:r>
            <a:r>
              <a:rPr lang="en-AU" sz="2800" i="1" dirty="0" err="1" smtClean="0"/>
              <a:t>C</a:t>
            </a:r>
            <a:r>
              <a:rPr lang="en-AU" sz="2800" i="1" baseline="-25000" dirty="0" err="1" smtClean="0"/>
              <a:t>Male</a:t>
            </a:r>
            <a:endParaRPr lang="en-AU" sz="2800" i="1" baseline="-25000" dirty="0"/>
          </a:p>
          <a:p>
            <a:pPr lvl="2"/>
            <a:r>
              <a:rPr lang="en-AU" sz="2800" i="1" dirty="0" err="1"/>
              <a:t>E</a:t>
            </a:r>
            <a:r>
              <a:rPr lang="en-AU" sz="2800" i="1" baseline="-25000" dirty="0" err="1"/>
              <a:t>Female</a:t>
            </a:r>
            <a:r>
              <a:rPr lang="en-AU" sz="2800" i="1" baseline="-25000" dirty="0"/>
              <a:t>  </a:t>
            </a:r>
            <a:r>
              <a:rPr lang="en-AU" sz="2800" i="1" dirty="0"/>
              <a:t>≠ </a:t>
            </a:r>
            <a:r>
              <a:rPr lang="en-AU" sz="2800" i="1" dirty="0" err="1" smtClean="0"/>
              <a:t>E</a:t>
            </a:r>
            <a:r>
              <a:rPr lang="en-AU" sz="2800" i="1" baseline="-25000" dirty="0" err="1" smtClean="0"/>
              <a:t>Male</a:t>
            </a:r>
            <a:endParaRPr lang="en-AU" sz="3000" dirty="0"/>
          </a:p>
          <a:p>
            <a:pPr lvl="1"/>
            <a:endParaRPr lang="en-AU" dirty="0" smtClean="0"/>
          </a:p>
          <a:p>
            <a:pPr marL="457200" lvl="1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61823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60648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/>
              <a:t>The language of heterogeneity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txBody>
          <a:bodyPr/>
          <a:lstStyle/>
          <a:p>
            <a:r>
              <a:rPr lang="en-AU" dirty="0" smtClean="0"/>
              <a:t>Non-Scalar limitation </a:t>
            </a:r>
          </a:p>
          <a:p>
            <a:pPr lvl="1"/>
            <a:r>
              <a:rPr lang="en-AU" dirty="0" smtClean="0"/>
              <a:t>Without opposite sex twin pairs (Qualitative)</a:t>
            </a:r>
          </a:p>
          <a:p>
            <a:pPr marL="457200" lvl="1" indent="0">
              <a:buNone/>
            </a:pPr>
            <a:endParaRPr lang="en-AU" dirty="0"/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493204" y="2780928"/>
            <a:ext cx="41148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 smtClean="0"/>
              <a:t>Male Parameters</a:t>
            </a:r>
          </a:p>
          <a:p>
            <a:pPr lvl="1"/>
            <a:r>
              <a:rPr lang="en-AU" i="1" dirty="0" err="1" smtClean="0"/>
              <a:t>means</a:t>
            </a:r>
            <a:r>
              <a:rPr lang="en-AU" i="1" baseline="-25000" dirty="0" err="1" smtClean="0"/>
              <a:t>M</a:t>
            </a:r>
            <a:endParaRPr lang="en-AU" i="1" dirty="0" smtClean="0"/>
          </a:p>
          <a:p>
            <a:pPr lvl="1"/>
            <a:r>
              <a:rPr lang="en-AU" i="1" dirty="0" smtClean="0"/>
              <a:t>A</a:t>
            </a:r>
            <a:r>
              <a:rPr lang="en-AU" i="1" baseline="-25000" dirty="0"/>
              <a:t>M</a:t>
            </a:r>
            <a:r>
              <a:rPr lang="en-AU" i="1" dirty="0" smtClean="0"/>
              <a:t> C</a:t>
            </a:r>
            <a:r>
              <a:rPr lang="en-AU" i="1" baseline="-25000" dirty="0"/>
              <a:t>M</a:t>
            </a:r>
            <a:r>
              <a:rPr lang="en-AU" i="1" dirty="0" smtClean="0"/>
              <a:t> and E</a:t>
            </a:r>
            <a:r>
              <a:rPr lang="en-AU" i="1" baseline="-25000" dirty="0"/>
              <a:t>M</a:t>
            </a:r>
            <a:r>
              <a:rPr lang="en-AU" i="1" dirty="0" smtClean="0"/>
              <a:t> </a:t>
            </a:r>
          </a:p>
          <a:p>
            <a:pPr marL="457200" lvl="1" indent="0">
              <a:buFont typeface="Arial" pitchFamily="34" charset="0"/>
              <a:buNone/>
            </a:pPr>
            <a:endParaRPr lang="en-AU" dirty="0"/>
          </a:p>
        </p:txBody>
      </p:sp>
      <p:sp>
        <p:nvSpPr>
          <p:cNvPr id="6" name="Content Placeholder 7"/>
          <p:cNvSpPr txBox="1">
            <a:spLocks/>
          </p:cNvSpPr>
          <p:nvPr/>
        </p:nvSpPr>
        <p:spPr>
          <a:xfrm>
            <a:off x="4705672" y="2780928"/>
            <a:ext cx="41148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 smtClean="0"/>
              <a:t>Female Parameters</a:t>
            </a:r>
          </a:p>
          <a:p>
            <a:pPr lvl="1"/>
            <a:r>
              <a:rPr lang="en-AU" i="1" dirty="0" err="1" smtClean="0"/>
              <a:t>mean</a:t>
            </a:r>
            <a:r>
              <a:rPr lang="en-AU" i="1" baseline="-25000" dirty="0" err="1"/>
              <a:t>F</a:t>
            </a:r>
            <a:endParaRPr lang="en-AU" i="1" dirty="0" smtClean="0"/>
          </a:p>
          <a:p>
            <a:pPr lvl="1"/>
            <a:r>
              <a:rPr lang="en-AU" i="1" dirty="0" smtClean="0"/>
              <a:t>A</a:t>
            </a:r>
            <a:r>
              <a:rPr lang="en-AU" i="1" baseline="-25000" dirty="0" smtClean="0"/>
              <a:t>F</a:t>
            </a:r>
            <a:r>
              <a:rPr lang="en-AU" i="1" dirty="0" smtClean="0"/>
              <a:t> C</a:t>
            </a:r>
            <a:r>
              <a:rPr lang="en-AU" i="1" baseline="-25000" dirty="0"/>
              <a:t>F</a:t>
            </a:r>
            <a:r>
              <a:rPr lang="en-AU" i="1" dirty="0" smtClean="0"/>
              <a:t> and E</a:t>
            </a:r>
            <a:r>
              <a:rPr lang="en-AU" i="1" baseline="-25000" dirty="0"/>
              <a:t>F</a:t>
            </a:r>
            <a:r>
              <a:rPr lang="en-AU" i="1" dirty="0" smtClean="0"/>
              <a:t> </a:t>
            </a:r>
          </a:p>
          <a:p>
            <a:pPr marL="457200" lvl="1" indent="0">
              <a:buFont typeface="Arial" pitchFamily="34" charset="0"/>
              <a:buNone/>
            </a:pPr>
            <a:endParaRPr lang="en-AU" dirty="0"/>
          </a:p>
        </p:txBody>
      </p:sp>
      <p:sp>
        <p:nvSpPr>
          <p:cNvPr id="9" name="Rounded Rectangle 8"/>
          <p:cNvSpPr/>
          <p:nvPr/>
        </p:nvSpPr>
        <p:spPr>
          <a:xfrm>
            <a:off x="2557095" y="4869160"/>
            <a:ext cx="3734409" cy="1224136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2800" dirty="0" smtClean="0"/>
              <a:t>Parameters are estimated separately</a:t>
            </a:r>
            <a:endParaRPr lang="en-AU" sz="2800" u="sng" dirty="0"/>
          </a:p>
        </p:txBody>
      </p:sp>
      <p:cxnSp>
        <p:nvCxnSpPr>
          <p:cNvPr id="3" name="Straight Arrow Connector 2"/>
          <p:cNvCxnSpPr>
            <a:stCxn id="9" idx="1"/>
          </p:cNvCxnSpPr>
          <p:nvPr/>
        </p:nvCxnSpPr>
        <p:spPr>
          <a:xfrm flipH="1" flipV="1">
            <a:off x="1691680" y="4509120"/>
            <a:ext cx="865415" cy="97210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6291505" y="4509120"/>
            <a:ext cx="800775" cy="97210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80386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72299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2" name="Group 1"/>
          <p:cNvGrpSpPr/>
          <p:nvPr/>
        </p:nvGrpSpPr>
        <p:grpSpPr>
          <a:xfrm>
            <a:off x="635074" y="764704"/>
            <a:ext cx="4512990" cy="2724582"/>
            <a:chOff x="635074" y="548680"/>
            <a:chExt cx="8231116" cy="4680520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1887612" y="4467200"/>
              <a:ext cx="1395412" cy="76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Twin 1</a:t>
              </a:r>
              <a:endParaRPr lang="en-US" sz="2400" b="1" baseline="-25000"/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1192287" y="2028800"/>
              <a:ext cx="859438" cy="539749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E</a:t>
              </a:r>
              <a:r>
                <a:rPr lang="en-US" sz="2400" b="1" baseline="-25000" dirty="0" smtClean="0"/>
                <a:t>M</a:t>
              </a:r>
              <a:endParaRPr lang="en-US" sz="2400" b="1" baseline="-25000" dirty="0"/>
            </a:p>
          </p:txBody>
        </p:sp>
        <p:cxnSp>
          <p:nvCxnSpPr>
            <p:cNvPr id="9" name="AutoShape 13"/>
            <p:cNvCxnSpPr>
              <a:cxnSpLocks noChangeShapeType="1"/>
              <a:stCxn id="6" idx="2"/>
              <a:endCxn id="6" idx="3"/>
            </p:cNvCxnSpPr>
            <p:nvPr/>
          </p:nvCxnSpPr>
          <p:spPr bwMode="auto">
            <a:xfrm rot="10800000" flipH="1" flipV="1">
              <a:off x="1192287" y="2298675"/>
              <a:ext cx="125862" cy="190830"/>
            </a:xfrm>
            <a:prstGeom prst="curvedConnector4">
              <a:avLst>
                <a:gd name="adj1" fmla="val -331266"/>
                <a:gd name="adj2" fmla="val 347212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Oval 14"/>
            <p:cNvSpPr>
              <a:spLocks noChangeArrowheads="1"/>
            </p:cNvSpPr>
            <p:nvPr/>
          </p:nvSpPr>
          <p:spPr bwMode="auto">
            <a:xfrm>
              <a:off x="2290836" y="2035149"/>
              <a:ext cx="895352" cy="527051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C</a:t>
              </a:r>
              <a:r>
                <a:rPr lang="en-US" sz="2400" b="1" baseline="-25000" dirty="0"/>
                <a:t>M</a:t>
              </a:r>
              <a:endParaRPr lang="en-US" sz="2400" b="1" dirty="0"/>
            </a:p>
          </p:txBody>
        </p:sp>
        <p:cxnSp>
          <p:nvCxnSpPr>
            <p:cNvPr id="11" name="AutoShape 15"/>
            <p:cNvCxnSpPr>
              <a:cxnSpLocks noChangeShapeType="1"/>
              <a:stCxn id="10" idx="2"/>
              <a:endCxn id="10" idx="3"/>
            </p:cNvCxnSpPr>
            <p:nvPr/>
          </p:nvCxnSpPr>
          <p:spPr bwMode="auto">
            <a:xfrm rot="10800000" flipH="1" flipV="1">
              <a:off x="2290836" y="2298673"/>
              <a:ext cx="131122" cy="186341"/>
            </a:xfrm>
            <a:prstGeom prst="curvedConnector4">
              <a:avLst>
                <a:gd name="adj1" fmla="val -317977"/>
                <a:gd name="adj2" fmla="val 352169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" name="Oval 18"/>
            <p:cNvSpPr>
              <a:spLocks noChangeArrowheads="1"/>
            </p:cNvSpPr>
            <p:nvPr/>
          </p:nvSpPr>
          <p:spPr bwMode="auto">
            <a:xfrm>
              <a:off x="3664024" y="2035149"/>
              <a:ext cx="835085" cy="527049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A</a:t>
              </a:r>
              <a:r>
                <a:rPr lang="en-US" sz="2400" b="1" baseline="-25000" dirty="0"/>
                <a:t>M</a:t>
              </a:r>
              <a:endParaRPr lang="en-US" sz="2400" b="1" dirty="0"/>
            </a:p>
          </p:txBody>
        </p:sp>
        <p:cxnSp>
          <p:nvCxnSpPr>
            <p:cNvPr id="13" name="AutoShape 19"/>
            <p:cNvCxnSpPr>
              <a:cxnSpLocks noChangeShapeType="1"/>
              <a:stCxn id="12" idx="2"/>
              <a:endCxn id="12" idx="3"/>
            </p:cNvCxnSpPr>
            <p:nvPr/>
          </p:nvCxnSpPr>
          <p:spPr bwMode="auto">
            <a:xfrm rot="10800000" flipH="1" flipV="1">
              <a:off x="3664022" y="2298675"/>
              <a:ext cx="122296" cy="186339"/>
            </a:xfrm>
            <a:prstGeom prst="curvedConnector4">
              <a:avLst>
                <a:gd name="adj1" fmla="val -340924"/>
                <a:gd name="adj2" fmla="val 352171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>
              <a:off x="635074" y="2420913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5" name="Text Box 21"/>
            <p:cNvSpPr txBox="1">
              <a:spLocks noChangeArrowheads="1"/>
            </p:cNvSpPr>
            <p:nvPr/>
          </p:nvSpPr>
          <p:spPr bwMode="auto">
            <a:xfrm>
              <a:off x="1820937" y="2417738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6" name="Text Box 23"/>
            <p:cNvSpPr txBox="1">
              <a:spLocks noChangeArrowheads="1"/>
            </p:cNvSpPr>
            <p:nvPr/>
          </p:nvSpPr>
          <p:spPr bwMode="auto">
            <a:xfrm>
              <a:off x="3186187" y="2416150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7" name="Line 24"/>
            <p:cNvSpPr>
              <a:spLocks noChangeShapeType="1"/>
            </p:cNvSpPr>
            <p:nvPr/>
          </p:nvSpPr>
          <p:spPr bwMode="auto">
            <a:xfrm>
              <a:off x="1454224" y="2562200"/>
              <a:ext cx="6858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8" name="Line 25"/>
            <p:cNvSpPr>
              <a:spLocks noChangeShapeType="1"/>
            </p:cNvSpPr>
            <p:nvPr/>
          </p:nvSpPr>
          <p:spPr bwMode="auto">
            <a:xfrm>
              <a:off x="2551187" y="2565375"/>
              <a:ext cx="9525" cy="19018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9" name="Line 26"/>
            <p:cNvSpPr>
              <a:spLocks noChangeShapeType="1"/>
            </p:cNvSpPr>
            <p:nvPr/>
          </p:nvSpPr>
          <p:spPr bwMode="auto">
            <a:xfrm flipH="1">
              <a:off x="3054424" y="2562200"/>
              <a:ext cx="8382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20" name="Rectangle 28"/>
            <p:cNvSpPr>
              <a:spLocks noChangeArrowheads="1"/>
            </p:cNvSpPr>
            <p:nvPr/>
          </p:nvSpPr>
          <p:spPr bwMode="auto">
            <a:xfrm>
              <a:off x="6078612" y="4467200"/>
              <a:ext cx="1395412" cy="76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Twin 2</a:t>
              </a:r>
              <a:endParaRPr lang="en-US" sz="2400" b="1" baseline="-25000"/>
            </a:p>
          </p:txBody>
        </p:sp>
        <p:sp>
          <p:nvSpPr>
            <p:cNvPr id="21" name="Oval 29"/>
            <p:cNvSpPr>
              <a:spLocks noChangeArrowheads="1"/>
            </p:cNvSpPr>
            <p:nvPr/>
          </p:nvSpPr>
          <p:spPr bwMode="auto">
            <a:xfrm>
              <a:off x="5383288" y="2046058"/>
              <a:ext cx="841365" cy="522491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A</a:t>
              </a:r>
              <a:r>
                <a:rPr lang="en-US" sz="2400" b="1" baseline="-25000" dirty="0"/>
                <a:t>M</a:t>
              </a:r>
              <a:endParaRPr lang="en-US" sz="2400" b="1" dirty="0"/>
            </a:p>
          </p:txBody>
        </p:sp>
        <p:cxnSp>
          <p:nvCxnSpPr>
            <p:cNvPr id="22" name="AutoShape 34"/>
            <p:cNvCxnSpPr>
              <a:cxnSpLocks noChangeShapeType="1"/>
              <a:stCxn id="21" idx="2"/>
              <a:endCxn id="21" idx="3"/>
            </p:cNvCxnSpPr>
            <p:nvPr/>
          </p:nvCxnSpPr>
          <p:spPr bwMode="auto">
            <a:xfrm rot="10800000" flipH="1" flipV="1">
              <a:off x="5383286" y="2307302"/>
              <a:ext cx="123215" cy="184729"/>
            </a:xfrm>
            <a:prstGeom prst="curvedConnector4">
              <a:avLst>
                <a:gd name="adj1" fmla="val -338381"/>
                <a:gd name="adj2" fmla="val 35400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" name="Oval 37"/>
            <p:cNvSpPr>
              <a:spLocks noChangeArrowheads="1"/>
            </p:cNvSpPr>
            <p:nvPr/>
          </p:nvSpPr>
          <p:spPr bwMode="auto">
            <a:xfrm>
              <a:off x="6538986" y="2046058"/>
              <a:ext cx="935037" cy="516142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C</a:t>
              </a:r>
              <a:r>
                <a:rPr lang="en-US" sz="2400" b="1" baseline="-25000" dirty="0"/>
                <a:t>M</a:t>
              </a:r>
              <a:endParaRPr lang="en-US" sz="2400" b="1" dirty="0"/>
            </a:p>
          </p:txBody>
        </p:sp>
        <p:cxnSp>
          <p:nvCxnSpPr>
            <p:cNvPr id="24" name="AutoShape 38"/>
            <p:cNvCxnSpPr>
              <a:cxnSpLocks noChangeShapeType="1"/>
              <a:stCxn id="23" idx="2"/>
              <a:endCxn id="23" idx="3"/>
            </p:cNvCxnSpPr>
            <p:nvPr/>
          </p:nvCxnSpPr>
          <p:spPr bwMode="auto">
            <a:xfrm rot="10800000" flipH="1" flipV="1">
              <a:off x="6538986" y="2304129"/>
              <a:ext cx="136933" cy="182484"/>
            </a:xfrm>
            <a:prstGeom prst="curvedConnector4">
              <a:avLst>
                <a:gd name="adj1" fmla="val -304483"/>
                <a:gd name="adj2" fmla="val 356623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Oval 39"/>
            <p:cNvSpPr>
              <a:spLocks noChangeArrowheads="1"/>
            </p:cNvSpPr>
            <p:nvPr/>
          </p:nvSpPr>
          <p:spPr bwMode="auto">
            <a:xfrm>
              <a:off x="7855023" y="2046058"/>
              <a:ext cx="1011167" cy="516142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E</a:t>
              </a:r>
              <a:r>
                <a:rPr lang="en-US" sz="2400" b="1" baseline="-25000" dirty="0"/>
                <a:t>M</a:t>
              </a:r>
              <a:endParaRPr lang="en-US" sz="2400" b="1" dirty="0"/>
            </a:p>
          </p:txBody>
        </p:sp>
        <p:cxnSp>
          <p:nvCxnSpPr>
            <p:cNvPr id="26" name="AutoShape 40"/>
            <p:cNvCxnSpPr>
              <a:cxnSpLocks noChangeShapeType="1"/>
              <a:stCxn id="25" idx="2"/>
              <a:endCxn id="25" idx="3"/>
            </p:cNvCxnSpPr>
            <p:nvPr/>
          </p:nvCxnSpPr>
          <p:spPr bwMode="auto">
            <a:xfrm rot="10800000" flipH="1" flipV="1">
              <a:off x="7855021" y="2304129"/>
              <a:ext cx="148082" cy="182484"/>
            </a:xfrm>
            <a:prstGeom prst="curvedConnector4">
              <a:avLst>
                <a:gd name="adj1" fmla="val -281558"/>
                <a:gd name="adj2" fmla="val 356623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Text Box 41"/>
            <p:cNvSpPr txBox="1">
              <a:spLocks noChangeArrowheads="1"/>
            </p:cNvSpPr>
            <p:nvPr/>
          </p:nvSpPr>
          <p:spPr bwMode="auto">
            <a:xfrm>
              <a:off x="4826074" y="2420913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28" name="Text Box 43"/>
            <p:cNvSpPr txBox="1">
              <a:spLocks noChangeArrowheads="1"/>
            </p:cNvSpPr>
            <p:nvPr/>
          </p:nvSpPr>
          <p:spPr bwMode="auto">
            <a:xfrm>
              <a:off x="6072262" y="2417738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29" name="Text Box 44"/>
            <p:cNvSpPr txBox="1">
              <a:spLocks noChangeArrowheads="1"/>
            </p:cNvSpPr>
            <p:nvPr/>
          </p:nvSpPr>
          <p:spPr bwMode="auto">
            <a:xfrm>
              <a:off x="7377187" y="2416150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0" name="Line 45"/>
            <p:cNvSpPr>
              <a:spLocks noChangeShapeType="1"/>
            </p:cNvSpPr>
            <p:nvPr/>
          </p:nvSpPr>
          <p:spPr bwMode="auto">
            <a:xfrm>
              <a:off x="5645224" y="2562200"/>
              <a:ext cx="6858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31" name="Line 47"/>
            <p:cNvSpPr>
              <a:spLocks noChangeShapeType="1"/>
            </p:cNvSpPr>
            <p:nvPr/>
          </p:nvSpPr>
          <p:spPr bwMode="auto">
            <a:xfrm flipH="1">
              <a:off x="7245424" y="2562200"/>
              <a:ext cx="8382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32" name="Line 48"/>
            <p:cNvSpPr>
              <a:spLocks noChangeShapeType="1"/>
            </p:cNvSpPr>
            <p:nvPr/>
          </p:nvSpPr>
          <p:spPr bwMode="auto">
            <a:xfrm flipH="1">
              <a:off x="6754887" y="2565375"/>
              <a:ext cx="30162" cy="19018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cxnSp>
          <p:nvCxnSpPr>
            <p:cNvPr id="33" name="AutoShape 49"/>
            <p:cNvCxnSpPr>
              <a:cxnSpLocks noChangeShapeType="1"/>
              <a:stCxn id="12" idx="0"/>
              <a:endCxn id="21" idx="0"/>
            </p:cNvCxnSpPr>
            <p:nvPr/>
          </p:nvCxnSpPr>
          <p:spPr bwMode="auto">
            <a:xfrm rot="16200000" flipH="1">
              <a:off x="4937314" y="1179402"/>
              <a:ext cx="10909" cy="1722405"/>
            </a:xfrm>
            <a:prstGeom prst="curvedConnector3">
              <a:avLst>
                <a:gd name="adj1" fmla="val -3600000"/>
              </a:avLst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AutoShape 51"/>
            <p:cNvCxnSpPr>
              <a:cxnSpLocks noChangeShapeType="1"/>
              <a:stCxn id="10" idx="0"/>
              <a:endCxn id="23" idx="0"/>
            </p:cNvCxnSpPr>
            <p:nvPr/>
          </p:nvCxnSpPr>
          <p:spPr bwMode="auto">
            <a:xfrm rot="16200000" flipH="1">
              <a:off x="4867055" y="-93393"/>
              <a:ext cx="10909" cy="4267992"/>
            </a:xfrm>
            <a:prstGeom prst="curvedConnector3">
              <a:avLst>
                <a:gd name="adj1" fmla="val -7714283"/>
              </a:avLst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5" name="Text Box 10"/>
            <p:cNvSpPr txBox="1">
              <a:spLocks noChangeArrowheads="1"/>
            </p:cNvSpPr>
            <p:nvPr/>
          </p:nvSpPr>
          <p:spPr bwMode="auto">
            <a:xfrm>
              <a:off x="4641924" y="548680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6" name="Text Box 11"/>
            <p:cNvSpPr txBox="1">
              <a:spLocks noChangeArrowheads="1"/>
            </p:cNvSpPr>
            <p:nvPr/>
          </p:nvSpPr>
          <p:spPr bwMode="auto">
            <a:xfrm>
              <a:off x="4499109" y="1167188"/>
              <a:ext cx="611066" cy="40010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 dirty="0" smtClean="0"/>
                <a:t>1/.5</a:t>
              </a:r>
              <a:endParaRPr lang="en-US" sz="2000" b="1" dirty="0"/>
            </a:p>
          </p:txBody>
        </p:sp>
        <p:sp>
          <p:nvSpPr>
            <p:cNvPr id="37" name="Text Box 6"/>
            <p:cNvSpPr txBox="1">
              <a:spLocks noChangeArrowheads="1"/>
            </p:cNvSpPr>
            <p:nvPr/>
          </p:nvSpPr>
          <p:spPr bwMode="auto">
            <a:xfrm>
              <a:off x="854854" y="3097187"/>
              <a:ext cx="1167130" cy="10045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e</a:t>
              </a:r>
              <a:r>
                <a:rPr lang="en-US" sz="3200" b="1" baseline="-25000" dirty="0" err="1"/>
                <a:t>M</a:t>
              </a:r>
              <a:endParaRPr lang="en-US" sz="3200" b="1" dirty="0"/>
            </a:p>
          </p:txBody>
        </p:sp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3496392" y="3089251"/>
              <a:ext cx="1167130" cy="10045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a</a:t>
              </a:r>
              <a:r>
                <a:rPr lang="en-US" sz="3200" b="1" baseline="-25000" dirty="0" err="1"/>
                <a:t>M</a:t>
              </a:r>
              <a:endParaRPr lang="en-US" sz="3200" b="1" dirty="0"/>
            </a:p>
          </p:txBody>
        </p:sp>
        <p:sp>
          <p:nvSpPr>
            <p:cNvPr id="39" name="Text Box 9"/>
            <p:cNvSpPr txBox="1">
              <a:spLocks noChangeArrowheads="1"/>
            </p:cNvSpPr>
            <p:nvPr/>
          </p:nvSpPr>
          <p:spPr bwMode="auto">
            <a:xfrm>
              <a:off x="2051725" y="3097187"/>
              <a:ext cx="1167130" cy="10045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c</a:t>
              </a:r>
              <a:r>
                <a:rPr lang="en-US" sz="3200" b="1" baseline="-25000" dirty="0" err="1"/>
                <a:t>M</a:t>
              </a:r>
              <a:endParaRPr lang="en-US" sz="3200" b="1" dirty="0"/>
            </a:p>
          </p:txBody>
        </p:sp>
        <p:sp>
          <p:nvSpPr>
            <p:cNvPr id="40" name="Text Box 30"/>
            <p:cNvSpPr txBox="1">
              <a:spLocks noChangeArrowheads="1"/>
            </p:cNvSpPr>
            <p:nvPr/>
          </p:nvSpPr>
          <p:spPr bwMode="auto">
            <a:xfrm>
              <a:off x="5057523" y="3097187"/>
              <a:ext cx="1167130" cy="10045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a</a:t>
              </a:r>
              <a:r>
                <a:rPr lang="en-US" sz="3200" b="1" baseline="-25000" dirty="0" err="1"/>
                <a:t>M</a:t>
              </a:r>
              <a:endParaRPr lang="en-US" sz="3200" b="1" dirty="0"/>
            </a:p>
          </p:txBody>
        </p:sp>
        <p:sp>
          <p:nvSpPr>
            <p:cNvPr id="41" name="Text Box 31"/>
            <p:cNvSpPr txBox="1">
              <a:spLocks noChangeArrowheads="1"/>
            </p:cNvSpPr>
            <p:nvPr/>
          </p:nvSpPr>
          <p:spPr bwMode="auto">
            <a:xfrm>
              <a:off x="7436394" y="3137595"/>
              <a:ext cx="1167130" cy="10045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e</a:t>
              </a:r>
              <a:r>
                <a:rPr lang="en-US" sz="3200" b="1" baseline="-25000" dirty="0" err="1"/>
                <a:t>M</a:t>
              </a:r>
              <a:endParaRPr lang="en-US" sz="3200" b="1" dirty="0"/>
            </a:p>
          </p:txBody>
        </p:sp>
        <p:sp>
          <p:nvSpPr>
            <p:cNvPr id="42" name="Text Box 32"/>
            <p:cNvSpPr txBox="1">
              <a:spLocks noChangeArrowheads="1"/>
            </p:cNvSpPr>
            <p:nvPr/>
          </p:nvSpPr>
          <p:spPr bwMode="auto">
            <a:xfrm>
              <a:off x="6239523" y="3097187"/>
              <a:ext cx="1167130" cy="10045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c</a:t>
              </a:r>
              <a:r>
                <a:rPr lang="en-US" sz="3200" b="1" baseline="-25000" dirty="0" err="1"/>
                <a:t>M</a:t>
              </a:r>
              <a:endParaRPr lang="en-US" sz="3200" b="1" dirty="0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098687" y="3490097"/>
            <a:ext cx="4512990" cy="2724582"/>
            <a:chOff x="635074" y="548680"/>
            <a:chExt cx="8231116" cy="4680520"/>
          </a:xfrm>
        </p:grpSpPr>
        <p:sp>
          <p:nvSpPr>
            <p:cNvPr id="90" name="Rectangle 89"/>
            <p:cNvSpPr>
              <a:spLocks noChangeArrowheads="1"/>
            </p:cNvSpPr>
            <p:nvPr/>
          </p:nvSpPr>
          <p:spPr bwMode="auto">
            <a:xfrm>
              <a:off x="1887612" y="4467200"/>
              <a:ext cx="1395412" cy="76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Twin 1</a:t>
              </a:r>
              <a:endParaRPr lang="en-US" sz="2400" b="1" baseline="-25000"/>
            </a:p>
          </p:txBody>
        </p:sp>
        <p:sp>
          <p:nvSpPr>
            <p:cNvPr id="91" name="Oval 90"/>
            <p:cNvSpPr>
              <a:spLocks noChangeArrowheads="1"/>
            </p:cNvSpPr>
            <p:nvPr/>
          </p:nvSpPr>
          <p:spPr bwMode="auto">
            <a:xfrm>
              <a:off x="1192287" y="2028800"/>
              <a:ext cx="859438" cy="539749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E</a:t>
              </a:r>
              <a:r>
                <a:rPr lang="en-US" sz="2400" b="1" baseline="-25000" dirty="0" smtClean="0"/>
                <a:t>F</a:t>
              </a:r>
              <a:endParaRPr lang="en-US" sz="2400" b="1" baseline="-25000" dirty="0"/>
            </a:p>
          </p:txBody>
        </p:sp>
        <p:cxnSp>
          <p:nvCxnSpPr>
            <p:cNvPr id="92" name="AutoShape 13"/>
            <p:cNvCxnSpPr>
              <a:cxnSpLocks noChangeShapeType="1"/>
              <a:stCxn id="91" idx="2"/>
              <a:endCxn id="91" idx="3"/>
            </p:cNvCxnSpPr>
            <p:nvPr/>
          </p:nvCxnSpPr>
          <p:spPr bwMode="auto">
            <a:xfrm rot="10800000" flipH="1" flipV="1">
              <a:off x="1192287" y="2298675"/>
              <a:ext cx="125862" cy="190830"/>
            </a:xfrm>
            <a:prstGeom prst="curvedConnector4">
              <a:avLst>
                <a:gd name="adj1" fmla="val -331266"/>
                <a:gd name="adj2" fmla="val 347212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3" name="Oval 14"/>
            <p:cNvSpPr>
              <a:spLocks noChangeArrowheads="1"/>
            </p:cNvSpPr>
            <p:nvPr/>
          </p:nvSpPr>
          <p:spPr bwMode="auto">
            <a:xfrm>
              <a:off x="2290836" y="2035149"/>
              <a:ext cx="895352" cy="527051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C</a:t>
              </a:r>
              <a:r>
                <a:rPr lang="en-US" sz="2400" b="1" baseline="-25000" dirty="0" smtClean="0"/>
                <a:t>F</a:t>
              </a:r>
              <a:endParaRPr lang="en-US" sz="2400" b="1" dirty="0"/>
            </a:p>
          </p:txBody>
        </p:sp>
        <p:cxnSp>
          <p:nvCxnSpPr>
            <p:cNvPr id="94" name="AutoShape 15"/>
            <p:cNvCxnSpPr>
              <a:cxnSpLocks noChangeShapeType="1"/>
              <a:stCxn id="93" idx="2"/>
              <a:endCxn id="93" idx="3"/>
            </p:cNvCxnSpPr>
            <p:nvPr/>
          </p:nvCxnSpPr>
          <p:spPr bwMode="auto">
            <a:xfrm rot="10800000" flipH="1" flipV="1">
              <a:off x="2290836" y="2298673"/>
              <a:ext cx="131122" cy="186341"/>
            </a:xfrm>
            <a:prstGeom prst="curvedConnector4">
              <a:avLst>
                <a:gd name="adj1" fmla="val -317977"/>
                <a:gd name="adj2" fmla="val 352169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5" name="Oval 18"/>
            <p:cNvSpPr>
              <a:spLocks noChangeArrowheads="1"/>
            </p:cNvSpPr>
            <p:nvPr/>
          </p:nvSpPr>
          <p:spPr bwMode="auto">
            <a:xfrm>
              <a:off x="3664024" y="2035149"/>
              <a:ext cx="835085" cy="527049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A</a:t>
              </a:r>
              <a:r>
                <a:rPr lang="en-US" sz="2400" b="1" baseline="-25000" dirty="0" smtClean="0"/>
                <a:t>F</a:t>
              </a:r>
              <a:endParaRPr lang="en-US" sz="2400" b="1" dirty="0"/>
            </a:p>
          </p:txBody>
        </p:sp>
        <p:cxnSp>
          <p:nvCxnSpPr>
            <p:cNvPr id="96" name="AutoShape 19"/>
            <p:cNvCxnSpPr>
              <a:cxnSpLocks noChangeShapeType="1"/>
              <a:stCxn id="95" idx="2"/>
              <a:endCxn id="95" idx="3"/>
            </p:cNvCxnSpPr>
            <p:nvPr/>
          </p:nvCxnSpPr>
          <p:spPr bwMode="auto">
            <a:xfrm rot="10800000" flipH="1" flipV="1">
              <a:off x="3664022" y="2298675"/>
              <a:ext cx="122296" cy="186339"/>
            </a:xfrm>
            <a:prstGeom prst="curvedConnector4">
              <a:avLst>
                <a:gd name="adj1" fmla="val -340924"/>
                <a:gd name="adj2" fmla="val 352171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" name="Text Box 20"/>
            <p:cNvSpPr txBox="1">
              <a:spLocks noChangeArrowheads="1"/>
            </p:cNvSpPr>
            <p:nvPr/>
          </p:nvSpPr>
          <p:spPr bwMode="auto">
            <a:xfrm>
              <a:off x="635074" y="2420913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98" name="Text Box 21"/>
            <p:cNvSpPr txBox="1">
              <a:spLocks noChangeArrowheads="1"/>
            </p:cNvSpPr>
            <p:nvPr/>
          </p:nvSpPr>
          <p:spPr bwMode="auto">
            <a:xfrm>
              <a:off x="1820937" y="2417738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99" name="Text Box 23"/>
            <p:cNvSpPr txBox="1">
              <a:spLocks noChangeArrowheads="1"/>
            </p:cNvSpPr>
            <p:nvPr/>
          </p:nvSpPr>
          <p:spPr bwMode="auto">
            <a:xfrm>
              <a:off x="3186187" y="2416150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00" name="Line 24"/>
            <p:cNvSpPr>
              <a:spLocks noChangeShapeType="1"/>
            </p:cNvSpPr>
            <p:nvPr/>
          </p:nvSpPr>
          <p:spPr bwMode="auto">
            <a:xfrm>
              <a:off x="1454224" y="2562200"/>
              <a:ext cx="6858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01" name="Line 25"/>
            <p:cNvSpPr>
              <a:spLocks noChangeShapeType="1"/>
            </p:cNvSpPr>
            <p:nvPr/>
          </p:nvSpPr>
          <p:spPr bwMode="auto">
            <a:xfrm>
              <a:off x="2551187" y="2565375"/>
              <a:ext cx="9525" cy="19018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02" name="Line 26"/>
            <p:cNvSpPr>
              <a:spLocks noChangeShapeType="1"/>
            </p:cNvSpPr>
            <p:nvPr/>
          </p:nvSpPr>
          <p:spPr bwMode="auto">
            <a:xfrm flipH="1">
              <a:off x="3054424" y="2562200"/>
              <a:ext cx="8382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03" name="Rectangle 28"/>
            <p:cNvSpPr>
              <a:spLocks noChangeArrowheads="1"/>
            </p:cNvSpPr>
            <p:nvPr/>
          </p:nvSpPr>
          <p:spPr bwMode="auto">
            <a:xfrm>
              <a:off x="6078612" y="4467200"/>
              <a:ext cx="1395412" cy="76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Twin 2</a:t>
              </a:r>
              <a:endParaRPr lang="en-US" sz="2400" b="1" baseline="-25000"/>
            </a:p>
          </p:txBody>
        </p:sp>
        <p:sp>
          <p:nvSpPr>
            <p:cNvPr id="104" name="Oval 29"/>
            <p:cNvSpPr>
              <a:spLocks noChangeArrowheads="1"/>
            </p:cNvSpPr>
            <p:nvPr/>
          </p:nvSpPr>
          <p:spPr bwMode="auto">
            <a:xfrm>
              <a:off x="5383288" y="2046058"/>
              <a:ext cx="841365" cy="522491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A</a:t>
              </a:r>
              <a:r>
                <a:rPr lang="en-US" sz="2400" b="1" baseline="-25000" dirty="0" smtClean="0"/>
                <a:t>F</a:t>
              </a:r>
              <a:endParaRPr lang="en-US" sz="2400" b="1" dirty="0"/>
            </a:p>
          </p:txBody>
        </p:sp>
        <p:cxnSp>
          <p:nvCxnSpPr>
            <p:cNvPr id="105" name="AutoShape 34"/>
            <p:cNvCxnSpPr>
              <a:cxnSpLocks noChangeShapeType="1"/>
              <a:stCxn id="104" idx="2"/>
              <a:endCxn id="104" idx="3"/>
            </p:cNvCxnSpPr>
            <p:nvPr/>
          </p:nvCxnSpPr>
          <p:spPr bwMode="auto">
            <a:xfrm rot="10800000" flipH="1" flipV="1">
              <a:off x="5383286" y="2307302"/>
              <a:ext cx="123215" cy="184729"/>
            </a:xfrm>
            <a:prstGeom prst="curvedConnector4">
              <a:avLst>
                <a:gd name="adj1" fmla="val -338381"/>
                <a:gd name="adj2" fmla="val 35400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6" name="Oval 37"/>
            <p:cNvSpPr>
              <a:spLocks noChangeArrowheads="1"/>
            </p:cNvSpPr>
            <p:nvPr/>
          </p:nvSpPr>
          <p:spPr bwMode="auto">
            <a:xfrm>
              <a:off x="6538986" y="2046058"/>
              <a:ext cx="935037" cy="516142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C</a:t>
              </a:r>
              <a:r>
                <a:rPr lang="en-US" sz="2400" b="1" baseline="-25000" dirty="0" smtClean="0"/>
                <a:t>F</a:t>
              </a:r>
              <a:endParaRPr lang="en-US" sz="2400" b="1" dirty="0"/>
            </a:p>
          </p:txBody>
        </p:sp>
        <p:cxnSp>
          <p:nvCxnSpPr>
            <p:cNvPr id="107" name="AutoShape 38"/>
            <p:cNvCxnSpPr>
              <a:cxnSpLocks noChangeShapeType="1"/>
              <a:stCxn id="106" idx="2"/>
              <a:endCxn id="106" idx="3"/>
            </p:cNvCxnSpPr>
            <p:nvPr/>
          </p:nvCxnSpPr>
          <p:spPr bwMode="auto">
            <a:xfrm rot="10800000" flipH="1" flipV="1">
              <a:off x="6538986" y="2304129"/>
              <a:ext cx="136933" cy="182484"/>
            </a:xfrm>
            <a:prstGeom prst="curvedConnector4">
              <a:avLst>
                <a:gd name="adj1" fmla="val -304483"/>
                <a:gd name="adj2" fmla="val 356623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8" name="Oval 39"/>
            <p:cNvSpPr>
              <a:spLocks noChangeArrowheads="1"/>
            </p:cNvSpPr>
            <p:nvPr/>
          </p:nvSpPr>
          <p:spPr bwMode="auto">
            <a:xfrm>
              <a:off x="7855023" y="2046058"/>
              <a:ext cx="1011167" cy="516142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E</a:t>
              </a:r>
              <a:r>
                <a:rPr lang="en-US" sz="2400" b="1" baseline="-25000" dirty="0" smtClean="0"/>
                <a:t>F</a:t>
              </a:r>
              <a:endParaRPr lang="en-US" sz="2400" b="1" dirty="0"/>
            </a:p>
          </p:txBody>
        </p:sp>
        <p:cxnSp>
          <p:nvCxnSpPr>
            <p:cNvPr id="109" name="AutoShape 40"/>
            <p:cNvCxnSpPr>
              <a:cxnSpLocks noChangeShapeType="1"/>
              <a:stCxn id="108" idx="2"/>
              <a:endCxn id="108" idx="3"/>
            </p:cNvCxnSpPr>
            <p:nvPr/>
          </p:nvCxnSpPr>
          <p:spPr bwMode="auto">
            <a:xfrm rot="10800000" flipH="1" flipV="1">
              <a:off x="7855021" y="2304129"/>
              <a:ext cx="148082" cy="182484"/>
            </a:xfrm>
            <a:prstGeom prst="curvedConnector4">
              <a:avLst>
                <a:gd name="adj1" fmla="val -281558"/>
                <a:gd name="adj2" fmla="val 356623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0" name="Text Box 41"/>
            <p:cNvSpPr txBox="1">
              <a:spLocks noChangeArrowheads="1"/>
            </p:cNvSpPr>
            <p:nvPr/>
          </p:nvSpPr>
          <p:spPr bwMode="auto">
            <a:xfrm>
              <a:off x="4826074" y="2420913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11" name="Text Box 43"/>
            <p:cNvSpPr txBox="1">
              <a:spLocks noChangeArrowheads="1"/>
            </p:cNvSpPr>
            <p:nvPr/>
          </p:nvSpPr>
          <p:spPr bwMode="auto">
            <a:xfrm>
              <a:off x="6072262" y="2417738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12" name="Text Box 44"/>
            <p:cNvSpPr txBox="1">
              <a:spLocks noChangeArrowheads="1"/>
            </p:cNvSpPr>
            <p:nvPr/>
          </p:nvSpPr>
          <p:spPr bwMode="auto">
            <a:xfrm>
              <a:off x="7377187" y="2416150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13" name="Line 45"/>
            <p:cNvSpPr>
              <a:spLocks noChangeShapeType="1"/>
            </p:cNvSpPr>
            <p:nvPr/>
          </p:nvSpPr>
          <p:spPr bwMode="auto">
            <a:xfrm>
              <a:off x="5645224" y="2562200"/>
              <a:ext cx="6858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14" name="Line 47"/>
            <p:cNvSpPr>
              <a:spLocks noChangeShapeType="1"/>
            </p:cNvSpPr>
            <p:nvPr/>
          </p:nvSpPr>
          <p:spPr bwMode="auto">
            <a:xfrm flipH="1">
              <a:off x="7245424" y="2562200"/>
              <a:ext cx="8382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15" name="Line 48"/>
            <p:cNvSpPr>
              <a:spLocks noChangeShapeType="1"/>
            </p:cNvSpPr>
            <p:nvPr/>
          </p:nvSpPr>
          <p:spPr bwMode="auto">
            <a:xfrm flipH="1">
              <a:off x="6754887" y="2565375"/>
              <a:ext cx="30162" cy="19018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cxnSp>
          <p:nvCxnSpPr>
            <p:cNvPr id="116" name="AutoShape 49"/>
            <p:cNvCxnSpPr>
              <a:cxnSpLocks noChangeShapeType="1"/>
              <a:stCxn id="95" idx="0"/>
              <a:endCxn id="104" idx="0"/>
            </p:cNvCxnSpPr>
            <p:nvPr/>
          </p:nvCxnSpPr>
          <p:spPr bwMode="auto">
            <a:xfrm rot="16200000" flipH="1">
              <a:off x="4937314" y="1179402"/>
              <a:ext cx="10909" cy="1722405"/>
            </a:xfrm>
            <a:prstGeom prst="curvedConnector3">
              <a:avLst>
                <a:gd name="adj1" fmla="val -3600000"/>
              </a:avLst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7" name="AutoShape 51"/>
            <p:cNvCxnSpPr>
              <a:cxnSpLocks noChangeShapeType="1"/>
              <a:stCxn id="93" idx="0"/>
              <a:endCxn id="106" idx="0"/>
            </p:cNvCxnSpPr>
            <p:nvPr/>
          </p:nvCxnSpPr>
          <p:spPr bwMode="auto">
            <a:xfrm rot="16200000" flipH="1">
              <a:off x="4867055" y="-93393"/>
              <a:ext cx="10909" cy="4267992"/>
            </a:xfrm>
            <a:prstGeom prst="curvedConnector3">
              <a:avLst>
                <a:gd name="adj1" fmla="val -7714283"/>
              </a:avLst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8" name="Text Box 10"/>
            <p:cNvSpPr txBox="1">
              <a:spLocks noChangeArrowheads="1"/>
            </p:cNvSpPr>
            <p:nvPr/>
          </p:nvSpPr>
          <p:spPr bwMode="auto">
            <a:xfrm>
              <a:off x="4641924" y="548680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19" name="Text Box 11"/>
            <p:cNvSpPr txBox="1">
              <a:spLocks noChangeArrowheads="1"/>
            </p:cNvSpPr>
            <p:nvPr/>
          </p:nvSpPr>
          <p:spPr bwMode="auto">
            <a:xfrm>
              <a:off x="4499109" y="1167188"/>
              <a:ext cx="611066" cy="40010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 dirty="0" smtClean="0"/>
                <a:t>1/.5</a:t>
              </a:r>
              <a:endParaRPr lang="en-US" sz="2000" b="1" dirty="0"/>
            </a:p>
          </p:txBody>
        </p:sp>
        <p:sp>
          <p:nvSpPr>
            <p:cNvPr id="120" name="Text Box 6"/>
            <p:cNvSpPr txBox="1">
              <a:spLocks noChangeArrowheads="1"/>
            </p:cNvSpPr>
            <p:nvPr/>
          </p:nvSpPr>
          <p:spPr bwMode="auto">
            <a:xfrm>
              <a:off x="910402" y="3097187"/>
              <a:ext cx="1056033" cy="10045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e</a:t>
              </a:r>
              <a:r>
                <a:rPr lang="en-US" sz="3200" b="1" baseline="-25000" dirty="0" err="1" smtClean="0"/>
                <a:t>F</a:t>
              </a:r>
              <a:endParaRPr lang="en-US" sz="3200" b="1" dirty="0"/>
            </a:p>
          </p:txBody>
        </p:sp>
        <p:sp>
          <p:nvSpPr>
            <p:cNvPr id="121" name="Text Box 7"/>
            <p:cNvSpPr txBox="1">
              <a:spLocks noChangeArrowheads="1"/>
            </p:cNvSpPr>
            <p:nvPr/>
          </p:nvSpPr>
          <p:spPr bwMode="auto">
            <a:xfrm>
              <a:off x="3551940" y="3089251"/>
              <a:ext cx="1056033" cy="10045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a</a:t>
              </a:r>
              <a:r>
                <a:rPr lang="en-US" sz="3200" b="1" baseline="-25000" dirty="0" err="1" smtClean="0"/>
                <a:t>F</a:t>
              </a:r>
              <a:endParaRPr lang="en-US" sz="3200" b="1" dirty="0"/>
            </a:p>
          </p:txBody>
        </p:sp>
        <p:sp>
          <p:nvSpPr>
            <p:cNvPr id="122" name="Text Box 9"/>
            <p:cNvSpPr txBox="1">
              <a:spLocks noChangeArrowheads="1"/>
            </p:cNvSpPr>
            <p:nvPr/>
          </p:nvSpPr>
          <p:spPr bwMode="auto">
            <a:xfrm>
              <a:off x="2107272" y="3097187"/>
              <a:ext cx="1056033" cy="10045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c</a:t>
              </a:r>
              <a:r>
                <a:rPr lang="en-US" sz="3200" b="1" baseline="-25000" dirty="0" err="1" smtClean="0"/>
                <a:t>F</a:t>
              </a:r>
              <a:endParaRPr lang="en-US" sz="3200" b="1" dirty="0"/>
            </a:p>
          </p:txBody>
        </p:sp>
        <p:sp>
          <p:nvSpPr>
            <p:cNvPr id="123" name="Text Box 30"/>
            <p:cNvSpPr txBox="1">
              <a:spLocks noChangeArrowheads="1"/>
            </p:cNvSpPr>
            <p:nvPr/>
          </p:nvSpPr>
          <p:spPr bwMode="auto">
            <a:xfrm>
              <a:off x="5113072" y="3097187"/>
              <a:ext cx="1056031" cy="10045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a</a:t>
              </a:r>
              <a:r>
                <a:rPr lang="en-US" sz="3200" b="1" baseline="-25000" dirty="0" err="1" smtClean="0"/>
                <a:t>F</a:t>
              </a:r>
              <a:endParaRPr lang="en-US" sz="3200" b="1" dirty="0"/>
            </a:p>
          </p:txBody>
        </p:sp>
        <p:sp>
          <p:nvSpPr>
            <p:cNvPr id="124" name="Text Box 31"/>
            <p:cNvSpPr txBox="1">
              <a:spLocks noChangeArrowheads="1"/>
            </p:cNvSpPr>
            <p:nvPr/>
          </p:nvSpPr>
          <p:spPr bwMode="auto">
            <a:xfrm>
              <a:off x="7463888" y="3137595"/>
              <a:ext cx="1056031" cy="10045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e</a:t>
              </a:r>
              <a:r>
                <a:rPr lang="en-US" sz="3200" b="1" baseline="-25000" dirty="0" err="1" smtClean="0"/>
                <a:t>F</a:t>
              </a:r>
              <a:endParaRPr lang="en-US" sz="3200" b="1" dirty="0"/>
            </a:p>
          </p:txBody>
        </p:sp>
        <p:sp>
          <p:nvSpPr>
            <p:cNvPr id="125" name="Text Box 32"/>
            <p:cNvSpPr txBox="1">
              <a:spLocks noChangeArrowheads="1"/>
            </p:cNvSpPr>
            <p:nvPr/>
          </p:nvSpPr>
          <p:spPr bwMode="auto">
            <a:xfrm>
              <a:off x="6295072" y="3097187"/>
              <a:ext cx="1056031" cy="10045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c</a:t>
              </a:r>
              <a:r>
                <a:rPr lang="en-US" sz="3200" b="1" baseline="-25000" dirty="0" err="1" smtClean="0"/>
                <a:t>F</a:t>
              </a:r>
              <a:endParaRPr lang="en-US" sz="3200" b="1" dirty="0"/>
            </a:p>
          </p:txBody>
        </p:sp>
      </p:grpSp>
      <p:sp>
        <p:nvSpPr>
          <p:cNvPr id="126" name="TextBox 125"/>
          <p:cNvSpPr txBox="1"/>
          <p:nvPr/>
        </p:nvSpPr>
        <p:spPr>
          <a:xfrm>
            <a:off x="5425178" y="764704"/>
            <a:ext cx="2996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 smtClean="0"/>
              <a:t>Male ACE model</a:t>
            </a:r>
            <a:endParaRPr lang="en-AU" b="1" dirty="0"/>
          </a:p>
        </p:txBody>
      </p:sp>
      <p:sp>
        <p:nvSpPr>
          <p:cNvPr id="127" name="TextBox 126"/>
          <p:cNvSpPr txBox="1"/>
          <p:nvPr/>
        </p:nvSpPr>
        <p:spPr>
          <a:xfrm>
            <a:off x="1176193" y="5585318"/>
            <a:ext cx="2996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 smtClean="0"/>
              <a:t>Female ACE model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34970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60648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/>
              <a:t>The language of heterogeneity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txBody>
          <a:bodyPr/>
          <a:lstStyle/>
          <a:p>
            <a:r>
              <a:rPr lang="en-AU" dirty="0" smtClean="0"/>
              <a:t>Non-Scalar limitation </a:t>
            </a:r>
          </a:p>
          <a:p>
            <a:pPr lvl="1"/>
            <a:r>
              <a:rPr lang="en-AU" dirty="0" smtClean="0"/>
              <a:t>With </a:t>
            </a:r>
            <a:r>
              <a:rPr lang="en-AU" dirty="0"/>
              <a:t>opposite sex twin pairs (</a:t>
            </a:r>
            <a:r>
              <a:rPr lang="en-AU" dirty="0" smtClean="0"/>
              <a:t>Quantitative)</a:t>
            </a:r>
          </a:p>
          <a:p>
            <a:pPr marL="457200" lvl="1" indent="0">
              <a:buNone/>
            </a:pPr>
            <a:endParaRPr lang="en-AU" dirty="0"/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493204" y="2708920"/>
            <a:ext cx="41148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 smtClean="0"/>
              <a:t>Male Parameters</a:t>
            </a:r>
          </a:p>
          <a:p>
            <a:pPr lvl="1"/>
            <a:r>
              <a:rPr lang="en-AU" i="1" dirty="0" err="1" smtClean="0"/>
              <a:t>means</a:t>
            </a:r>
            <a:r>
              <a:rPr lang="en-AU" i="1" baseline="-25000" dirty="0" err="1" smtClean="0"/>
              <a:t>M</a:t>
            </a:r>
            <a:endParaRPr lang="en-AU" i="1" dirty="0" smtClean="0"/>
          </a:p>
          <a:p>
            <a:pPr lvl="1"/>
            <a:r>
              <a:rPr lang="en-AU" i="1" dirty="0" smtClean="0"/>
              <a:t>A</a:t>
            </a:r>
            <a:r>
              <a:rPr lang="en-AU" i="1" baseline="-25000" dirty="0"/>
              <a:t>M</a:t>
            </a:r>
            <a:r>
              <a:rPr lang="en-AU" i="1" dirty="0" smtClean="0"/>
              <a:t> C</a:t>
            </a:r>
            <a:r>
              <a:rPr lang="en-AU" i="1" baseline="-25000" dirty="0"/>
              <a:t>M</a:t>
            </a:r>
            <a:r>
              <a:rPr lang="en-AU" i="1" dirty="0" smtClean="0"/>
              <a:t> and E</a:t>
            </a:r>
            <a:r>
              <a:rPr lang="en-AU" i="1" baseline="-25000" dirty="0"/>
              <a:t>M</a:t>
            </a:r>
            <a:r>
              <a:rPr lang="en-AU" i="1" dirty="0" smtClean="0"/>
              <a:t> </a:t>
            </a:r>
          </a:p>
          <a:p>
            <a:pPr marL="457200" lvl="1" indent="0">
              <a:buFont typeface="Arial" pitchFamily="34" charset="0"/>
              <a:buNone/>
            </a:pPr>
            <a:endParaRPr lang="en-AU" dirty="0"/>
          </a:p>
        </p:txBody>
      </p:sp>
      <p:sp>
        <p:nvSpPr>
          <p:cNvPr id="6" name="Content Placeholder 7"/>
          <p:cNvSpPr txBox="1">
            <a:spLocks/>
          </p:cNvSpPr>
          <p:nvPr/>
        </p:nvSpPr>
        <p:spPr>
          <a:xfrm>
            <a:off x="4705672" y="2780928"/>
            <a:ext cx="41148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 smtClean="0"/>
              <a:t>Female Parameters</a:t>
            </a:r>
          </a:p>
          <a:p>
            <a:pPr lvl="1"/>
            <a:r>
              <a:rPr lang="en-AU" i="1" dirty="0" err="1" smtClean="0"/>
              <a:t>mean</a:t>
            </a:r>
            <a:r>
              <a:rPr lang="en-AU" i="1" baseline="-25000" dirty="0" err="1"/>
              <a:t>F</a:t>
            </a:r>
            <a:endParaRPr lang="en-AU" i="1" dirty="0" smtClean="0"/>
          </a:p>
          <a:p>
            <a:pPr lvl="1"/>
            <a:r>
              <a:rPr lang="en-AU" i="1" dirty="0" smtClean="0"/>
              <a:t>A</a:t>
            </a:r>
            <a:r>
              <a:rPr lang="en-AU" i="1" baseline="-25000" dirty="0" smtClean="0"/>
              <a:t>F</a:t>
            </a:r>
            <a:r>
              <a:rPr lang="en-AU" i="1" dirty="0" smtClean="0"/>
              <a:t> C</a:t>
            </a:r>
            <a:r>
              <a:rPr lang="en-AU" i="1" baseline="-25000" dirty="0"/>
              <a:t>F</a:t>
            </a:r>
            <a:r>
              <a:rPr lang="en-AU" i="1" dirty="0" smtClean="0"/>
              <a:t> and E</a:t>
            </a:r>
            <a:r>
              <a:rPr lang="en-AU" i="1" baseline="-25000" dirty="0"/>
              <a:t>F</a:t>
            </a:r>
            <a:r>
              <a:rPr lang="en-AU" i="1" dirty="0" smtClean="0"/>
              <a:t> </a:t>
            </a:r>
          </a:p>
          <a:p>
            <a:pPr marL="457200" lvl="1" indent="0">
              <a:buFont typeface="Arial" pitchFamily="34" charset="0"/>
              <a:buNone/>
            </a:pPr>
            <a:endParaRPr lang="en-AU" dirty="0"/>
          </a:p>
        </p:txBody>
      </p:sp>
      <p:sp>
        <p:nvSpPr>
          <p:cNvPr id="9" name="Rounded Rectangle 8"/>
          <p:cNvSpPr/>
          <p:nvPr/>
        </p:nvSpPr>
        <p:spPr>
          <a:xfrm>
            <a:off x="1187624" y="4365104"/>
            <a:ext cx="6480720" cy="2016224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2800" dirty="0" smtClean="0"/>
              <a:t>Parameters are estimated jointly – linked via the opposite sex correlations</a:t>
            </a:r>
          </a:p>
          <a:p>
            <a:pPr lvl="2"/>
            <a:r>
              <a:rPr lang="en-AU" sz="2000" i="1" dirty="0" smtClean="0"/>
              <a:t>r(</a:t>
            </a:r>
            <a:r>
              <a:rPr lang="en-AU" sz="2000" i="1" dirty="0" err="1" smtClean="0"/>
              <a:t>A</a:t>
            </a:r>
            <a:r>
              <a:rPr lang="en-AU" sz="2000" i="1" baseline="-25000" dirty="0" err="1" smtClean="0"/>
              <a:t>Female</a:t>
            </a:r>
            <a:r>
              <a:rPr lang="en-AU" sz="2000" i="1" baseline="-25000" dirty="0" smtClean="0"/>
              <a:t> ,</a:t>
            </a:r>
            <a:r>
              <a:rPr lang="en-AU" sz="2000" i="1" dirty="0" err="1" smtClean="0"/>
              <a:t>A</a:t>
            </a:r>
            <a:r>
              <a:rPr lang="en-AU" sz="2000" i="1" baseline="-25000" dirty="0" err="1" smtClean="0"/>
              <a:t>male</a:t>
            </a:r>
            <a:r>
              <a:rPr lang="en-AU" sz="2000" i="1" dirty="0" smtClean="0"/>
              <a:t>) = .5</a:t>
            </a:r>
            <a:endParaRPr lang="en-AU" sz="2000" i="1" dirty="0"/>
          </a:p>
          <a:p>
            <a:pPr lvl="2"/>
            <a:r>
              <a:rPr lang="en-AU" sz="2000" i="1" dirty="0"/>
              <a:t>r(</a:t>
            </a:r>
            <a:r>
              <a:rPr lang="en-AU" sz="2000" i="1" dirty="0" err="1" smtClean="0"/>
              <a:t>C</a:t>
            </a:r>
            <a:r>
              <a:rPr lang="en-AU" sz="2000" i="1" baseline="-25000" dirty="0" err="1" smtClean="0"/>
              <a:t>Female</a:t>
            </a:r>
            <a:r>
              <a:rPr lang="en-AU" sz="2000" i="1" baseline="-25000" dirty="0" smtClean="0"/>
              <a:t>  </a:t>
            </a:r>
            <a:r>
              <a:rPr lang="en-AU" sz="2000" i="1" dirty="0"/>
              <a:t>≠  </a:t>
            </a:r>
            <a:r>
              <a:rPr lang="en-AU" sz="2000" i="1" dirty="0" err="1" smtClean="0"/>
              <a:t>C</a:t>
            </a:r>
            <a:r>
              <a:rPr lang="en-AU" sz="2000" i="1" baseline="-25000" dirty="0" err="1" smtClean="0"/>
              <a:t>Male</a:t>
            </a:r>
            <a:r>
              <a:rPr lang="en-AU" sz="2000" i="1" dirty="0"/>
              <a:t> ) = </a:t>
            </a:r>
            <a:r>
              <a:rPr lang="en-AU" sz="2000" i="1" dirty="0" smtClean="0"/>
              <a:t>1</a:t>
            </a:r>
            <a:endParaRPr lang="en-AU" sz="2000" i="1" baseline="-25000" dirty="0"/>
          </a:p>
          <a:p>
            <a:pPr lvl="2"/>
            <a:r>
              <a:rPr lang="en-AU" sz="2000" i="1" dirty="0"/>
              <a:t>r(</a:t>
            </a:r>
            <a:r>
              <a:rPr lang="en-AU" sz="2000" i="1" dirty="0" err="1" smtClean="0"/>
              <a:t>E</a:t>
            </a:r>
            <a:r>
              <a:rPr lang="en-AU" sz="2000" i="1" baseline="-25000" dirty="0" err="1" smtClean="0"/>
              <a:t>Female</a:t>
            </a:r>
            <a:r>
              <a:rPr lang="en-AU" sz="2000" i="1" baseline="-25000" dirty="0" smtClean="0"/>
              <a:t>  </a:t>
            </a:r>
            <a:r>
              <a:rPr lang="en-AU" sz="2000" i="1" dirty="0"/>
              <a:t>≠ </a:t>
            </a:r>
            <a:r>
              <a:rPr lang="en-AU" sz="2000" i="1" dirty="0" err="1" smtClean="0"/>
              <a:t>E</a:t>
            </a:r>
            <a:r>
              <a:rPr lang="en-AU" sz="2000" i="1" baseline="-25000" dirty="0" err="1" smtClean="0"/>
              <a:t>Male</a:t>
            </a:r>
            <a:r>
              <a:rPr lang="en-AU" sz="2400" i="1" dirty="0"/>
              <a:t> ) = </a:t>
            </a:r>
            <a:r>
              <a:rPr lang="en-AU" sz="2400" i="1" dirty="0" smtClean="0"/>
              <a:t>0</a:t>
            </a:r>
            <a:endParaRPr lang="en-AU" sz="2400" dirty="0"/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3347864" y="3573016"/>
            <a:ext cx="1656184" cy="0"/>
          </a:xfrm>
          <a:prstGeom prst="straightConnector1">
            <a:avLst/>
          </a:prstGeom>
          <a:ln w="254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7050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60648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5" name="Group 4"/>
          <p:cNvGrpSpPr/>
          <p:nvPr/>
        </p:nvGrpSpPr>
        <p:grpSpPr>
          <a:xfrm>
            <a:off x="635074" y="764704"/>
            <a:ext cx="7786758" cy="4680520"/>
            <a:chOff x="635074" y="548680"/>
            <a:chExt cx="7786758" cy="468052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887612" y="4467200"/>
              <a:ext cx="1395412" cy="76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Male</a:t>
              </a:r>
            </a:p>
            <a:p>
              <a:pPr algn="ctr"/>
              <a:r>
                <a:rPr lang="en-US" sz="2400" b="1" dirty="0" smtClean="0"/>
                <a:t>Twin</a:t>
              </a:r>
              <a:endParaRPr lang="en-US" sz="2400" b="1" baseline="-25000" dirty="0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1192287" y="203515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E</a:t>
              </a:r>
              <a:r>
                <a:rPr lang="en-US" sz="2400" b="1" baseline="-25000" dirty="0"/>
                <a:t>M</a:t>
              </a:r>
              <a:endParaRPr lang="en-US" sz="2400" b="1" dirty="0"/>
            </a:p>
          </p:txBody>
        </p:sp>
        <p:cxnSp>
          <p:nvCxnSpPr>
            <p:cNvPr id="10" name="AutoShape 13"/>
            <p:cNvCxnSpPr>
              <a:cxnSpLocks noChangeShapeType="1"/>
              <a:stCxn id="9" idx="2"/>
              <a:endCxn id="9" idx="3"/>
            </p:cNvCxnSpPr>
            <p:nvPr/>
          </p:nvCxnSpPr>
          <p:spPr bwMode="auto">
            <a:xfrm rot="10800000" flipH="1" flipV="1">
              <a:off x="1173237" y="230185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2290837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C</a:t>
              </a:r>
              <a:r>
                <a:rPr lang="en-US" sz="2400" b="1" baseline="-25000" dirty="0"/>
                <a:t>M</a:t>
              </a:r>
              <a:endParaRPr lang="en-US" sz="2400" b="1" dirty="0"/>
            </a:p>
          </p:txBody>
        </p:sp>
        <p:cxnSp>
          <p:nvCxnSpPr>
            <p:cNvPr id="12" name="AutoShape 15"/>
            <p:cNvCxnSpPr>
              <a:cxnSpLocks noChangeShapeType="1"/>
              <a:stCxn id="11" idx="2"/>
              <a:endCxn id="11" idx="3"/>
            </p:cNvCxnSpPr>
            <p:nvPr/>
          </p:nvCxnSpPr>
          <p:spPr bwMode="auto">
            <a:xfrm rot="10800000" flipH="1" flipV="1">
              <a:off x="2271787" y="229550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Oval 18"/>
            <p:cNvSpPr>
              <a:spLocks noChangeArrowheads="1"/>
            </p:cNvSpPr>
            <p:nvPr/>
          </p:nvSpPr>
          <p:spPr bwMode="auto">
            <a:xfrm>
              <a:off x="3664024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A</a:t>
              </a:r>
              <a:r>
                <a:rPr lang="en-US" sz="2400" b="1" baseline="-25000" dirty="0" smtClean="0"/>
                <a:t>M</a:t>
              </a:r>
              <a:endParaRPr lang="en-US" sz="2400" b="1" dirty="0"/>
            </a:p>
          </p:txBody>
        </p:sp>
        <p:cxnSp>
          <p:nvCxnSpPr>
            <p:cNvPr id="14" name="AutoShape 19"/>
            <p:cNvCxnSpPr>
              <a:cxnSpLocks noChangeShapeType="1"/>
              <a:stCxn id="13" idx="2"/>
              <a:endCxn id="13" idx="3"/>
            </p:cNvCxnSpPr>
            <p:nvPr/>
          </p:nvCxnSpPr>
          <p:spPr bwMode="auto">
            <a:xfrm rot="10800000" flipH="1" flipV="1">
              <a:off x="3644974" y="2295500"/>
              <a:ext cx="96838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 Box 20"/>
            <p:cNvSpPr txBox="1">
              <a:spLocks noChangeArrowheads="1"/>
            </p:cNvSpPr>
            <p:nvPr/>
          </p:nvSpPr>
          <p:spPr bwMode="auto">
            <a:xfrm>
              <a:off x="635074" y="2420913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 dirty="0"/>
                <a:t>1</a:t>
              </a:r>
            </a:p>
          </p:txBody>
        </p:sp>
        <p:sp>
          <p:nvSpPr>
            <p:cNvPr id="16" name="Text Box 21"/>
            <p:cNvSpPr txBox="1">
              <a:spLocks noChangeArrowheads="1"/>
            </p:cNvSpPr>
            <p:nvPr/>
          </p:nvSpPr>
          <p:spPr bwMode="auto">
            <a:xfrm>
              <a:off x="1820937" y="2417738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7" name="Text Box 23"/>
            <p:cNvSpPr txBox="1">
              <a:spLocks noChangeArrowheads="1"/>
            </p:cNvSpPr>
            <p:nvPr/>
          </p:nvSpPr>
          <p:spPr bwMode="auto">
            <a:xfrm>
              <a:off x="3186187" y="2416150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8" name="Line 24"/>
            <p:cNvSpPr>
              <a:spLocks noChangeShapeType="1"/>
            </p:cNvSpPr>
            <p:nvPr/>
          </p:nvSpPr>
          <p:spPr bwMode="auto">
            <a:xfrm>
              <a:off x="1454224" y="2562200"/>
              <a:ext cx="6858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9" name="Line 25"/>
            <p:cNvSpPr>
              <a:spLocks noChangeShapeType="1"/>
            </p:cNvSpPr>
            <p:nvPr/>
          </p:nvSpPr>
          <p:spPr bwMode="auto">
            <a:xfrm>
              <a:off x="2551187" y="2565375"/>
              <a:ext cx="9525" cy="19018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20" name="Line 26"/>
            <p:cNvSpPr>
              <a:spLocks noChangeShapeType="1"/>
            </p:cNvSpPr>
            <p:nvPr/>
          </p:nvSpPr>
          <p:spPr bwMode="auto">
            <a:xfrm flipH="1">
              <a:off x="3054424" y="2562200"/>
              <a:ext cx="8382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21" name="Rectangle 28"/>
            <p:cNvSpPr>
              <a:spLocks noChangeArrowheads="1"/>
            </p:cNvSpPr>
            <p:nvPr/>
          </p:nvSpPr>
          <p:spPr bwMode="auto">
            <a:xfrm>
              <a:off x="6078612" y="4467200"/>
              <a:ext cx="1395412" cy="76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Female</a:t>
              </a:r>
            </a:p>
            <a:p>
              <a:pPr algn="ctr"/>
              <a:r>
                <a:rPr lang="en-US" sz="2400" b="1" dirty="0" smtClean="0"/>
                <a:t>Twin</a:t>
              </a:r>
              <a:endParaRPr lang="en-US" sz="2400" b="1" baseline="-25000" dirty="0"/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>
              <a:off x="5383287" y="203515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A</a:t>
              </a:r>
              <a:r>
                <a:rPr lang="en-US" sz="2400" b="1" baseline="-25000" dirty="0"/>
                <a:t>F</a:t>
              </a:r>
              <a:endParaRPr lang="en-US" sz="2400" b="1" dirty="0"/>
            </a:p>
          </p:txBody>
        </p:sp>
        <p:cxnSp>
          <p:nvCxnSpPr>
            <p:cNvPr id="23" name="AutoShape 34"/>
            <p:cNvCxnSpPr>
              <a:cxnSpLocks noChangeShapeType="1"/>
              <a:stCxn id="22" idx="2"/>
              <a:endCxn id="22" idx="3"/>
            </p:cNvCxnSpPr>
            <p:nvPr/>
          </p:nvCxnSpPr>
          <p:spPr bwMode="auto">
            <a:xfrm rot="10800000" flipH="1" flipV="1">
              <a:off x="5364237" y="230185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Oval 37"/>
            <p:cNvSpPr>
              <a:spLocks noChangeArrowheads="1"/>
            </p:cNvSpPr>
            <p:nvPr/>
          </p:nvSpPr>
          <p:spPr bwMode="auto">
            <a:xfrm>
              <a:off x="6538987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C</a:t>
              </a:r>
              <a:r>
                <a:rPr lang="en-US" sz="2400" b="1" baseline="-25000" dirty="0"/>
                <a:t>F</a:t>
              </a:r>
              <a:endParaRPr lang="en-US" sz="2400" b="1" dirty="0"/>
            </a:p>
          </p:txBody>
        </p:sp>
        <p:cxnSp>
          <p:nvCxnSpPr>
            <p:cNvPr id="25" name="AutoShape 38"/>
            <p:cNvCxnSpPr>
              <a:cxnSpLocks noChangeShapeType="1"/>
              <a:stCxn id="24" idx="2"/>
              <a:endCxn id="24" idx="3"/>
            </p:cNvCxnSpPr>
            <p:nvPr/>
          </p:nvCxnSpPr>
          <p:spPr bwMode="auto">
            <a:xfrm rot="10800000" flipH="1" flipV="1">
              <a:off x="6519937" y="229550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Oval 39"/>
            <p:cNvSpPr>
              <a:spLocks noChangeArrowheads="1"/>
            </p:cNvSpPr>
            <p:nvPr/>
          </p:nvSpPr>
          <p:spPr bwMode="auto">
            <a:xfrm>
              <a:off x="7855024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E</a:t>
              </a:r>
              <a:r>
                <a:rPr lang="en-US" sz="2400" b="1" baseline="-25000" dirty="0"/>
                <a:t>F</a:t>
              </a:r>
              <a:endParaRPr lang="en-US" sz="2400" b="1" dirty="0"/>
            </a:p>
          </p:txBody>
        </p:sp>
        <p:cxnSp>
          <p:nvCxnSpPr>
            <p:cNvPr id="27" name="AutoShape 40"/>
            <p:cNvCxnSpPr>
              <a:cxnSpLocks noChangeShapeType="1"/>
              <a:stCxn id="26" idx="2"/>
              <a:endCxn id="26" idx="3"/>
            </p:cNvCxnSpPr>
            <p:nvPr/>
          </p:nvCxnSpPr>
          <p:spPr bwMode="auto">
            <a:xfrm rot="10800000" flipH="1" flipV="1">
              <a:off x="7835974" y="2295500"/>
              <a:ext cx="96838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Text Box 41"/>
            <p:cNvSpPr txBox="1">
              <a:spLocks noChangeArrowheads="1"/>
            </p:cNvSpPr>
            <p:nvPr/>
          </p:nvSpPr>
          <p:spPr bwMode="auto">
            <a:xfrm>
              <a:off x="4826074" y="2420913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29" name="Text Box 43"/>
            <p:cNvSpPr txBox="1">
              <a:spLocks noChangeArrowheads="1"/>
            </p:cNvSpPr>
            <p:nvPr/>
          </p:nvSpPr>
          <p:spPr bwMode="auto">
            <a:xfrm>
              <a:off x="6072262" y="2417738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0" name="Text Box 44"/>
            <p:cNvSpPr txBox="1">
              <a:spLocks noChangeArrowheads="1"/>
            </p:cNvSpPr>
            <p:nvPr/>
          </p:nvSpPr>
          <p:spPr bwMode="auto">
            <a:xfrm>
              <a:off x="7377187" y="2416150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1" name="Line 45"/>
            <p:cNvSpPr>
              <a:spLocks noChangeShapeType="1"/>
            </p:cNvSpPr>
            <p:nvPr/>
          </p:nvSpPr>
          <p:spPr bwMode="auto">
            <a:xfrm>
              <a:off x="5645224" y="2562200"/>
              <a:ext cx="6858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32" name="Line 47"/>
            <p:cNvSpPr>
              <a:spLocks noChangeShapeType="1"/>
            </p:cNvSpPr>
            <p:nvPr/>
          </p:nvSpPr>
          <p:spPr bwMode="auto">
            <a:xfrm flipH="1">
              <a:off x="7245424" y="2562200"/>
              <a:ext cx="8382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33" name="Line 48"/>
            <p:cNvSpPr>
              <a:spLocks noChangeShapeType="1"/>
            </p:cNvSpPr>
            <p:nvPr/>
          </p:nvSpPr>
          <p:spPr bwMode="auto">
            <a:xfrm flipH="1">
              <a:off x="6754887" y="2565375"/>
              <a:ext cx="30162" cy="19018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cxnSp>
          <p:nvCxnSpPr>
            <p:cNvPr id="34" name="AutoShape 49"/>
            <p:cNvCxnSpPr>
              <a:cxnSpLocks noChangeShapeType="1"/>
              <a:stCxn id="13" idx="0"/>
              <a:endCxn id="22" idx="0"/>
            </p:cNvCxnSpPr>
            <p:nvPr/>
          </p:nvCxnSpPr>
          <p:spPr bwMode="auto">
            <a:xfrm rot="5400000" flipV="1">
              <a:off x="4787181" y="1153293"/>
              <a:ext cx="6350" cy="1719263"/>
            </a:xfrm>
            <a:prstGeom prst="curvedConnector3">
              <a:avLst>
                <a:gd name="adj1" fmla="val -5725000"/>
              </a:avLst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51"/>
            <p:cNvCxnSpPr>
              <a:cxnSpLocks noChangeShapeType="1"/>
              <a:stCxn id="11" idx="0"/>
              <a:endCxn id="24" idx="0"/>
            </p:cNvCxnSpPr>
            <p:nvPr/>
          </p:nvCxnSpPr>
          <p:spPr bwMode="auto">
            <a:xfrm rot="5400000" flipV="1">
              <a:off x="4680818" y="-113531"/>
              <a:ext cx="1588" cy="4248150"/>
            </a:xfrm>
            <a:prstGeom prst="curvedConnector3">
              <a:avLst>
                <a:gd name="adj1" fmla="val -68000032"/>
              </a:avLst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" name="Text Box 10"/>
            <p:cNvSpPr txBox="1">
              <a:spLocks noChangeArrowheads="1"/>
            </p:cNvSpPr>
            <p:nvPr/>
          </p:nvSpPr>
          <p:spPr bwMode="auto">
            <a:xfrm>
              <a:off x="4641924" y="548680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7" name="Text Box 11"/>
            <p:cNvSpPr txBox="1">
              <a:spLocks noChangeArrowheads="1"/>
            </p:cNvSpPr>
            <p:nvPr/>
          </p:nvSpPr>
          <p:spPr bwMode="auto">
            <a:xfrm>
              <a:off x="4499109" y="1268760"/>
              <a:ext cx="611066" cy="4001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 dirty="0" smtClean="0"/>
                <a:t>.5/1</a:t>
              </a:r>
              <a:endParaRPr lang="en-US" sz="2000" b="1" dirty="0"/>
            </a:p>
          </p:txBody>
        </p:sp>
        <p:sp>
          <p:nvSpPr>
            <p:cNvPr id="38" name="Text Box 6"/>
            <p:cNvSpPr txBox="1">
              <a:spLocks noChangeArrowheads="1"/>
            </p:cNvSpPr>
            <p:nvPr/>
          </p:nvSpPr>
          <p:spPr bwMode="auto">
            <a:xfrm>
              <a:off x="1239982" y="3097188"/>
              <a:ext cx="639920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e</a:t>
              </a:r>
              <a:r>
                <a:rPr lang="en-US" sz="3200" b="1" baseline="-25000" dirty="0" err="1" smtClean="0"/>
                <a:t>M</a:t>
              </a:r>
              <a:endParaRPr lang="en-US" sz="3200" b="1" dirty="0"/>
            </a:p>
          </p:txBody>
        </p:sp>
        <p:sp>
          <p:nvSpPr>
            <p:cNvPr id="39" name="Text Box 7"/>
            <p:cNvSpPr txBox="1">
              <a:spLocks noChangeArrowheads="1"/>
            </p:cNvSpPr>
            <p:nvPr/>
          </p:nvSpPr>
          <p:spPr bwMode="auto">
            <a:xfrm>
              <a:off x="3017982" y="3089250"/>
              <a:ext cx="639919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a</a:t>
              </a:r>
              <a:r>
                <a:rPr lang="en-US" sz="3200" b="1" baseline="-25000" dirty="0" err="1" smtClean="0"/>
                <a:t>M</a:t>
              </a:r>
              <a:endParaRPr lang="en-US" sz="3200" b="1" dirty="0"/>
            </a:p>
          </p:txBody>
        </p:sp>
        <p:sp>
          <p:nvSpPr>
            <p:cNvPr id="40" name="Text Box 9"/>
            <p:cNvSpPr txBox="1">
              <a:spLocks noChangeArrowheads="1"/>
            </p:cNvSpPr>
            <p:nvPr/>
          </p:nvSpPr>
          <p:spPr bwMode="auto">
            <a:xfrm>
              <a:off x="2022619" y="3097188"/>
              <a:ext cx="639919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c</a:t>
              </a:r>
              <a:r>
                <a:rPr lang="en-US" sz="3200" b="1" baseline="-25000" dirty="0" err="1" smtClean="0"/>
                <a:t>M</a:t>
              </a:r>
              <a:endParaRPr lang="en-US" sz="3200" b="1" dirty="0"/>
            </a:p>
          </p:txBody>
        </p:sp>
        <p:sp>
          <p:nvSpPr>
            <p:cNvPr id="41" name="Text Box 30"/>
            <p:cNvSpPr txBox="1">
              <a:spLocks noChangeArrowheads="1"/>
            </p:cNvSpPr>
            <p:nvPr/>
          </p:nvSpPr>
          <p:spPr bwMode="auto">
            <a:xfrm>
              <a:off x="6042626" y="3097188"/>
              <a:ext cx="579005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a</a:t>
              </a:r>
              <a:r>
                <a:rPr lang="en-US" sz="3200" b="1" baseline="-25000" dirty="0" err="1" smtClean="0"/>
                <a:t>F</a:t>
              </a:r>
              <a:endParaRPr lang="en-US" sz="3200" b="1" baseline="-25000" dirty="0"/>
            </a:p>
          </p:txBody>
        </p:sp>
        <p:sp>
          <p:nvSpPr>
            <p:cNvPr id="42" name="Text Box 31"/>
            <p:cNvSpPr txBox="1">
              <a:spLocks noChangeArrowheads="1"/>
            </p:cNvSpPr>
            <p:nvPr/>
          </p:nvSpPr>
          <p:spPr bwMode="auto">
            <a:xfrm>
              <a:off x="7842826" y="3068960"/>
              <a:ext cx="579006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e</a:t>
              </a:r>
              <a:r>
                <a:rPr lang="en-US" sz="3200" b="1" baseline="-25000" dirty="0" err="1"/>
                <a:t>F</a:t>
              </a:r>
              <a:endParaRPr lang="en-US" sz="3200" b="1" dirty="0"/>
            </a:p>
          </p:txBody>
        </p:sp>
        <p:sp>
          <p:nvSpPr>
            <p:cNvPr id="43" name="Text Box 32"/>
            <p:cNvSpPr txBox="1">
              <a:spLocks noChangeArrowheads="1"/>
            </p:cNvSpPr>
            <p:nvPr/>
          </p:nvSpPr>
          <p:spPr bwMode="auto">
            <a:xfrm>
              <a:off x="6906722" y="3097188"/>
              <a:ext cx="579006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c</a:t>
              </a:r>
              <a:r>
                <a:rPr lang="en-US" sz="3200" b="1" baseline="-25000" dirty="0" err="1"/>
                <a:t>F</a:t>
              </a:r>
              <a:endParaRPr lang="en-US" sz="3200" b="1" dirty="0"/>
            </a:p>
          </p:txBody>
        </p:sp>
      </p:grpSp>
      <p:sp>
        <p:nvSpPr>
          <p:cNvPr id="44" name="Rounded Rectangle 43"/>
          <p:cNvSpPr/>
          <p:nvPr/>
        </p:nvSpPr>
        <p:spPr>
          <a:xfrm>
            <a:off x="2699792" y="5577589"/>
            <a:ext cx="4124028" cy="947755"/>
          </a:xfrm>
          <a:prstGeom prst="roundRect">
            <a:avLst/>
          </a:prstGeom>
          <a:noFill/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2000" dirty="0" smtClean="0">
                <a:solidFill>
                  <a:schemeClr val="tx1"/>
                </a:solidFill>
              </a:rPr>
              <a:t>Non-scalar Sex-limitation</a:t>
            </a:r>
          </a:p>
          <a:p>
            <a:pPr algn="ctr"/>
            <a:r>
              <a:rPr lang="en-AU" sz="2000" dirty="0" smtClean="0">
                <a:solidFill>
                  <a:schemeClr val="tx1"/>
                </a:solidFill>
              </a:rPr>
              <a:t>aka common-effects sex limitation</a:t>
            </a:r>
            <a:endParaRPr lang="en-A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9987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60648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/>
              <a:t>The language of heterogeneity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txBody>
          <a:bodyPr/>
          <a:lstStyle/>
          <a:p>
            <a:r>
              <a:rPr lang="en-AU" u="sng" dirty="0" smtClean="0"/>
              <a:t>General</a:t>
            </a:r>
            <a:r>
              <a:rPr lang="en-AU" dirty="0" smtClean="0"/>
              <a:t> Non-Scalar limitation </a:t>
            </a:r>
          </a:p>
          <a:p>
            <a:pPr lvl="1"/>
            <a:r>
              <a:rPr lang="en-AU" dirty="0" smtClean="0"/>
              <a:t>With </a:t>
            </a:r>
            <a:r>
              <a:rPr lang="en-AU" dirty="0"/>
              <a:t>opposite sex twin pairs </a:t>
            </a:r>
            <a:r>
              <a:rPr lang="en-AU" dirty="0" smtClean="0"/>
              <a:t>(semi-Qualitative)</a:t>
            </a:r>
          </a:p>
          <a:p>
            <a:pPr marL="457200" lvl="1" indent="0">
              <a:buNone/>
            </a:pPr>
            <a:endParaRPr lang="en-AU" dirty="0"/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493204" y="2708920"/>
            <a:ext cx="4114800" cy="244827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 smtClean="0"/>
              <a:t>Male Parameters</a:t>
            </a:r>
          </a:p>
          <a:p>
            <a:pPr lvl="1"/>
            <a:r>
              <a:rPr lang="en-AU" i="1" dirty="0" err="1" smtClean="0"/>
              <a:t>means</a:t>
            </a:r>
            <a:r>
              <a:rPr lang="en-AU" i="1" baseline="-25000" dirty="0" err="1" smtClean="0"/>
              <a:t>M</a:t>
            </a:r>
            <a:endParaRPr lang="en-AU" i="1" dirty="0" smtClean="0"/>
          </a:p>
          <a:p>
            <a:pPr lvl="1"/>
            <a:r>
              <a:rPr lang="en-AU" i="1" dirty="0" smtClean="0"/>
              <a:t>A</a:t>
            </a:r>
            <a:r>
              <a:rPr lang="en-AU" i="1" baseline="-25000" dirty="0"/>
              <a:t>M</a:t>
            </a:r>
            <a:r>
              <a:rPr lang="en-AU" i="1" dirty="0" smtClean="0"/>
              <a:t> C</a:t>
            </a:r>
            <a:r>
              <a:rPr lang="en-AU" i="1" baseline="-25000" dirty="0" smtClean="0"/>
              <a:t>M</a:t>
            </a:r>
            <a:r>
              <a:rPr lang="en-AU" i="1" dirty="0" smtClean="0"/>
              <a:t> E</a:t>
            </a:r>
            <a:r>
              <a:rPr lang="en-AU" i="1" baseline="-25000" dirty="0"/>
              <a:t>M</a:t>
            </a:r>
            <a:r>
              <a:rPr lang="en-AU" i="1" dirty="0" smtClean="0"/>
              <a:t> and </a:t>
            </a:r>
            <a:r>
              <a:rPr lang="en-AU" b="1" i="1" dirty="0" err="1" smtClean="0"/>
              <a:t>A</a:t>
            </a:r>
            <a:r>
              <a:rPr lang="en-AU" b="1" baseline="-25000" dirty="0" err="1" smtClean="0"/>
              <a:t>Specific</a:t>
            </a:r>
            <a:endParaRPr lang="en-AU" i="1" dirty="0" smtClean="0"/>
          </a:p>
          <a:p>
            <a:pPr lvl="1"/>
            <a:r>
              <a:rPr lang="en-AU" dirty="0" smtClean="0"/>
              <a:t>Extra genetic/ environmental effects</a:t>
            </a:r>
            <a:endParaRPr lang="en-AU" b="1" dirty="0" smtClean="0"/>
          </a:p>
          <a:p>
            <a:pPr marL="457200" lvl="1" indent="0">
              <a:buFont typeface="Arial" pitchFamily="34" charset="0"/>
              <a:buNone/>
            </a:pPr>
            <a:endParaRPr lang="en-AU" dirty="0"/>
          </a:p>
        </p:txBody>
      </p:sp>
      <p:sp>
        <p:nvSpPr>
          <p:cNvPr id="6" name="Content Placeholder 7"/>
          <p:cNvSpPr txBox="1">
            <a:spLocks/>
          </p:cNvSpPr>
          <p:nvPr/>
        </p:nvSpPr>
        <p:spPr>
          <a:xfrm>
            <a:off x="4705672" y="2780928"/>
            <a:ext cx="41148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 smtClean="0"/>
              <a:t>Female Parameters</a:t>
            </a:r>
          </a:p>
          <a:p>
            <a:pPr lvl="1"/>
            <a:r>
              <a:rPr lang="en-AU" i="1" dirty="0" err="1" smtClean="0"/>
              <a:t>mean</a:t>
            </a:r>
            <a:r>
              <a:rPr lang="en-AU" i="1" baseline="-25000" dirty="0" err="1"/>
              <a:t>F</a:t>
            </a:r>
            <a:endParaRPr lang="en-AU" i="1" dirty="0" smtClean="0"/>
          </a:p>
          <a:p>
            <a:pPr lvl="1"/>
            <a:r>
              <a:rPr lang="en-AU" i="1" dirty="0" smtClean="0"/>
              <a:t>A</a:t>
            </a:r>
            <a:r>
              <a:rPr lang="en-AU" i="1" baseline="-25000" dirty="0" smtClean="0"/>
              <a:t>F</a:t>
            </a:r>
            <a:r>
              <a:rPr lang="en-AU" i="1" dirty="0" smtClean="0"/>
              <a:t> C</a:t>
            </a:r>
            <a:r>
              <a:rPr lang="en-AU" i="1" baseline="-25000" dirty="0"/>
              <a:t>F</a:t>
            </a:r>
            <a:r>
              <a:rPr lang="en-AU" i="1" dirty="0" smtClean="0"/>
              <a:t> and E</a:t>
            </a:r>
            <a:r>
              <a:rPr lang="en-AU" i="1" baseline="-25000" dirty="0"/>
              <a:t>F</a:t>
            </a:r>
            <a:r>
              <a:rPr lang="en-AU" i="1" dirty="0" smtClean="0"/>
              <a:t> </a:t>
            </a:r>
          </a:p>
          <a:p>
            <a:pPr marL="457200" lvl="1" indent="0">
              <a:buFont typeface="Arial" pitchFamily="34" charset="0"/>
              <a:buNone/>
            </a:pPr>
            <a:endParaRPr lang="en-AU" dirty="0"/>
          </a:p>
        </p:txBody>
      </p:sp>
      <p:sp>
        <p:nvSpPr>
          <p:cNvPr id="9" name="Rounded Rectangle 8"/>
          <p:cNvSpPr/>
          <p:nvPr/>
        </p:nvSpPr>
        <p:spPr>
          <a:xfrm>
            <a:off x="1187624" y="5157192"/>
            <a:ext cx="6480720" cy="1224136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2800" dirty="0" smtClean="0"/>
              <a:t>Parameters are estimated jointly – linked via the opposite sex correlations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3347864" y="3573016"/>
            <a:ext cx="1656184" cy="0"/>
          </a:xfrm>
          <a:prstGeom prst="straightConnector1">
            <a:avLst/>
          </a:prstGeom>
          <a:ln w="254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67246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60648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5" name="Group 4"/>
          <p:cNvGrpSpPr/>
          <p:nvPr/>
        </p:nvGrpSpPr>
        <p:grpSpPr>
          <a:xfrm>
            <a:off x="635074" y="764704"/>
            <a:ext cx="7786758" cy="4680520"/>
            <a:chOff x="635074" y="548680"/>
            <a:chExt cx="7786758" cy="468052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887612" y="4467200"/>
              <a:ext cx="1395412" cy="76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Male</a:t>
              </a:r>
            </a:p>
            <a:p>
              <a:pPr algn="ctr"/>
              <a:r>
                <a:rPr lang="en-US" sz="2400" b="1" dirty="0" smtClean="0"/>
                <a:t>Twin</a:t>
              </a:r>
              <a:endParaRPr lang="en-US" sz="2400" b="1" baseline="-25000" dirty="0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1192287" y="203515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E</a:t>
              </a:r>
              <a:r>
                <a:rPr lang="en-US" sz="2400" b="1" baseline="-25000" dirty="0"/>
                <a:t>M</a:t>
              </a:r>
              <a:endParaRPr lang="en-US" sz="2400" b="1" dirty="0"/>
            </a:p>
          </p:txBody>
        </p:sp>
        <p:cxnSp>
          <p:nvCxnSpPr>
            <p:cNvPr id="10" name="AutoShape 13"/>
            <p:cNvCxnSpPr>
              <a:cxnSpLocks noChangeShapeType="1"/>
              <a:stCxn id="9" idx="2"/>
              <a:endCxn id="9" idx="3"/>
            </p:cNvCxnSpPr>
            <p:nvPr/>
          </p:nvCxnSpPr>
          <p:spPr bwMode="auto">
            <a:xfrm rot="10800000" flipH="1" flipV="1">
              <a:off x="1173237" y="230185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2290837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C</a:t>
              </a:r>
              <a:r>
                <a:rPr lang="en-US" sz="2400" b="1" baseline="-25000" dirty="0"/>
                <a:t>M</a:t>
              </a:r>
              <a:endParaRPr lang="en-US" sz="2400" b="1" dirty="0"/>
            </a:p>
          </p:txBody>
        </p:sp>
        <p:cxnSp>
          <p:nvCxnSpPr>
            <p:cNvPr id="12" name="AutoShape 15"/>
            <p:cNvCxnSpPr>
              <a:cxnSpLocks noChangeShapeType="1"/>
              <a:stCxn id="11" idx="2"/>
              <a:endCxn id="11" idx="3"/>
            </p:cNvCxnSpPr>
            <p:nvPr/>
          </p:nvCxnSpPr>
          <p:spPr bwMode="auto">
            <a:xfrm rot="10800000" flipH="1" flipV="1">
              <a:off x="2271787" y="229550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Oval 18"/>
            <p:cNvSpPr>
              <a:spLocks noChangeArrowheads="1"/>
            </p:cNvSpPr>
            <p:nvPr/>
          </p:nvSpPr>
          <p:spPr bwMode="auto">
            <a:xfrm>
              <a:off x="3664024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A</a:t>
              </a:r>
              <a:r>
                <a:rPr lang="en-US" sz="2400" b="1" baseline="-25000" dirty="0" smtClean="0"/>
                <a:t>M</a:t>
              </a:r>
              <a:endParaRPr lang="en-US" sz="2400" b="1" dirty="0"/>
            </a:p>
          </p:txBody>
        </p:sp>
        <p:cxnSp>
          <p:nvCxnSpPr>
            <p:cNvPr id="14" name="AutoShape 19"/>
            <p:cNvCxnSpPr>
              <a:cxnSpLocks noChangeShapeType="1"/>
              <a:stCxn id="13" idx="2"/>
              <a:endCxn id="13" idx="3"/>
            </p:cNvCxnSpPr>
            <p:nvPr/>
          </p:nvCxnSpPr>
          <p:spPr bwMode="auto">
            <a:xfrm rot="10800000" flipH="1" flipV="1">
              <a:off x="3644974" y="2295500"/>
              <a:ext cx="96838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 Box 20"/>
            <p:cNvSpPr txBox="1">
              <a:spLocks noChangeArrowheads="1"/>
            </p:cNvSpPr>
            <p:nvPr/>
          </p:nvSpPr>
          <p:spPr bwMode="auto">
            <a:xfrm>
              <a:off x="635074" y="2420913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 dirty="0"/>
                <a:t>1</a:t>
              </a:r>
            </a:p>
          </p:txBody>
        </p:sp>
        <p:sp>
          <p:nvSpPr>
            <p:cNvPr id="16" name="Text Box 21"/>
            <p:cNvSpPr txBox="1">
              <a:spLocks noChangeArrowheads="1"/>
            </p:cNvSpPr>
            <p:nvPr/>
          </p:nvSpPr>
          <p:spPr bwMode="auto">
            <a:xfrm>
              <a:off x="1820937" y="2417738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7" name="Text Box 23"/>
            <p:cNvSpPr txBox="1">
              <a:spLocks noChangeArrowheads="1"/>
            </p:cNvSpPr>
            <p:nvPr/>
          </p:nvSpPr>
          <p:spPr bwMode="auto">
            <a:xfrm>
              <a:off x="3186187" y="2416150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8" name="Line 24"/>
            <p:cNvSpPr>
              <a:spLocks noChangeShapeType="1"/>
            </p:cNvSpPr>
            <p:nvPr/>
          </p:nvSpPr>
          <p:spPr bwMode="auto">
            <a:xfrm>
              <a:off x="1454224" y="2562200"/>
              <a:ext cx="6858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9" name="Line 25"/>
            <p:cNvSpPr>
              <a:spLocks noChangeShapeType="1"/>
            </p:cNvSpPr>
            <p:nvPr/>
          </p:nvSpPr>
          <p:spPr bwMode="auto">
            <a:xfrm>
              <a:off x="2551187" y="2565375"/>
              <a:ext cx="9525" cy="19018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20" name="Line 26"/>
            <p:cNvSpPr>
              <a:spLocks noChangeShapeType="1"/>
            </p:cNvSpPr>
            <p:nvPr/>
          </p:nvSpPr>
          <p:spPr bwMode="auto">
            <a:xfrm flipH="1">
              <a:off x="3054424" y="2562200"/>
              <a:ext cx="8382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21" name="Rectangle 28"/>
            <p:cNvSpPr>
              <a:spLocks noChangeArrowheads="1"/>
            </p:cNvSpPr>
            <p:nvPr/>
          </p:nvSpPr>
          <p:spPr bwMode="auto">
            <a:xfrm>
              <a:off x="6078612" y="4467200"/>
              <a:ext cx="1395412" cy="76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Female</a:t>
              </a:r>
            </a:p>
            <a:p>
              <a:pPr algn="ctr"/>
              <a:r>
                <a:rPr lang="en-US" sz="2400" b="1" dirty="0" smtClean="0"/>
                <a:t>Twin</a:t>
              </a:r>
              <a:endParaRPr lang="en-US" sz="2400" b="1" baseline="-25000" dirty="0"/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>
              <a:off x="5383287" y="203515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A</a:t>
              </a:r>
              <a:r>
                <a:rPr lang="en-US" sz="2400" b="1" baseline="-25000" dirty="0"/>
                <a:t>F</a:t>
              </a:r>
              <a:endParaRPr lang="en-US" sz="2400" b="1" dirty="0"/>
            </a:p>
          </p:txBody>
        </p:sp>
        <p:cxnSp>
          <p:nvCxnSpPr>
            <p:cNvPr id="23" name="AutoShape 34"/>
            <p:cNvCxnSpPr>
              <a:cxnSpLocks noChangeShapeType="1"/>
              <a:stCxn id="22" idx="2"/>
              <a:endCxn id="22" idx="3"/>
            </p:cNvCxnSpPr>
            <p:nvPr/>
          </p:nvCxnSpPr>
          <p:spPr bwMode="auto">
            <a:xfrm rot="10800000" flipH="1" flipV="1">
              <a:off x="5364237" y="230185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Oval 37"/>
            <p:cNvSpPr>
              <a:spLocks noChangeArrowheads="1"/>
            </p:cNvSpPr>
            <p:nvPr/>
          </p:nvSpPr>
          <p:spPr bwMode="auto">
            <a:xfrm>
              <a:off x="6538987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C</a:t>
              </a:r>
              <a:r>
                <a:rPr lang="en-US" sz="2400" b="1" baseline="-25000" dirty="0"/>
                <a:t>F</a:t>
              </a:r>
              <a:endParaRPr lang="en-US" sz="2400" b="1" dirty="0"/>
            </a:p>
          </p:txBody>
        </p:sp>
        <p:cxnSp>
          <p:nvCxnSpPr>
            <p:cNvPr id="25" name="AutoShape 38"/>
            <p:cNvCxnSpPr>
              <a:cxnSpLocks noChangeShapeType="1"/>
              <a:stCxn id="24" idx="2"/>
              <a:endCxn id="24" idx="3"/>
            </p:cNvCxnSpPr>
            <p:nvPr/>
          </p:nvCxnSpPr>
          <p:spPr bwMode="auto">
            <a:xfrm rot="10800000" flipH="1" flipV="1">
              <a:off x="6519937" y="229550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Oval 39"/>
            <p:cNvSpPr>
              <a:spLocks noChangeArrowheads="1"/>
            </p:cNvSpPr>
            <p:nvPr/>
          </p:nvSpPr>
          <p:spPr bwMode="auto">
            <a:xfrm>
              <a:off x="7855024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E</a:t>
              </a:r>
              <a:r>
                <a:rPr lang="en-US" sz="2400" b="1" baseline="-25000" dirty="0"/>
                <a:t>F</a:t>
              </a:r>
              <a:endParaRPr lang="en-US" sz="2400" b="1" dirty="0"/>
            </a:p>
          </p:txBody>
        </p:sp>
        <p:cxnSp>
          <p:nvCxnSpPr>
            <p:cNvPr id="27" name="AutoShape 40"/>
            <p:cNvCxnSpPr>
              <a:cxnSpLocks noChangeShapeType="1"/>
              <a:stCxn id="26" idx="2"/>
              <a:endCxn id="26" idx="3"/>
            </p:cNvCxnSpPr>
            <p:nvPr/>
          </p:nvCxnSpPr>
          <p:spPr bwMode="auto">
            <a:xfrm rot="10800000" flipH="1" flipV="1">
              <a:off x="7835974" y="2295500"/>
              <a:ext cx="96838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Text Box 41"/>
            <p:cNvSpPr txBox="1">
              <a:spLocks noChangeArrowheads="1"/>
            </p:cNvSpPr>
            <p:nvPr/>
          </p:nvSpPr>
          <p:spPr bwMode="auto">
            <a:xfrm>
              <a:off x="4826074" y="2420913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29" name="Text Box 43"/>
            <p:cNvSpPr txBox="1">
              <a:spLocks noChangeArrowheads="1"/>
            </p:cNvSpPr>
            <p:nvPr/>
          </p:nvSpPr>
          <p:spPr bwMode="auto">
            <a:xfrm>
              <a:off x="6072262" y="2417738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0" name="Text Box 44"/>
            <p:cNvSpPr txBox="1">
              <a:spLocks noChangeArrowheads="1"/>
            </p:cNvSpPr>
            <p:nvPr/>
          </p:nvSpPr>
          <p:spPr bwMode="auto">
            <a:xfrm>
              <a:off x="7377187" y="2416150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1" name="Line 45"/>
            <p:cNvSpPr>
              <a:spLocks noChangeShapeType="1"/>
            </p:cNvSpPr>
            <p:nvPr/>
          </p:nvSpPr>
          <p:spPr bwMode="auto">
            <a:xfrm>
              <a:off x="5645224" y="2562200"/>
              <a:ext cx="6858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32" name="Line 47"/>
            <p:cNvSpPr>
              <a:spLocks noChangeShapeType="1"/>
            </p:cNvSpPr>
            <p:nvPr/>
          </p:nvSpPr>
          <p:spPr bwMode="auto">
            <a:xfrm flipH="1">
              <a:off x="7245424" y="2562200"/>
              <a:ext cx="8382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33" name="Line 48"/>
            <p:cNvSpPr>
              <a:spLocks noChangeShapeType="1"/>
            </p:cNvSpPr>
            <p:nvPr/>
          </p:nvSpPr>
          <p:spPr bwMode="auto">
            <a:xfrm flipH="1">
              <a:off x="6754887" y="2565375"/>
              <a:ext cx="30162" cy="19018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cxnSp>
          <p:nvCxnSpPr>
            <p:cNvPr id="34" name="AutoShape 49"/>
            <p:cNvCxnSpPr>
              <a:cxnSpLocks noChangeShapeType="1"/>
              <a:stCxn id="13" idx="0"/>
              <a:endCxn id="22" idx="0"/>
            </p:cNvCxnSpPr>
            <p:nvPr/>
          </p:nvCxnSpPr>
          <p:spPr bwMode="auto">
            <a:xfrm rot="5400000" flipV="1">
              <a:off x="4787181" y="1153293"/>
              <a:ext cx="6350" cy="1719263"/>
            </a:xfrm>
            <a:prstGeom prst="curvedConnector3">
              <a:avLst>
                <a:gd name="adj1" fmla="val -5725000"/>
              </a:avLst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51"/>
            <p:cNvCxnSpPr>
              <a:cxnSpLocks noChangeShapeType="1"/>
              <a:stCxn id="11" idx="0"/>
              <a:endCxn id="24" idx="0"/>
            </p:cNvCxnSpPr>
            <p:nvPr/>
          </p:nvCxnSpPr>
          <p:spPr bwMode="auto">
            <a:xfrm rot="5400000" flipV="1">
              <a:off x="4680818" y="-113531"/>
              <a:ext cx="1588" cy="4248150"/>
            </a:xfrm>
            <a:prstGeom prst="curvedConnector3">
              <a:avLst>
                <a:gd name="adj1" fmla="val -68000032"/>
              </a:avLst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" name="Text Box 10"/>
            <p:cNvSpPr txBox="1">
              <a:spLocks noChangeArrowheads="1"/>
            </p:cNvSpPr>
            <p:nvPr/>
          </p:nvSpPr>
          <p:spPr bwMode="auto">
            <a:xfrm>
              <a:off x="4641924" y="548680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7" name="Text Box 11"/>
            <p:cNvSpPr txBox="1">
              <a:spLocks noChangeArrowheads="1"/>
            </p:cNvSpPr>
            <p:nvPr/>
          </p:nvSpPr>
          <p:spPr bwMode="auto">
            <a:xfrm>
              <a:off x="4499109" y="1268760"/>
              <a:ext cx="611066" cy="4001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 dirty="0" smtClean="0"/>
                <a:t>.5/1</a:t>
              </a:r>
              <a:endParaRPr lang="en-US" sz="2000" b="1" dirty="0"/>
            </a:p>
          </p:txBody>
        </p:sp>
        <p:sp>
          <p:nvSpPr>
            <p:cNvPr id="38" name="Text Box 6"/>
            <p:cNvSpPr txBox="1">
              <a:spLocks noChangeArrowheads="1"/>
            </p:cNvSpPr>
            <p:nvPr/>
          </p:nvSpPr>
          <p:spPr bwMode="auto">
            <a:xfrm>
              <a:off x="1239982" y="3097188"/>
              <a:ext cx="639920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e</a:t>
              </a:r>
              <a:r>
                <a:rPr lang="en-US" sz="3200" b="1" baseline="-25000" dirty="0" err="1" smtClean="0"/>
                <a:t>M</a:t>
              </a:r>
              <a:endParaRPr lang="en-US" sz="3200" b="1" dirty="0"/>
            </a:p>
          </p:txBody>
        </p:sp>
        <p:sp>
          <p:nvSpPr>
            <p:cNvPr id="39" name="Text Box 7"/>
            <p:cNvSpPr txBox="1">
              <a:spLocks noChangeArrowheads="1"/>
            </p:cNvSpPr>
            <p:nvPr/>
          </p:nvSpPr>
          <p:spPr bwMode="auto">
            <a:xfrm>
              <a:off x="3017982" y="3089250"/>
              <a:ext cx="639919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a</a:t>
              </a:r>
              <a:r>
                <a:rPr lang="en-US" sz="3200" b="1" baseline="-25000" dirty="0" err="1" smtClean="0"/>
                <a:t>M</a:t>
              </a:r>
              <a:endParaRPr lang="en-US" sz="3200" b="1" dirty="0"/>
            </a:p>
          </p:txBody>
        </p:sp>
        <p:sp>
          <p:nvSpPr>
            <p:cNvPr id="40" name="Text Box 9"/>
            <p:cNvSpPr txBox="1">
              <a:spLocks noChangeArrowheads="1"/>
            </p:cNvSpPr>
            <p:nvPr/>
          </p:nvSpPr>
          <p:spPr bwMode="auto">
            <a:xfrm>
              <a:off x="2022619" y="3097188"/>
              <a:ext cx="639919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c</a:t>
              </a:r>
              <a:r>
                <a:rPr lang="en-US" sz="3200" b="1" baseline="-25000" dirty="0" err="1" smtClean="0"/>
                <a:t>M</a:t>
              </a:r>
              <a:endParaRPr lang="en-US" sz="3200" b="1" dirty="0"/>
            </a:p>
          </p:txBody>
        </p:sp>
        <p:sp>
          <p:nvSpPr>
            <p:cNvPr id="41" name="Text Box 30"/>
            <p:cNvSpPr txBox="1">
              <a:spLocks noChangeArrowheads="1"/>
            </p:cNvSpPr>
            <p:nvPr/>
          </p:nvSpPr>
          <p:spPr bwMode="auto">
            <a:xfrm>
              <a:off x="6042626" y="3097188"/>
              <a:ext cx="579005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a</a:t>
              </a:r>
              <a:r>
                <a:rPr lang="en-US" sz="3200" b="1" baseline="-25000" dirty="0" err="1" smtClean="0"/>
                <a:t>F</a:t>
              </a:r>
              <a:endParaRPr lang="en-US" sz="3200" b="1" baseline="-25000" dirty="0"/>
            </a:p>
          </p:txBody>
        </p:sp>
        <p:sp>
          <p:nvSpPr>
            <p:cNvPr id="42" name="Text Box 31"/>
            <p:cNvSpPr txBox="1">
              <a:spLocks noChangeArrowheads="1"/>
            </p:cNvSpPr>
            <p:nvPr/>
          </p:nvSpPr>
          <p:spPr bwMode="auto">
            <a:xfrm>
              <a:off x="7842826" y="3068960"/>
              <a:ext cx="579006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e</a:t>
              </a:r>
              <a:r>
                <a:rPr lang="en-US" sz="3200" b="1" baseline="-25000" dirty="0" err="1"/>
                <a:t>F</a:t>
              </a:r>
              <a:endParaRPr lang="en-US" sz="3200" b="1" dirty="0"/>
            </a:p>
          </p:txBody>
        </p:sp>
        <p:sp>
          <p:nvSpPr>
            <p:cNvPr id="43" name="Text Box 32"/>
            <p:cNvSpPr txBox="1">
              <a:spLocks noChangeArrowheads="1"/>
            </p:cNvSpPr>
            <p:nvPr/>
          </p:nvSpPr>
          <p:spPr bwMode="auto">
            <a:xfrm>
              <a:off x="6906722" y="3097188"/>
              <a:ext cx="579006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c</a:t>
              </a:r>
              <a:r>
                <a:rPr lang="en-US" sz="3200" b="1" baseline="-25000" dirty="0" err="1"/>
                <a:t>F</a:t>
              </a:r>
              <a:endParaRPr lang="en-US" sz="3200" b="1" dirty="0"/>
            </a:p>
          </p:txBody>
        </p:sp>
      </p:grpSp>
      <p:sp>
        <p:nvSpPr>
          <p:cNvPr id="44" name="Oval 43"/>
          <p:cNvSpPr>
            <a:spLocks noChangeArrowheads="1"/>
          </p:cNvSpPr>
          <p:nvPr/>
        </p:nvSpPr>
        <p:spPr bwMode="auto">
          <a:xfrm>
            <a:off x="630610" y="3301206"/>
            <a:ext cx="533400" cy="533400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dirty="0" smtClean="0"/>
              <a:t>A</a:t>
            </a:r>
            <a:r>
              <a:rPr lang="en-US" sz="2400" b="1" baseline="-25000" dirty="0" smtClean="0"/>
              <a:t>S</a:t>
            </a:r>
            <a:endParaRPr lang="en-US" sz="2400" b="1" dirty="0"/>
          </a:p>
        </p:txBody>
      </p:sp>
      <p:cxnSp>
        <p:nvCxnSpPr>
          <p:cNvPr id="45" name="AutoShape 13"/>
          <p:cNvCxnSpPr>
            <a:cxnSpLocks noChangeShapeType="1"/>
            <a:stCxn id="44" idx="2"/>
            <a:endCxn id="44" idx="3"/>
          </p:cNvCxnSpPr>
          <p:nvPr/>
        </p:nvCxnSpPr>
        <p:spPr bwMode="auto">
          <a:xfrm rot="10800000" flipH="1" flipV="1">
            <a:off x="611560" y="3567906"/>
            <a:ext cx="96837" cy="207963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rgbClr val="C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Line 24"/>
          <p:cNvSpPr>
            <a:spLocks noChangeShapeType="1"/>
          </p:cNvSpPr>
          <p:nvPr/>
        </p:nvSpPr>
        <p:spPr bwMode="auto">
          <a:xfrm>
            <a:off x="892546" y="3828256"/>
            <a:ext cx="995065" cy="827375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47" name="Text Box 6"/>
          <p:cNvSpPr txBox="1">
            <a:spLocks noChangeArrowheads="1"/>
          </p:cNvSpPr>
          <p:nvPr/>
        </p:nvSpPr>
        <p:spPr bwMode="auto">
          <a:xfrm>
            <a:off x="839071" y="4005064"/>
            <a:ext cx="564577" cy="584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3200" b="1" dirty="0" smtClean="0"/>
              <a:t>a</a:t>
            </a:r>
            <a:r>
              <a:rPr lang="en-US" sz="3200" b="1" baseline="-25000" dirty="0" smtClean="0"/>
              <a:t>s</a:t>
            </a:r>
            <a:endParaRPr lang="en-US" sz="3200" b="1" dirty="0"/>
          </a:p>
        </p:txBody>
      </p:sp>
      <p:sp>
        <p:nvSpPr>
          <p:cNvPr id="48" name="Text Box 20"/>
          <p:cNvSpPr txBox="1">
            <a:spLocks noChangeArrowheads="1"/>
          </p:cNvSpPr>
          <p:nvPr/>
        </p:nvSpPr>
        <p:spPr bwMode="auto">
          <a:xfrm>
            <a:off x="358130" y="4040237"/>
            <a:ext cx="325438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sz="2000" b="1" dirty="0"/>
              <a:t>1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2699792" y="5577589"/>
            <a:ext cx="4124028" cy="947755"/>
          </a:xfrm>
          <a:prstGeom prst="roundRect">
            <a:avLst/>
          </a:prstGeom>
          <a:noFill/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2000" dirty="0" smtClean="0">
                <a:solidFill>
                  <a:schemeClr val="tx1"/>
                </a:solidFill>
              </a:rPr>
              <a:t>General Non-scalar Sex-limitation</a:t>
            </a:r>
          </a:p>
          <a:p>
            <a:pPr algn="ctr"/>
            <a:r>
              <a:rPr lang="en-AU" sz="2000" dirty="0" smtClean="0">
                <a:solidFill>
                  <a:schemeClr val="tx1"/>
                </a:solidFill>
              </a:rPr>
              <a:t>aka general sex limitation</a:t>
            </a:r>
            <a:endParaRPr lang="en-A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5299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60648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/>
              <a:t>The language of heterogeneity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28800"/>
          </a:xfrm>
        </p:spPr>
        <p:txBody>
          <a:bodyPr/>
          <a:lstStyle/>
          <a:p>
            <a:r>
              <a:rPr lang="en-AU" u="sng" dirty="0" smtClean="0"/>
              <a:t>General</a:t>
            </a:r>
            <a:r>
              <a:rPr lang="en-AU" dirty="0" smtClean="0"/>
              <a:t> Non-Scalar limitation via </a:t>
            </a:r>
            <a:r>
              <a:rPr lang="en-AU" dirty="0" err="1" smtClean="0"/>
              <a:t>r</a:t>
            </a:r>
            <a:r>
              <a:rPr lang="en-AU" baseline="-25000" dirty="0" err="1" smtClean="0"/>
              <a:t>G</a:t>
            </a:r>
            <a:endParaRPr lang="en-AU" baseline="-25000" dirty="0" smtClean="0"/>
          </a:p>
          <a:p>
            <a:pPr lvl="1"/>
            <a:r>
              <a:rPr lang="en-AU" dirty="0" smtClean="0"/>
              <a:t>With </a:t>
            </a:r>
            <a:r>
              <a:rPr lang="en-AU" dirty="0"/>
              <a:t>opposite sex twin pairs </a:t>
            </a:r>
            <a:r>
              <a:rPr lang="en-AU" dirty="0" smtClean="0"/>
              <a:t>(semi-Qualitative)</a:t>
            </a:r>
          </a:p>
          <a:p>
            <a:pPr marL="457200" lvl="1" indent="0">
              <a:buNone/>
            </a:pPr>
            <a:endParaRPr lang="en-AU" dirty="0"/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493204" y="2708920"/>
            <a:ext cx="4114800" cy="1900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 smtClean="0"/>
              <a:t>Male Parameters</a:t>
            </a:r>
          </a:p>
          <a:p>
            <a:pPr lvl="1"/>
            <a:r>
              <a:rPr lang="en-AU" i="1" dirty="0" err="1" smtClean="0"/>
              <a:t>means</a:t>
            </a:r>
            <a:r>
              <a:rPr lang="en-AU" i="1" baseline="-25000" dirty="0" err="1" smtClean="0"/>
              <a:t>M</a:t>
            </a:r>
            <a:endParaRPr lang="en-AU" i="1" dirty="0" smtClean="0"/>
          </a:p>
          <a:p>
            <a:pPr lvl="1"/>
            <a:r>
              <a:rPr lang="en-AU" i="1" dirty="0" smtClean="0"/>
              <a:t>A</a:t>
            </a:r>
            <a:r>
              <a:rPr lang="en-AU" i="1" baseline="-25000" dirty="0"/>
              <a:t>M</a:t>
            </a:r>
            <a:r>
              <a:rPr lang="en-AU" i="1" dirty="0" smtClean="0"/>
              <a:t> C</a:t>
            </a:r>
            <a:r>
              <a:rPr lang="en-AU" i="1" baseline="-25000" dirty="0" smtClean="0"/>
              <a:t>M</a:t>
            </a:r>
            <a:r>
              <a:rPr lang="en-AU" i="1" dirty="0" smtClean="0"/>
              <a:t> E</a:t>
            </a:r>
            <a:r>
              <a:rPr lang="en-AU" i="1" baseline="-25000" dirty="0" smtClean="0"/>
              <a:t>M</a:t>
            </a:r>
            <a:endParaRPr lang="en-AU" i="1" dirty="0" smtClean="0"/>
          </a:p>
          <a:p>
            <a:pPr marL="457200" lvl="1" indent="0">
              <a:buFont typeface="Arial" pitchFamily="34" charset="0"/>
              <a:buNone/>
            </a:pPr>
            <a:endParaRPr lang="en-AU" dirty="0"/>
          </a:p>
        </p:txBody>
      </p:sp>
      <p:sp>
        <p:nvSpPr>
          <p:cNvPr id="6" name="Content Placeholder 7"/>
          <p:cNvSpPr txBox="1">
            <a:spLocks/>
          </p:cNvSpPr>
          <p:nvPr/>
        </p:nvSpPr>
        <p:spPr>
          <a:xfrm>
            <a:off x="4705672" y="2780928"/>
            <a:ext cx="41148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 smtClean="0"/>
              <a:t>Female Parameters</a:t>
            </a:r>
          </a:p>
          <a:p>
            <a:pPr lvl="1"/>
            <a:r>
              <a:rPr lang="en-AU" i="1" dirty="0" err="1" smtClean="0"/>
              <a:t>mean</a:t>
            </a:r>
            <a:r>
              <a:rPr lang="en-AU" i="1" baseline="-25000" dirty="0" err="1"/>
              <a:t>F</a:t>
            </a:r>
            <a:endParaRPr lang="en-AU" i="1" dirty="0" smtClean="0"/>
          </a:p>
          <a:p>
            <a:pPr lvl="1"/>
            <a:r>
              <a:rPr lang="en-AU" i="1" dirty="0" smtClean="0"/>
              <a:t>A</a:t>
            </a:r>
            <a:r>
              <a:rPr lang="en-AU" i="1" baseline="-25000" dirty="0" smtClean="0"/>
              <a:t>F</a:t>
            </a:r>
            <a:r>
              <a:rPr lang="en-AU" i="1" dirty="0" smtClean="0"/>
              <a:t> C</a:t>
            </a:r>
            <a:r>
              <a:rPr lang="en-AU" i="1" baseline="-25000" dirty="0"/>
              <a:t>F</a:t>
            </a:r>
            <a:r>
              <a:rPr lang="en-AU" i="1" dirty="0" smtClean="0"/>
              <a:t> and E</a:t>
            </a:r>
            <a:r>
              <a:rPr lang="en-AU" i="1" baseline="-25000" dirty="0"/>
              <a:t>F</a:t>
            </a:r>
            <a:r>
              <a:rPr lang="en-AU" i="1" dirty="0" smtClean="0"/>
              <a:t> </a:t>
            </a:r>
          </a:p>
          <a:p>
            <a:pPr marL="457200" lvl="1" indent="0">
              <a:buFont typeface="Arial" pitchFamily="34" charset="0"/>
              <a:buNone/>
            </a:pPr>
            <a:endParaRPr lang="en-AU" dirty="0"/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3347864" y="3573016"/>
            <a:ext cx="1656184" cy="0"/>
          </a:xfrm>
          <a:prstGeom prst="straightConnector1">
            <a:avLst/>
          </a:prstGeom>
          <a:ln w="254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1187624" y="4365104"/>
            <a:ext cx="6480720" cy="2016224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2800" dirty="0" smtClean="0"/>
              <a:t>Parameters are estimated jointly – linked via the opposite sex correlations</a:t>
            </a:r>
          </a:p>
          <a:p>
            <a:pPr lvl="2"/>
            <a:r>
              <a:rPr lang="en-AU" sz="2800" b="1" i="1" dirty="0" smtClean="0"/>
              <a:t>r(</a:t>
            </a:r>
            <a:r>
              <a:rPr lang="en-AU" sz="2800" b="1" i="1" dirty="0" err="1" smtClean="0"/>
              <a:t>A</a:t>
            </a:r>
            <a:r>
              <a:rPr lang="en-AU" sz="2800" b="1" i="1" baseline="-25000" dirty="0" err="1" smtClean="0"/>
              <a:t>Female</a:t>
            </a:r>
            <a:r>
              <a:rPr lang="en-AU" sz="2800" b="1" i="1" baseline="-25000" dirty="0" smtClean="0"/>
              <a:t> ,</a:t>
            </a:r>
            <a:r>
              <a:rPr lang="en-AU" sz="2800" b="1" i="1" dirty="0" err="1" smtClean="0"/>
              <a:t>A</a:t>
            </a:r>
            <a:r>
              <a:rPr lang="en-AU" sz="2800" b="1" i="1" baseline="-25000" dirty="0" err="1" smtClean="0"/>
              <a:t>male</a:t>
            </a:r>
            <a:r>
              <a:rPr lang="en-AU" sz="2800" b="1" i="1" dirty="0" smtClean="0"/>
              <a:t>) = ? </a:t>
            </a:r>
            <a:r>
              <a:rPr lang="en-AU" sz="2800" b="1" dirty="0" smtClean="0"/>
              <a:t>(estimated)</a:t>
            </a:r>
            <a:endParaRPr lang="en-AU" sz="2000" b="1" dirty="0"/>
          </a:p>
          <a:p>
            <a:pPr lvl="2"/>
            <a:r>
              <a:rPr lang="en-AU" sz="2000" i="1" dirty="0"/>
              <a:t>r(</a:t>
            </a:r>
            <a:r>
              <a:rPr lang="en-AU" sz="2000" i="1" dirty="0" err="1" smtClean="0"/>
              <a:t>C</a:t>
            </a:r>
            <a:r>
              <a:rPr lang="en-AU" sz="2000" i="1" baseline="-25000" dirty="0" err="1" smtClean="0"/>
              <a:t>Female</a:t>
            </a:r>
            <a:r>
              <a:rPr lang="en-AU" sz="2000" i="1" baseline="-25000" dirty="0" smtClean="0"/>
              <a:t>  </a:t>
            </a:r>
            <a:r>
              <a:rPr lang="en-AU" sz="2000" i="1" dirty="0"/>
              <a:t>≠  </a:t>
            </a:r>
            <a:r>
              <a:rPr lang="en-AU" sz="2000" i="1" dirty="0" err="1" smtClean="0"/>
              <a:t>C</a:t>
            </a:r>
            <a:r>
              <a:rPr lang="en-AU" sz="2000" i="1" baseline="-25000" dirty="0" err="1" smtClean="0"/>
              <a:t>Male</a:t>
            </a:r>
            <a:r>
              <a:rPr lang="en-AU" sz="2000" i="1" dirty="0"/>
              <a:t> ) = </a:t>
            </a:r>
            <a:r>
              <a:rPr lang="en-AU" sz="2000" i="1" dirty="0" smtClean="0"/>
              <a:t>1</a:t>
            </a:r>
            <a:endParaRPr lang="en-AU" sz="2000" i="1" baseline="-25000" dirty="0"/>
          </a:p>
          <a:p>
            <a:pPr lvl="2"/>
            <a:r>
              <a:rPr lang="en-AU" sz="2000" i="1" dirty="0"/>
              <a:t>r(</a:t>
            </a:r>
            <a:r>
              <a:rPr lang="en-AU" sz="2000" i="1" dirty="0" err="1" smtClean="0"/>
              <a:t>E</a:t>
            </a:r>
            <a:r>
              <a:rPr lang="en-AU" sz="2000" i="1" baseline="-25000" dirty="0" err="1" smtClean="0"/>
              <a:t>Female</a:t>
            </a:r>
            <a:r>
              <a:rPr lang="en-AU" sz="2000" i="1" baseline="-25000" dirty="0" smtClean="0"/>
              <a:t>  </a:t>
            </a:r>
            <a:r>
              <a:rPr lang="en-AU" sz="2000" i="1" dirty="0"/>
              <a:t>≠ </a:t>
            </a:r>
            <a:r>
              <a:rPr lang="en-AU" sz="2000" i="1" dirty="0" err="1" smtClean="0"/>
              <a:t>E</a:t>
            </a:r>
            <a:r>
              <a:rPr lang="en-AU" sz="2000" i="1" baseline="-25000" dirty="0" err="1" smtClean="0"/>
              <a:t>Male</a:t>
            </a:r>
            <a:r>
              <a:rPr lang="en-AU" sz="2400" i="1" dirty="0"/>
              <a:t> ) = </a:t>
            </a:r>
            <a:r>
              <a:rPr lang="en-AU" sz="2400" i="1" dirty="0" smtClean="0"/>
              <a:t>0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34092777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60648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5" name="Group 4"/>
          <p:cNvGrpSpPr/>
          <p:nvPr/>
        </p:nvGrpSpPr>
        <p:grpSpPr>
          <a:xfrm>
            <a:off x="635074" y="764704"/>
            <a:ext cx="7786758" cy="4680520"/>
            <a:chOff x="635074" y="548680"/>
            <a:chExt cx="7786758" cy="4680520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887612" y="4467200"/>
              <a:ext cx="1395412" cy="76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Male</a:t>
              </a:r>
            </a:p>
            <a:p>
              <a:pPr algn="ctr"/>
              <a:r>
                <a:rPr lang="en-US" sz="2400" b="1" dirty="0" smtClean="0"/>
                <a:t>Twin</a:t>
              </a:r>
              <a:endParaRPr lang="en-US" sz="2400" b="1" baseline="-25000" dirty="0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1192287" y="203515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E</a:t>
              </a:r>
              <a:r>
                <a:rPr lang="en-US" sz="2400" b="1" baseline="-25000" dirty="0"/>
                <a:t>M</a:t>
              </a:r>
              <a:endParaRPr lang="en-US" sz="2400" b="1" dirty="0"/>
            </a:p>
          </p:txBody>
        </p:sp>
        <p:cxnSp>
          <p:nvCxnSpPr>
            <p:cNvPr id="10" name="AutoShape 13"/>
            <p:cNvCxnSpPr>
              <a:cxnSpLocks noChangeShapeType="1"/>
              <a:stCxn id="9" idx="2"/>
              <a:endCxn id="9" idx="3"/>
            </p:cNvCxnSpPr>
            <p:nvPr/>
          </p:nvCxnSpPr>
          <p:spPr bwMode="auto">
            <a:xfrm rot="10800000" flipH="1" flipV="1">
              <a:off x="1173237" y="230185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2290837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C</a:t>
              </a:r>
              <a:r>
                <a:rPr lang="en-US" sz="2400" b="1" baseline="-25000" dirty="0"/>
                <a:t>M</a:t>
              </a:r>
              <a:endParaRPr lang="en-US" sz="2400" b="1" dirty="0"/>
            </a:p>
          </p:txBody>
        </p:sp>
        <p:cxnSp>
          <p:nvCxnSpPr>
            <p:cNvPr id="12" name="AutoShape 15"/>
            <p:cNvCxnSpPr>
              <a:cxnSpLocks noChangeShapeType="1"/>
              <a:stCxn id="11" idx="2"/>
              <a:endCxn id="11" idx="3"/>
            </p:cNvCxnSpPr>
            <p:nvPr/>
          </p:nvCxnSpPr>
          <p:spPr bwMode="auto">
            <a:xfrm rot="10800000" flipH="1" flipV="1">
              <a:off x="2271787" y="229550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Oval 18"/>
            <p:cNvSpPr>
              <a:spLocks noChangeArrowheads="1"/>
            </p:cNvSpPr>
            <p:nvPr/>
          </p:nvSpPr>
          <p:spPr bwMode="auto">
            <a:xfrm>
              <a:off x="3664024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A</a:t>
              </a:r>
              <a:r>
                <a:rPr lang="en-US" sz="2400" b="1" baseline="-25000" dirty="0" smtClean="0"/>
                <a:t>M</a:t>
              </a:r>
              <a:endParaRPr lang="en-US" sz="2400" b="1" dirty="0"/>
            </a:p>
          </p:txBody>
        </p:sp>
        <p:cxnSp>
          <p:nvCxnSpPr>
            <p:cNvPr id="14" name="AutoShape 19"/>
            <p:cNvCxnSpPr>
              <a:cxnSpLocks noChangeShapeType="1"/>
              <a:stCxn id="13" idx="2"/>
              <a:endCxn id="13" idx="3"/>
            </p:cNvCxnSpPr>
            <p:nvPr/>
          </p:nvCxnSpPr>
          <p:spPr bwMode="auto">
            <a:xfrm rot="10800000" flipH="1" flipV="1">
              <a:off x="3644974" y="2295500"/>
              <a:ext cx="96838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 Box 20"/>
            <p:cNvSpPr txBox="1">
              <a:spLocks noChangeArrowheads="1"/>
            </p:cNvSpPr>
            <p:nvPr/>
          </p:nvSpPr>
          <p:spPr bwMode="auto">
            <a:xfrm>
              <a:off x="635074" y="2420913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6" name="Text Box 21"/>
            <p:cNvSpPr txBox="1">
              <a:spLocks noChangeArrowheads="1"/>
            </p:cNvSpPr>
            <p:nvPr/>
          </p:nvSpPr>
          <p:spPr bwMode="auto">
            <a:xfrm>
              <a:off x="1820937" y="2417738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7" name="Text Box 23"/>
            <p:cNvSpPr txBox="1">
              <a:spLocks noChangeArrowheads="1"/>
            </p:cNvSpPr>
            <p:nvPr/>
          </p:nvSpPr>
          <p:spPr bwMode="auto">
            <a:xfrm>
              <a:off x="3186187" y="2416150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8" name="Line 24"/>
            <p:cNvSpPr>
              <a:spLocks noChangeShapeType="1"/>
            </p:cNvSpPr>
            <p:nvPr/>
          </p:nvSpPr>
          <p:spPr bwMode="auto">
            <a:xfrm>
              <a:off x="1454224" y="2562200"/>
              <a:ext cx="6858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9" name="Line 25"/>
            <p:cNvSpPr>
              <a:spLocks noChangeShapeType="1"/>
            </p:cNvSpPr>
            <p:nvPr/>
          </p:nvSpPr>
          <p:spPr bwMode="auto">
            <a:xfrm>
              <a:off x="2551187" y="2565375"/>
              <a:ext cx="9525" cy="19018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20" name="Line 26"/>
            <p:cNvSpPr>
              <a:spLocks noChangeShapeType="1"/>
            </p:cNvSpPr>
            <p:nvPr/>
          </p:nvSpPr>
          <p:spPr bwMode="auto">
            <a:xfrm flipH="1">
              <a:off x="3054424" y="2562200"/>
              <a:ext cx="8382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21" name="Rectangle 28"/>
            <p:cNvSpPr>
              <a:spLocks noChangeArrowheads="1"/>
            </p:cNvSpPr>
            <p:nvPr/>
          </p:nvSpPr>
          <p:spPr bwMode="auto">
            <a:xfrm>
              <a:off x="6078612" y="4467200"/>
              <a:ext cx="1395412" cy="76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Female</a:t>
              </a:r>
            </a:p>
            <a:p>
              <a:pPr algn="ctr"/>
              <a:r>
                <a:rPr lang="en-US" sz="2400" b="1" dirty="0" smtClean="0"/>
                <a:t>Twin</a:t>
              </a:r>
              <a:endParaRPr lang="en-US" sz="2400" b="1" baseline="-25000" dirty="0"/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>
              <a:off x="5383287" y="203515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A</a:t>
              </a:r>
              <a:r>
                <a:rPr lang="en-US" sz="2400" b="1" baseline="-25000" dirty="0"/>
                <a:t>F</a:t>
              </a:r>
              <a:endParaRPr lang="en-US" sz="2400" b="1" dirty="0"/>
            </a:p>
          </p:txBody>
        </p:sp>
        <p:cxnSp>
          <p:nvCxnSpPr>
            <p:cNvPr id="23" name="AutoShape 34"/>
            <p:cNvCxnSpPr>
              <a:cxnSpLocks noChangeShapeType="1"/>
              <a:stCxn id="22" idx="2"/>
              <a:endCxn id="22" idx="3"/>
            </p:cNvCxnSpPr>
            <p:nvPr/>
          </p:nvCxnSpPr>
          <p:spPr bwMode="auto">
            <a:xfrm rot="10800000" flipH="1" flipV="1">
              <a:off x="5364237" y="230185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Oval 37"/>
            <p:cNvSpPr>
              <a:spLocks noChangeArrowheads="1"/>
            </p:cNvSpPr>
            <p:nvPr/>
          </p:nvSpPr>
          <p:spPr bwMode="auto">
            <a:xfrm>
              <a:off x="6538987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C</a:t>
              </a:r>
              <a:r>
                <a:rPr lang="en-US" sz="2400" b="1" baseline="-25000" dirty="0"/>
                <a:t>F</a:t>
              </a:r>
              <a:endParaRPr lang="en-US" sz="2400" b="1" dirty="0"/>
            </a:p>
          </p:txBody>
        </p:sp>
        <p:cxnSp>
          <p:nvCxnSpPr>
            <p:cNvPr id="25" name="AutoShape 38"/>
            <p:cNvCxnSpPr>
              <a:cxnSpLocks noChangeShapeType="1"/>
              <a:stCxn id="24" idx="2"/>
              <a:endCxn id="24" idx="3"/>
            </p:cNvCxnSpPr>
            <p:nvPr/>
          </p:nvCxnSpPr>
          <p:spPr bwMode="auto">
            <a:xfrm rot="10800000" flipH="1" flipV="1">
              <a:off x="6519937" y="229550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Oval 39"/>
            <p:cNvSpPr>
              <a:spLocks noChangeArrowheads="1"/>
            </p:cNvSpPr>
            <p:nvPr/>
          </p:nvSpPr>
          <p:spPr bwMode="auto">
            <a:xfrm>
              <a:off x="7855024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 smtClean="0"/>
                <a:t>E</a:t>
              </a:r>
              <a:r>
                <a:rPr lang="en-US" sz="2400" b="1" baseline="-25000" dirty="0"/>
                <a:t>F</a:t>
              </a:r>
              <a:endParaRPr lang="en-US" sz="2400" b="1" dirty="0"/>
            </a:p>
          </p:txBody>
        </p:sp>
        <p:cxnSp>
          <p:nvCxnSpPr>
            <p:cNvPr id="27" name="AutoShape 40"/>
            <p:cNvCxnSpPr>
              <a:cxnSpLocks noChangeShapeType="1"/>
              <a:stCxn id="26" idx="2"/>
              <a:endCxn id="26" idx="3"/>
            </p:cNvCxnSpPr>
            <p:nvPr/>
          </p:nvCxnSpPr>
          <p:spPr bwMode="auto">
            <a:xfrm rot="10800000" flipH="1" flipV="1">
              <a:off x="7835974" y="2295500"/>
              <a:ext cx="96838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Text Box 41"/>
            <p:cNvSpPr txBox="1">
              <a:spLocks noChangeArrowheads="1"/>
            </p:cNvSpPr>
            <p:nvPr/>
          </p:nvSpPr>
          <p:spPr bwMode="auto">
            <a:xfrm>
              <a:off x="4826074" y="2420913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29" name="Text Box 43"/>
            <p:cNvSpPr txBox="1">
              <a:spLocks noChangeArrowheads="1"/>
            </p:cNvSpPr>
            <p:nvPr/>
          </p:nvSpPr>
          <p:spPr bwMode="auto">
            <a:xfrm>
              <a:off x="6072262" y="2417738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0" name="Text Box 44"/>
            <p:cNvSpPr txBox="1">
              <a:spLocks noChangeArrowheads="1"/>
            </p:cNvSpPr>
            <p:nvPr/>
          </p:nvSpPr>
          <p:spPr bwMode="auto">
            <a:xfrm>
              <a:off x="7377187" y="2416150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1" name="Line 45"/>
            <p:cNvSpPr>
              <a:spLocks noChangeShapeType="1"/>
            </p:cNvSpPr>
            <p:nvPr/>
          </p:nvSpPr>
          <p:spPr bwMode="auto">
            <a:xfrm>
              <a:off x="5645224" y="2562200"/>
              <a:ext cx="6858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32" name="Line 47"/>
            <p:cNvSpPr>
              <a:spLocks noChangeShapeType="1"/>
            </p:cNvSpPr>
            <p:nvPr/>
          </p:nvSpPr>
          <p:spPr bwMode="auto">
            <a:xfrm flipH="1">
              <a:off x="7245424" y="2562200"/>
              <a:ext cx="8382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33" name="Line 48"/>
            <p:cNvSpPr>
              <a:spLocks noChangeShapeType="1"/>
            </p:cNvSpPr>
            <p:nvPr/>
          </p:nvSpPr>
          <p:spPr bwMode="auto">
            <a:xfrm flipH="1">
              <a:off x="6754887" y="2565375"/>
              <a:ext cx="30162" cy="19018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cxnSp>
          <p:nvCxnSpPr>
            <p:cNvPr id="34" name="AutoShape 49"/>
            <p:cNvCxnSpPr>
              <a:cxnSpLocks noChangeShapeType="1"/>
              <a:stCxn id="13" idx="0"/>
              <a:endCxn id="22" idx="0"/>
            </p:cNvCxnSpPr>
            <p:nvPr/>
          </p:nvCxnSpPr>
          <p:spPr bwMode="auto">
            <a:xfrm rot="5400000" flipV="1">
              <a:off x="4787181" y="1153293"/>
              <a:ext cx="6350" cy="1719263"/>
            </a:xfrm>
            <a:prstGeom prst="curvedConnector3">
              <a:avLst>
                <a:gd name="adj1" fmla="val -5725000"/>
              </a:avLst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AutoShape 51"/>
            <p:cNvCxnSpPr>
              <a:cxnSpLocks noChangeShapeType="1"/>
              <a:stCxn id="11" idx="0"/>
              <a:endCxn id="24" idx="0"/>
            </p:cNvCxnSpPr>
            <p:nvPr/>
          </p:nvCxnSpPr>
          <p:spPr bwMode="auto">
            <a:xfrm rot="5400000" flipV="1">
              <a:off x="4680818" y="-113531"/>
              <a:ext cx="1588" cy="4248150"/>
            </a:xfrm>
            <a:prstGeom prst="curvedConnector3">
              <a:avLst>
                <a:gd name="adj1" fmla="val -68000032"/>
              </a:avLst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" name="Text Box 10"/>
            <p:cNvSpPr txBox="1">
              <a:spLocks noChangeArrowheads="1"/>
            </p:cNvSpPr>
            <p:nvPr/>
          </p:nvSpPr>
          <p:spPr bwMode="auto">
            <a:xfrm>
              <a:off x="4641924" y="548680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7" name="Text Box 11"/>
            <p:cNvSpPr txBox="1">
              <a:spLocks noChangeArrowheads="1"/>
            </p:cNvSpPr>
            <p:nvPr/>
          </p:nvSpPr>
          <p:spPr bwMode="auto">
            <a:xfrm>
              <a:off x="4633762" y="1268760"/>
              <a:ext cx="341760" cy="4001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 dirty="0"/>
                <a:t>?</a:t>
              </a:r>
            </a:p>
          </p:txBody>
        </p:sp>
        <p:sp>
          <p:nvSpPr>
            <p:cNvPr id="38" name="Text Box 6"/>
            <p:cNvSpPr txBox="1">
              <a:spLocks noChangeArrowheads="1"/>
            </p:cNvSpPr>
            <p:nvPr/>
          </p:nvSpPr>
          <p:spPr bwMode="auto">
            <a:xfrm>
              <a:off x="1239982" y="3097188"/>
              <a:ext cx="639920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e</a:t>
              </a:r>
              <a:r>
                <a:rPr lang="en-US" sz="3200" b="1" baseline="-25000" dirty="0" err="1" smtClean="0"/>
                <a:t>M</a:t>
              </a:r>
              <a:endParaRPr lang="en-US" sz="3200" b="1" dirty="0"/>
            </a:p>
          </p:txBody>
        </p:sp>
        <p:sp>
          <p:nvSpPr>
            <p:cNvPr id="39" name="Text Box 7"/>
            <p:cNvSpPr txBox="1">
              <a:spLocks noChangeArrowheads="1"/>
            </p:cNvSpPr>
            <p:nvPr/>
          </p:nvSpPr>
          <p:spPr bwMode="auto">
            <a:xfrm>
              <a:off x="3017982" y="3089250"/>
              <a:ext cx="639919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a</a:t>
              </a:r>
              <a:r>
                <a:rPr lang="en-US" sz="3200" b="1" baseline="-25000" dirty="0" err="1" smtClean="0"/>
                <a:t>M</a:t>
              </a:r>
              <a:endParaRPr lang="en-US" sz="3200" b="1" dirty="0"/>
            </a:p>
          </p:txBody>
        </p:sp>
        <p:sp>
          <p:nvSpPr>
            <p:cNvPr id="40" name="Text Box 9"/>
            <p:cNvSpPr txBox="1">
              <a:spLocks noChangeArrowheads="1"/>
            </p:cNvSpPr>
            <p:nvPr/>
          </p:nvSpPr>
          <p:spPr bwMode="auto">
            <a:xfrm>
              <a:off x="2022619" y="3097188"/>
              <a:ext cx="639919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c</a:t>
              </a:r>
              <a:r>
                <a:rPr lang="en-US" sz="3200" b="1" baseline="-25000" dirty="0" err="1" smtClean="0"/>
                <a:t>M</a:t>
              </a:r>
              <a:endParaRPr lang="en-US" sz="3200" b="1" dirty="0"/>
            </a:p>
          </p:txBody>
        </p:sp>
        <p:sp>
          <p:nvSpPr>
            <p:cNvPr id="41" name="Text Box 30"/>
            <p:cNvSpPr txBox="1">
              <a:spLocks noChangeArrowheads="1"/>
            </p:cNvSpPr>
            <p:nvPr/>
          </p:nvSpPr>
          <p:spPr bwMode="auto">
            <a:xfrm>
              <a:off x="6042626" y="3097188"/>
              <a:ext cx="579005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a</a:t>
              </a:r>
              <a:r>
                <a:rPr lang="en-US" sz="3200" b="1" baseline="-25000" dirty="0" err="1" smtClean="0"/>
                <a:t>F</a:t>
              </a:r>
              <a:endParaRPr lang="en-US" sz="3200" b="1" baseline="-25000" dirty="0"/>
            </a:p>
          </p:txBody>
        </p:sp>
        <p:sp>
          <p:nvSpPr>
            <p:cNvPr id="42" name="Text Box 31"/>
            <p:cNvSpPr txBox="1">
              <a:spLocks noChangeArrowheads="1"/>
            </p:cNvSpPr>
            <p:nvPr/>
          </p:nvSpPr>
          <p:spPr bwMode="auto">
            <a:xfrm>
              <a:off x="7842826" y="3068960"/>
              <a:ext cx="579006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e</a:t>
              </a:r>
              <a:r>
                <a:rPr lang="en-US" sz="3200" b="1" baseline="-25000" dirty="0" err="1"/>
                <a:t>F</a:t>
              </a:r>
              <a:endParaRPr lang="en-US" sz="3200" b="1" dirty="0"/>
            </a:p>
          </p:txBody>
        </p:sp>
        <p:sp>
          <p:nvSpPr>
            <p:cNvPr id="43" name="Text Box 32"/>
            <p:cNvSpPr txBox="1">
              <a:spLocks noChangeArrowheads="1"/>
            </p:cNvSpPr>
            <p:nvPr/>
          </p:nvSpPr>
          <p:spPr bwMode="auto">
            <a:xfrm>
              <a:off x="6906722" y="3097188"/>
              <a:ext cx="579006" cy="5847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 err="1" smtClean="0"/>
                <a:t>c</a:t>
              </a:r>
              <a:r>
                <a:rPr lang="en-US" sz="3200" b="1" baseline="-25000" dirty="0" err="1"/>
                <a:t>F</a:t>
              </a:r>
              <a:endParaRPr lang="en-US" sz="3200" b="1" dirty="0"/>
            </a:p>
          </p:txBody>
        </p:sp>
      </p:grpSp>
      <p:sp>
        <p:nvSpPr>
          <p:cNvPr id="44" name="Rounded Rectangle 43"/>
          <p:cNvSpPr/>
          <p:nvPr/>
        </p:nvSpPr>
        <p:spPr>
          <a:xfrm>
            <a:off x="2699792" y="5577589"/>
            <a:ext cx="4124028" cy="947755"/>
          </a:xfrm>
          <a:prstGeom prst="roundRect">
            <a:avLst/>
          </a:prstGeom>
          <a:noFill/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2000" dirty="0" smtClean="0">
                <a:solidFill>
                  <a:schemeClr val="tx1"/>
                </a:solidFill>
              </a:rPr>
              <a:t>General Non-scalar Sex-limitation</a:t>
            </a:r>
          </a:p>
          <a:p>
            <a:pPr algn="ctr"/>
            <a:r>
              <a:rPr lang="en-AU" sz="2000" dirty="0" smtClean="0">
                <a:solidFill>
                  <a:schemeClr val="tx1"/>
                </a:solidFill>
              </a:rPr>
              <a:t>aka general sex limitation</a:t>
            </a:r>
            <a:endParaRPr lang="en-A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074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60648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Types of Heterogeneity</a:t>
            </a:r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Terminology depends on research question</a:t>
            </a:r>
          </a:p>
          <a:p>
            <a:pPr lvl="1"/>
            <a:r>
              <a:rPr lang="en-AU" dirty="0" smtClean="0"/>
              <a:t>Moderation, confounding, </a:t>
            </a:r>
            <a:r>
              <a:rPr lang="en-AU" dirty="0" err="1" smtClean="0"/>
              <a:t>GxE</a:t>
            </a:r>
            <a:endParaRPr lang="en-AU" dirty="0" smtClean="0"/>
          </a:p>
          <a:p>
            <a:r>
              <a:rPr lang="en-AU" dirty="0" smtClean="0"/>
              <a:t>Systematic differences</a:t>
            </a:r>
          </a:p>
          <a:p>
            <a:pPr lvl="1"/>
            <a:r>
              <a:rPr lang="en-AU" dirty="0" smtClean="0"/>
              <a:t>Measured or Manifest moderator/confounder</a:t>
            </a:r>
          </a:p>
          <a:p>
            <a:pPr lvl="2"/>
            <a:r>
              <a:rPr lang="en-AU" dirty="0" smtClean="0"/>
              <a:t>Discrete traits</a:t>
            </a:r>
          </a:p>
          <a:p>
            <a:pPr lvl="2"/>
            <a:r>
              <a:rPr lang="en-AU" dirty="0" smtClean="0"/>
              <a:t>Ordinal &amp; Continuous traits (Thursday)</a:t>
            </a:r>
          </a:p>
          <a:p>
            <a:pPr lvl="1"/>
            <a:r>
              <a:rPr lang="en-AU" dirty="0" smtClean="0"/>
              <a:t>Unmeasured or latent moderator/confounder</a:t>
            </a:r>
          </a:p>
          <a:p>
            <a:pPr lvl="2"/>
            <a:r>
              <a:rPr lang="en-AU" dirty="0" smtClean="0"/>
              <a:t>Moderation and </a:t>
            </a:r>
            <a:r>
              <a:rPr lang="en-AU" dirty="0" err="1" smtClean="0"/>
              <a:t>GxE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85927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60648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Heterogeneity Questions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err="1"/>
              <a:t>Univariate</a:t>
            </a:r>
            <a:r>
              <a:rPr lang="en-US" dirty="0"/>
              <a:t> Analysis: 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dirty="0" smtClean="0"/>
              <a:t>What </a:t>
            </a:r>
            <a:r>
              <a:rPr lang="en-US" dirty="0"/>
              <a:t>are the contributions of additive genetic, dominance/shared environmental and unique environmental factors to the variance?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Heterogeneity: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Are </a:t>
            </a:r>
            <a:r>
              <a:rPr lang="en-US" dirty="0"/>
              <a:t>the contributions of genetic and environmental factors equal for different groups, </a:t>
            </a:r>
            <a:endParaRPr lang="en-US" dirty="0" smtClean="0"/>
          </a:p>
          <a:p>
            <a:pPr lvl="1">
              <a:lnSpc>
                <a:spcPct val="90000"/>
              </a:lnSpc>
            </a:pPr>
            <a:r>
              <a:rPr lang="en-US" dirty="0" smtClean="0"/>
              <a:t>sex</a:t>
            </a:r>
            <a:r>
              <a:rPr lang="en-US" dirty="0"/>
              <a:t>, race, ethnicity, SES, environmental exposure, etc.?</a:t>
            </a:r>
          </a:p>
        </p:txBody>
      </p:sp>
    </p:spTree>
    <p:extLst>
      <p:ext uri="{BB962C8B-B14F-4D97-AF65-F5344CB8AC3E}">
        <p14:creationId xmlns:p14="http://schemas.microsoft.com/office/powerpoint/2010/main" val="106204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60648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/>
              <a:t>The language of heterogeneity</a:t>
            </a:r>
            <a:endParaRPr lang="en-US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Are these differences due to differences in the magnitude of the effects (quantitative)?</a:t>
            </a:r>
          </a:p>
          <a:p>
            <a:pPr lvl="1"/>
            <a:r>
              <a:rPr lang="en-US" dirty="0"/>
              <a:t>e.g. Is the contribution of genetic/environmental factors greater/smaller in males than in females?</a:t>
            </a:r>
          </a:p>
          <a:p>
            <a:r>
              <a:rPr lang="en-US" dirty="0"/>
              <a:t>Are the differences due to differences in the </a:t>
            </a:r>
            <a:r>
              <a:rPr lang="en-US" dirty="0" smtClean="0"/>
              <a:t>source/nature of </a:t>
            </a:r>
            <a:r>
              <a:rPr lang="en-US" dirty="0"/>
              <a:t>the effects (qualitative)?</a:t>
            </a:r>
          </a:p>
          <a:p>
            <a:pPr lvl="1"/>
            <a:r>
              <a:rPr lang="en-US" dirty="0"/>
              <a:t>e.g. Are there different genetic/environmental factors influencing the trait in males and females?</a:t>
            </a:r>
          </a:p>
        </p:txBody>
      </p:sp>
    </p:spTree>
    <p:extLst>
      <p:ext uri="{BB962C8B-B14F-4D97-AF65-F5344CB8AC3E}">
        <p14:creationId xmlns:p14="http://schemas.microsoft.com/office/powerpoint/2010/main" val="146987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60648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The language of heterogeneity</a:t>
            </a:r>
            <a:endParaRPr lang="en-AU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/>
          <a:lstStyle/>
          <a:p>
            <a:r>
              <a:rPr lang="en-AU" dirty="0" smtClean="0"/>
              <a:t>Sex differences = Sex limitation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412776"/>
            <a:ext cx="2592288" cy="41719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261" y="4396199"/>
            <a:ext cx="4441538" cy="20735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4182592" cy="10801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95936" y="1700808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1948</a:t>
            </a:r>
            <a:endParaRPr lang="en-AU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00392" y="105273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1861</a:t>
            </a:r>
            <a:endParaRPr lang="en-AU" b="1" dirty="0">
              <a:solidFill>
                <a:srgbClr val="C0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531" y="3861048"/>
            <a:ext cx="2828925" cy="1819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203848" y="342900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1840</a:t>
            </a:r>
            <a:endParaRPr lang="en-AU" b="1" dirty="0">
              <a:solidFill>
                <a:srgbClr val="C00000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798" y="2600908"/>
            <a:ext cx="1230353" cy="1857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768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60648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The language of heterogeneity</a:t>
            </a:r>
            <a:endParaRPr lang="en-AU" dirty="0"/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9170323"/>
              </p:ext>
            </p:extLst>
          </p:nvPr>
        </p:nvGraphicFramePr>
        <p:xfrm>
          <a:off x="518864" y="1823824"/>
          <a:ext cx="8229600" cy="3596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AU" sz="2800" u="sng" dirty="0" smtClean="0"/>
                        <a:t>Quantitative</a:t>
                      </a:r>
                    </a:p>
                    <a:p>
                      <a:pPr marL="449263" indent="-449263"/>
                      <a:r>
                        <a:rPr lang="en-AU" sz="2800" dirty="0" smtClean="0"/>
                        <a:t>-    </a:t>
                      </a:r>
                      <a:r>
                        <a:rPr lang="en-US" sz="2800" dirty="0" smtClean="0"/>
                        <a:t>differences in the   magnitude of the effects 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AU" sz="2800" u="sng" dirty="0" smtClean="0"/>
                        <a:t>Qualitative</a:t>
                      </a:r>
                    </a:p>
                    <a:p>
                      <a:pPr marL="449263" indent="-449263"/>
                      <a:r>
                        <a:rPr lang="en-AU" sz="2800" dirty="0" smtClean="0"/>
                        <a:t>-    </a:t>
                      </a:r>
                      <a:r>
                        <a:rPr lang="en-US" sz="2800" dirty="0" smtClean="0"/>
                        <a:t>differences in the source/nature of the effects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sz="2800" i="1" dirty="0" smtClean="0"/>
                        <a:t>Models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en-AU" sz="2800" dirty="0" smtClean="0"/>
                        <a:t>Scalar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2800" dirty="0" smtClean="0"/>
                        <a:t>Non-scalar</a:t>
                      </a:r>
                      <a:r>
                        <a:rPr lang="en-AU" sz="2800" baseline="0" dirty="0" smtClean="0"/>
                        <a:t> with OS twins</a:t>
                      </a:r>
                      <a:r>
                        <a:rPr lang="en-AU" sz="2800" dirty="0" smtClean="0"/>
                        <a:t> 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800" i="1" dirty="0" smtClean="0"/>
                        <a:t>Models</a:t>
                      </a:r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en-AU" sz="2800" dirty="0" smtClean="0"/>
                        <a:t>Non-scalar without</a:t>
                      </a:r>
                      <a:r>
                        <a:rPr lang="en-AU" sz="2800" baseline="0" dirty="0" smtClean="0"/>
                        <a:t> OS twins</a:t>
                      </a:r>
                    </a:p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AU" sz="2800" dirty="0" smtClean="0"/>
                        <a:t>General Non-scalar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069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60648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The language of heterogeneity</a:t>
            </a:r>
            <a:endParaRPr lang="en-AU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Scalar limitation (Quantitative)</a:t>
            </a:r>
          </a:p>
          <a:p>
            <a:pPr lvl="1"/>
            <a:r>
              <a:rPr lang="en-AU" dirty="0" smtClean="0"/>
              <a:t>% of variance due to A,C,E are the same between groups</a:t>
            </a:r>
          </a:p>
          <a:p>
            <a:pPr lvl="1"/>
            <a:r>
              <a:rPr lang="en-AU" dirty="0" smtClean="0"/>
              <a:t>The total variance is not </a:t>
            </a:r>
            <a:r>
              <a:rPr lang="en-AU" dirty="0" err="1" smtClean="0"/>
              <a:t>ie</a:t>
            </a:r>
            <a:r>
              <a:rPr lang="en-AU" dirty="0"/>
              <a:t>:</a:t>
            </a:r>
            <a:r>
              <a:rPr lang="en-AU" dirty="0" smtClean="0"/>
              <a:t> </a:t>
            </a:r>
          </a:p>
          <a:p>
            <a:pPr lvl="2"/>
            <a:r>
              <a:rPr lang="en-AU" i="1" dirty="0" err="1" smtClean="0"/>
              <a:t>var</a:t>
            </a:r>
            <a:r>
              <a:rPr lang="en-AU" i="1" baseline="-25000" dirty="0" err="1" smtClean="0"/>
              <a:t>Female</a:t>
            </a:r>
            <a:r>
              <a:rPr lang="en-AU" i="1" baseline="-25000" dirty="0" smtClean="0"/>
              <a:t> </a:t>
            </a:r>
            <a:r>
              <a:rPr lang="en-AU" i="1" dirty="0" smtClean="0"/>
              <a:t>= k*</a:t>
            </a:r>
            <a:r>
              <a:rPr lang="en-AU" i="1" dirty="0" err="1" smtClean="0"/>
              <a:t>var</a:t>
            </a:r>
            <a:r>
              <a:rPr lang="en-AU" i="1" baseline="-25000" dirty="0" err="1" smtClean="0"/>
              <a:t>Male</a:t>
            </a:r>
            <a:endParaRPr lang="en-AU" i="1" baseline="-25000" dirty="0" smtClean="0"/>
          </a:p>
          <a:p>
            <a:pPr lvl="2"/>
            <a:r>
              <a:rPr lang="en-AU" i="1" dirty="0" err="1" smtClean="0"/>
              <a:t>A</a:t>
            </a:r>
            <a:r>
              <a:rPr lang="en-AU" i="1" baseline="-25000" dirty="0" err="1"/>
              <a:t>Female</a:t>
            </a:r>
            <a:r>
              <a:rPr lang="en-AU" i="1" baseline="-25000" dirty="0"/>
              <a:t> </a:t>
            </a:r>
            <a:r>
              <a:rPr lang="en-AU" i="1" dirty="0"/>
              <a:t>= </a:t>
            </a:r>
            <a:r>
              <a:rPr lang="en-AU" i="1" dirty="0" smtClean="0"/>
              <a:t>k*</a:t>
            </a:r>
            <a:r>
              <a:rPr lang="en-AU" i="1" dirty="0" err="1" smtClean="0"/>
              <a:t>A</a:t>
            </a:r>
            <a:r>
              <a:rPr lang="en-AU" i="1" baseline="-25000" dirty="0" err="1"/>
              <a:t>Male</a:t>
            </a:r>
            <a:endParaRPr lang="en-AU" i="1" baseline="-25000" dirty="0"/>
          </a:p>
          <a:p>
            <a:pPr lvl="2"/>
            <a:r>
              <a:rPr lang="en-AU" i="1" dirty="0" err="1" smtClean="0"/>
              <a:t>C</a:t>
            </a:r>
            <a:r>
              <a:rPr lang="en-AU" i="1" baseline="-25000" dirty="0" err="1"/>
              <a:t>Female</a:t>
            </a:r>
            <a:r>
              <a:rPr lang="en-AU" i="1" baseline="-25000" dirty="0"/>
              <a:t> </a:t>
            </a:r>
            <a:r>
              <a:rPr lang="en-AU" i="1" dirty="0"/>
              <a:t>= </a:t>
            </a:r>
            <a:r>
              <a:rPr lang="en-AU" i="1" dirty="0" smtClean="0"/>
              <a:t>k*</a:t>
            </a:r>
            <a:r>
              <a:rPr lang="en-AU" i="1" dirty="0" err="1" smtClean="0"/>
              <a:t>C</a:t>
            </a:r>
            <a:r>
              <a:rPr lang="en-AU" i="1" baseline="-25000" dirty="0" err="1"/>
              <a:t>Male</a:t>
            </a:r>
            <a:endParaRPr lang="en-AU" i="1" baseline="-25000" dirty="0"/>
          </a:p>
          <a:p>
            <a:pPr lvl="2"/>
            <a:r>
              <a:rPr lang="en-AU" i="1" dirty="0" err="1" smtClean="0"/>
              <a:t>E</a:t>
            </a:r>
            <a:r>
              <a:rPr lang="en-AU" i="1" baseline="-25000" dirty="0" err="1"/>
              <a:t>Female</a:t>
            </a:r>
            <a:r>
              <a:rPr lang="en-AU" i="1" baseline="-25000" dirty="0"/>
              <a:t> </a:t>
            </a:r>
            <a:r>
              <a:rPr lang="en-AU" i="1" dirty="0"/>
              <a:t>= </a:t>
            </a:r>
            <a:r>
              <a:rPr lang="en-AU" i="1" dirty="0" smtClean="0"/>
              <a:t>k*</a:t>
            </a:r>
            <a:r>
              <a:rPr lang="en-AU" i="1" dirty="0" err="1" smtClean="0"/>
              <a:t>E</a:t>
            </a:r>
            <a:r>
              <a:rPr lang="en-AU" i="1" baseline="-25000" dirty="0" err="1"/>
              <a:t>Male</a:t>
            </a:r>
            <a:endParaRPr lang="en-AU" i="1" baseline="-25000" dirty="0"/>
          </a:p>
          <a:p>
            <a:pPr lvl="2"/>
            <a:endParaRPr lang="en-AU" i="1" dirty="0" smtClean="0"/>
          </a:p>
        </p:txBody>
      </p:sp>
      <p:sp>
        <p:nvSpPr>
          <p:cNvPr id="9" name="Rounded Rectangle 8"/>
          <p:cNvSpPr/>
          <p:nvPr/>
        </p:nvSpPr>
        <p:spPr>
          <a:xfrm>
            <a:off x="4798031" y="5157192"/>
            <a:ext cx="3734409" cy="1224136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2800" i="1" dirty="0" smtClean="0"/>
              <a:t>k</a:t>
            </a:r>
            <a:r>
              <a:rPr lang="en-AU" sz="2800" dirty="0" smtClean="0"/>
              <a:t> here is the </a:t>
            </a:r>
            <a:r>
              <a:rPr lang="en-AU" sz="2800" i="1" u="sng" dirty="0" smtClean="0"/>
              <a:t>scalar  </a:t>
            </a:r>
            <a:endParaRPr lang="en-AU" sz="2800" i="1" u="sng" dirty="0"/>
          </a:p>
        </p:txBody>
      </p:sp>
      <p:cxnSp>
        <p:nvCxnSpPr>
          <p:cNvPr id="11" name="Straight Arrow Connector 10"/>
          <p:cNvCxnSpPr>
            <a:stCxn id="9" idx="1"/>
          </p:cNvCxnSpPr>
          <p:nvPr/>
        </p:nvCxnSpPr>
        <p:spPr>
          <a:xfrm flipH="1" flipV="1">
            <a:off x="2627784" y="4581128"/>
            <a:ext cx="2170247" cy="118813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369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72299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2" name="Group 1"/>
          <p:cNvGrpSpPr/>
          <p:nvPr/>
        </p:nvGrpSpPr>
        <p:grpSpPr>
          <a:xfrm>
            <a:off x="635074" y="764704"/>
            <a:ext cx="7753350" cy="4680520"/>
            <a:chOff x="635074" y="548680"/>
            <a:chExt cx="7753350" cy="4680520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1887612" y="4467200"/>
              <a:ext cx="1395412" cy="76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Twin 1</a:t>
              </a:r>
              <a:endParaRPr lang="en-US" sz="2400" b="1" baseline="-25000"/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1192287" y="203515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/>
                <a:t>E</a:t>
              </a:r>
            </a:p>
          </p:txBody>
        </p:sp>
        <p:cxnSp>
          <p:nvCxnSpPr>
            <p:cNvPr id="9" name="AutoShape 13"/>
            <p:cNvCxnSpPr>
              <a:cxnSpLocks noChangeShapeType="1"/>
              <a:stCxn id="6" idx="2"/>
              <a:endCxn id="6" idx="3"/>
            </p:cNvCxnSpPr>
            <p:nvPr/>
          </p:nvCxnSpPr>
          <p:spPr bwMode="auto">
            <a:xfrm rot="10800000" flipH="1" flipV="1">
              <a:off x="1173237" y="230185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Oval 14"/>
            <p:cNvSpPr>
              <a:spLocks noChangeArrowheads="1"/>
            </p:cNvSpPr>
            <p:nvPr/>
          </p:nvSpPr>
          <p:spPr bwMode="auto">
            <a:xfrm>
              <a:off x="2290837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C</a:t>
              </a:r>
            </a:p>
          </p:txBody>
        </p:sp>
        <p:cxnSp>
          <p:nvCxnSpPr>
            <p:cNvPr id="11" name="AutoShape 15"/>
            <p:cNvCxnSpPr>
              <a:cxnSpLocks noChangeShapeType="1"/>
              <a:stCxn id="10" idx="2"/>
              <a:endCxn id="10" idx="3"/>
            </p:cNvCxnSpPr>
            <p:nvPr/>
          </p:nvCxnSpPr>
          <p:spPr bwMode="auto">
            <a:xfrm rot="10800000" flipH="1" flipV="1">
              <a:off x="2271787" y="229550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" name="Oval 18"/>
            <p:cNvSpPr>
              <a:spLocks noChangeArrowheads="1"/>
            </p:cNvSpPr>
            <p:nvPr/>
          </p:nvSpPr>
          <p:spPr bwMode="auto">
            <a:xfrm>
              <a:off x="3664024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A</a:t>
              </a:r>
            </a:p>
          </p:txBody>
        </p:sp>
        <p:cxnSp>
          <p:nvCxnSpPr>
            <p:cNvPr id="13" name="AutoShape 19"/>
            <p:cNvCxnSpPr>
              <a:cxnSpLocks noChangeShapeType="1"/>
              <a:stCxn id="12" idx="2"/>
              <a:endCxn id="12" idx="3"/>
            </p:cNvCxnSpPr>
            <p:nvPr/>
          </p:nvCxnSpPr>
          <p:spPr bwMode="auto">
            <a:xfrm rot="10800000" flipH="1" flipV="1">
              <a:off x="3644974" y="2295500"/>
              <a:ext cx="96838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>
              <a:off x="635074" y="2420913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5" name="Text Box 21"/>
            <p:cNvSpPr txBox="1">
              <a:spLocks noChangeArrowheads="1"/>
            </p:cNvSpPr>
            <p:nvPr/>
          </p:nvSpPr>
          <p:spPr bwMode="auto">
            <a:xfrm>
              <a:off x="1820937" y="2417738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6" name="Text Box 23"/>
            <p:cNvSpPr txBox="1">
              <a:spLocks noChangeArrowheads="1"/>
            </p:cNvSpPr>
            <p:nvPr/>
          </p:nvSpPr>
          <p:spPr bwMode="auto">
            <a:xfrm>
              <a:off x="3186187" y="2416150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7" name="Line 24"/>
            <p:cNvSpPr>
              <a:spLocks noChangeShapeType="1"/>
            </p:cNvSpPr>
            <p:nvPr/>
          </p:nvSpPr>
          <p:spPr bwMode="auto">
            <a:xfrm>
              <a:off x="1454224" y="2562200"/>
              <a:ext cx="6858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8" name="Line 25"/>
            <p:cNvSpPr>
              <a:spLocks noChangeShapeType="1"/>
            </p:cNvSpPr>
            <p:nvPr/>
          </p:nvSpPr>
          <p:spPr bwMode="auto">
            <a:xfrm>
              <a:off x="2551187" y="2565375"/>
              <a:ext cx="9525" cy="19018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9" name="Line 26"/>
            <p:cNvSpPr>
              <a:spLocks noChangeShapeType="1"/>
            </p:cNvSpPr>
            <p:nvPr/>
          </p:nvSpPr>
          <p:spPr bwMode="auto">
            <a:xfrm flipH="1">
              <a:off x="3054424" y="2562200"/>
              <a:ext cx="8382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20" name="Rectangle 28"/>
            <p:cNvSpPr>
              <a:spLocks noChangeArrowheads="1"/>
            </p:cNvSpPr>
            <p:nvPr/>
          </p:nvSpPr>
          <p:spPr bwMode="auto">
            <a:xfrm>
              <a:off x="6078612" y="4467200"/>
              <a:ext cx="1395412" cy="76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Twin 2</a:t>
              </a:r>
              <a:endParaRPr lang="en-US" sz="2400" b="1" baseline="-25000"/>
            </a:p>
          </p:txBody>
        </p:sp>
        <p:sp>
          <p:nvSpPr>
            <p:cNvPr id="21" name="Oval 29"/>
            <p:cNvSpPr>
              <a:spLocks noChangeArrowheads="1"/>
            </p:cNvSpPr>
            <p:nvPr/>
          </p:nvSpPr>
          <p:spPr bwMode="auto">
            <a:xfrm>
              <a:off x="5383287" y="203515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A</a:t>
              </a:r>
            </a:p>
          </p:txBody>
        </p:sp>
        <p:cxnSp>
          <p:nvCxnSpPr>
            <p:cNvPr id="22" name="AutoShape 34"/>
            <p:cNvCxnSpPr>
              <a:cxnSpLocks noChangeShapeType="1"/>
              <a:stCxn id="21" idx="2"/>
              <a:endCxn id="21" idx="3"/>
            </p:cNvCxnSpPr>
            <p:nvPr/>
          </p:nvCxnSpPr>
          <p:spPr bwMode="auto">
            <a:xfrm rot="10800000" flipH="1" flipV="1">
              <a:off x="5364237" y="230185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" name="Oval 37"/>
            <p:cNvSpPr>
              <a:spLocks noChangeArrowheads="1"/>
            </p:cNvSpPr>
            <p:nvPr/>
          </p:nvSpPr>
          <p:spPr bwMode="auto">
            <a:xfrm>
              <a:off x="6538987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C</a:t>
              </a:r>
            </a:p>
          </p:txBody>
        </p:sp>
        <p:cxnSp>
          <p:nvCxnSpPr>
            <p:cNvPr id="24" name="AutoShape 38"/>
            <p:cNvCxnSpPr>
              <a:cxnSpLocks noChangeShapeType="1"/>
              <a:stCxn id="23" idx="2"/>
              <a:endCxn id="23" idx="3"/>
            </p:cNvCxnSpPr>
            <p:nvPr/>
          </p:nvCxnSpPr>
          <p:spPr bwMode="auto">
            <a:xfrm rot="10800000" flipH="1" flipV="1">
              <a:off x="6519937" y="229550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Oval 39"/>
            <p:cNvSpPr>
              <a:spLocks noChangeArrowheads="1"/>
            </p:cNvSpPr>
            <p:nvPr/>
          </p:nvSpPr>
          <p:spPr bwMode="auto">
            <a:xfrm>
              <a:off x="7855024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E</a:t>
              </a:r>
            </a:p>
          </p:txBody>
        </p:sp>
        <p:cxnSp>
          <p:nvCxnSpPr>
            <p:cNvPr id="26" name="AutoShape 40"/>
            <p:cNvCxnSpPr>
              <a:cxnSpLocks noChangeShapeType="1"/>
              <a:stCxn id="25" idx="2"/>
              <a:endCxn id="25" idx="3"/>
            </p:cNvCxnSpPr>
            <p:nvPr/>
          </p:nvCxnSpPr>
          <p:spPr bwMode="auto">
            <a:xfrm rot="10800000" flipH="1" flipV="1">
              <a:off x="7835974" y="2295500"/>
              <a:ext cx="96838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Text Box 41"/>
            <p:cNvSpPr txBox="1">
              <a:spLocks noChangeArrowheads="1"/>
            </p:cNvSpPr>
            <p:nvPr/>
          </p:nvSpPr>
          <p:spPr bwMode="auto">
            <a:xfrm>
              <a:off x="4826074" y="2420913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28" name="Text Box 43"/>
            <p:cNvSpPr txBox="1">
              <a:spLocks noChangeArrowheads="1"/>
            </p:cNvSpPr>
            <p:nvPr/>
          </p:nvSpPr>
          <p:spPr bwMode="auto">
            <a:xfrm>
              <a:off x="6072262" y="2417738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29" name="Text Box 44"/>
            <p:cNvSpPr txBox="1">
              <a:spLocks noChangeArrowheads="1"/>
            </p:cNvSpPr>
            <p:nvPr/>
          </p:nvSpPr>
          <p:spPr bwMode="auto">
            <a:xfrm>
              <a:off x="7377187" y="2416150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0" name="Line 45"/>
            <p:cNvSpPr>
              <a:spLocks noChangeShapeType="1"/>
            </p:cNvSpPr>
            <p:nvPr/>
          </p:nvSpPr>
          <p:spPr bwMode="auto">
            <a:xfrm>
              <a:off x="5645224" y="2562200"/>
              <a:ext cx="6858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31" name="Line 47"/>
            <p:cNvSpPr>
              <a:spLocks noChangeShapeType="1"/>
            </p:cNvSpPr>
            <p:nvPr/>
          </p:nvSpPr>
          <p:spPr bwMode="auto">
            <a:xfrm flipH="1">
              <a:off x="7245424" y="2562200"/>
              <a:ext cx="8382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32" name="Line 48"/>
            <p:cNvSpPr>
              <a:spLocks noChangeShapeType="1"/>
            </p:cNvSpPr>
            <p:nvPr/>
          </p:nvSpPr>
          <p:spPr bwMode="auto">
            <a:xfrm flipH="1">
              <a:off x="6754887" y="2565375"/>
              <a:ext cx="30162" cy="19018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cxnSp>
          <p:nvCxnSpPr>
            <p:cNvPr id="33" name="AutoShape 49"/>
            <p:cNvCxnSpPr>
              <a:cxnSpLocks noChangeShapeType="1"/>
              <a:stCxn id="12" idx="0"/>
              <a:endCxn id="21" idx="0"/>
            </p:cNvCxnSpPr>
            <p:nvPr/>
          </p:nvCxnSpPr>
          <p:spPr bwMode="auto">
            <a:xfrm rot="5400000" flipV="1">
              <a:off x="4787181" y="1153293"/>
              <a:ext cx="6350" cy="1719263"/>
            </a:xfrm>
            <a:prstGeom prst="curvedConnector3">
              <a:avLst>
                <a:gd name="adj1" fmla="val -5725000"/>
              </a:avLst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AutoShape 51"/>
            <p:cNvCxnSpPr>
              <a:cxnSpLocks noChangeShapeType="1"/>
              <a:stCxn id="10" idx="0"/>
              <a:endCxn id="23" idx="0"/>
            </p:cNvCxnSpPr>
            <p:nvPr/>
          </p:nvCxnSpPr>
          <p:spPr bwMode="auto">
            <a:xfrm rot="5400000" flipV="1">
              <a:off x="4680818" y="-113531"/>
              <a:ext cx="1588" cy="4248150"/>
            </a:xfrm>
            <a:prstGeom prst="curvedConnector3">
              <a:avLst>
                <a:gd name="adj1" fmla="val -68000032"/>
              </a:avLst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5" name="Text Box 10"/>
            <p:cNvSpPr txBox="1">
              <a:spLocks noChangeArrowheads="1"/>
            </p:cNvSpPr>
            <p:nvPr/>
          </p:nvSpPr>
          <p:spPr bwMode="auto">
            <a:xfrm>
              <a:off x="4641924" y="548680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6" name="Text Box 11"/>
            <p:cNvSpPr txBox="1">
              <a:spLocks noChangeArrowheads="1"/>
            </p:cNvSpPr>
            <p:nvPr/>
          </p:nvSpPr>
          <p:spPr bwMode="auto">
            <a:xfrm>
              <a:off x="4499110" y="1268760"/>
              <a:ext cx="611066" cy="4001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 dirty="0" smtClean="0"/>
                <a:t>1/.5</a:t>
              </a:r>
              <a:endParaRPr lang="en-US" sz="2000" b="1" dirty="0"/>
            </a:p>
          </p:txBody>
        </p:sp>
        <p:sp>
          <p:nvSpPr>
            <p:cNvPr id="37" name="Text Box 6"/>
            <p:cNvSpPr txBox="1">
              <a:spLocks noChangeArrowheads="1"/>
            </p:cNvSpPr>
            <p:nvPr/>
          </p:nvSpPr>
          <p:spPr bwMode="auto">
            <a:xfrm>
              <a:off x="1355154" y="3097188"/>
              <a:ext cx="409575" cy="579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/>
                <a:t>e</a:t>
              </a:r>
            </a:p>
          </p:txBody>
        </p:sp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3133154" y="3089250"/>
              <a:ext cx="409575" cy="5794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/>
                <a:t>a</a:t>
              </a:r>
            </a:p>
          </p:txBody>
        </p:sp>
        <p:sp>
          <p:nvSpPr>
            <p:cNvPr id="39" name="Text Box 9"/>
            <p:cNvSpPr txBox="1">
              <a:spLocks noChangeArrowheads="1"/>
            </p:cNvSpPr>
            <p:nvPr/>
          </p:nvSpPr>
          <p:spPr bwMode="auto">
            <a:xfrm>
              <a:off x="2137791" y="3097188"/>
              <a:ext cx="409575" cy="579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/>
                <a:t>c</a:t>
              </a:r>
            </a:p>
          </p:txBody>
        </p:sp>
        <p:sp>
          <p:nvSpPr>
            <p:cNvPr id="40" name="Text Box 30"/>
            <p:cNvSpPr txBox="1">
              <a:spLocks noChangeArrowheads="1"/>
            </p:cNvSpPr>
            <p:nvPr/>
          </p:nvSpPr>
          <p:spPr bwMode="auto">
            <a:xfrm>
              <a:off x="5963666" y="3097188"/>
              <a:ext cx="409575" cy="579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/>
                <a:t>a</a:t>
              </a:r>
            </a:p>
          </p:txBody>
        </p:sp>
        <p:sp>
          <p:nvSpPr>
            <p:cNvPr id="41" name="Text Box 31"/>
            <p:cNvSpPr txBox="1">
              <a:spLocks noChangeArrowheads="1"/>
            </p:cNvSpPr>
            <p:nvPr/>
          </p:nvSpPr>
          <p:spPr bwMode="auto">
            <a:xfrm>
              <a:off x="7714331" y="3137595"/>
              <a:ext cx="409575" cy="579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/>
                <a:t>e</a:t>
              </a:r>
            </a:p>
          </p:txBody>
        </p:sp>
        <p:sp>
          <p:nvSpPr>
            <p:cNvPr id="42" name="Text Box 32"/>
            <p:cNvSpPr txBox="1">
              <a:spLocks noChangeArrowheads="1"/>
            </p:cNvSpPr>
            <p:nvPr/>
          </p:nvSpPr>
          <p:spPr bwMode="auto">
            <a:xfrm>
              <a:off x="6755828" y="3097188"/>
              <a:ext cx="409575" cy="579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/>
                <a:t>c</a:t>
              </a:r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2824237" y="5661248"/>
            <a:ext cx="3695700" cy="432048"/>
          </a:xfrm>
          <a:prstGeom prst="roundRect">
            <a:avLst/>
          </a:prstGeom>
          <a:noFill/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2000" dirty="0" smtClean="0">
                <a:solidFill>
                  <a:schemeClr val="tx1"/>
                </a:solidFill>
              </a:rPr>
              <a:t>No Heterogeneity</a:t>
            </a:r>
            <a:endParaRPr lang="en-A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07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95536" y="272299"/>
            <a:ext cx="8424936" cy="6336704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2" name="Group 1"/>
          <p:cNvGrpSpPr/>
          <p:nvPr/>
        </p:nvGrpSpPr>
        <p:grpSpPr>
          <a:xfrm>
            <a:off x="635074" y="764704"/>
            <a:ext cx="5014914" cy="2878633"/>
            <a:chOff x="635074" y="548680"/>
            <a:chExt cx="7753350" cy="4680520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1887612" y="4467200"/>
              <a:ext cx="1395412" cy="76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Twin 1</a:t>
              </a:r>
              <a:endParaRPr lang="en-US" sz="2400" b="1" baseline="-25000"/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1192287" y="203515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 dirty="0"/>
                <a:t>E</a:t>
              </a:r>
            </a:p>
          </p:txBody>
        </p:sp>
        <p:cxnSp>
          <p:nvCxnSpPr>
            <p:cNvPr id="9" name="AutoShape 13"/>
            <p:cNvCxnSpPr>
              <a:cxnSpLocks noChangeShapeType="1"/>
              <a:stCxn id="6" idx="2"/>
              <a:endCxn id="6" idx="3"/>
            </p:cNvCxnSpPr>
            <p:nvPr/>
          </p:nvCxnSpPr>
          <p:spPr bwMode="auto">
            <a:xfrm rot="10800000" flipH="1" flipV="1">
              <a:off x="1173237" y="230185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Oval 14"/>
            <p:cNvSpPr>
              <a:spLocks noChangeArrowheads="1"/>
            </p:cNvSpPr>
            <p:nvPr/>
          </p:nvSpPr>
          <p:spPr bwMode="auto">
            <a:xfrm>
              <a:off x="2290837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C</a:t>
              </a:r>
            </a:p>
          </p:txBody>
        </p:sp>
        <p:cxnSp>
          <p:nvCxnSpPr>
            <p:cNvPr id="11" name="AutoShape 15"/>
            <p:cNvCxnSpPr>
              <a:cxnSpLocks noChangeShapeType="1"/>
              <a:stCxn id="10" idx="2"/>
              <a:endCxn id="10" idx="3"/>
            </p:cNvCxnSpPr>
            <p:nvPr/>
          </p:nvCxnSpPr>
          <p:spPr bwMode="auto">
            <a:xfrm rot="10800000" flipH="1" flipV="1">
              <a:off x="2271787" y="229550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" name="Oval 18"/>
            <p:cNvSpPr>
              <a:spLocks noChangeArrowheads="1"/>
            </p:cNvSpPr>
            <p:nvPr/>
          </p:nvSpPr>
          <p:spPr bwMode="auto">
            <a:xfrm>
              <a:off x="3664024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A</a:t>
              </a:r>
            </a:p>
          </p:txBody>
        </p:sp>
        <p:cxnSp>
          <p:nvCxnSpPr>
            <p:cNvPr id="13" name="AutoShape 19"/>
            <p:cNvCxnSpPr>
              <a:cxnSpLocks noChangeShapeType="1"/>
              <a:stCxn id="12" idx="2"/>
              <a:endCxn id="12" idx="3"/>
            </p:cNvCxnSpPr>
            <p:nvPr/>
          </p:nvCxnSpPr>
          <p:spPr bwMode="auto">
            <a:xfrm rot="10800000" flipH="1" flipV="1">
              <a:off x="3644974" y="2295500"/>
              <a:ext cx="96838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>
              <a:off x="635074" y="2420913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5" name="Text Box 21"/>
            <p:cNvSpPr txBox="1">
              <a:spLocks noChangeArrowheads="1"/>
            </p:cNvSpPr>
            <p:nvPr/>
          </p:nvSpPr>
          <p:spPr bwMode="auto">
            <a:xfrm>
              <a:off x="1820937" y="2417738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6" name="Text Box 23"/>
            <p:cNvSpPr txBox="1">
              <a:spLocks noChangeArrowheads="1"/>
            </p:cNvSpPr>
            <p:nvPr/>
          </p:nvSpPr>
          <p:spPr bwMode="auto">
            <a:xfrm>
              <a:off x="3186187" y="2416150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17" name="Line 24"/>
            <p:cNvSpPr>
              <a:spLocks noChangeShapeType="1"/>
            </p:cNvSpPr>
            <p:nvPr/>
          </p:nvSpPr>
          <p:spPr bwMode="auto">
            <a:xfrm>
              <a:off x="1454224" y="2562200"/>
              <a:ext cx="6858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8" name="Line 25"/>
            <p:cNvSpPr>
              <a:spLocks noChangeShapeType="1"/>
            </p:cNvSpPr>
            <p:nvPr/>
          </p:nvSpPr>
          <p:spPr bwMode="auto">
            <a:xfrm>
              <a:off x="2551187" y="2565375"/>
              <a:ext cx="9525" cy="19018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9" name="Line 26"/>
            <p:cNvSpPr>
              <a:spLocks noChangeShapeType="1"/>
            </p:cNvSpPr>
            <p:nvPr/>
          </p:nvSpPr>
          <p:spPr bwMode="auto">
            <a:xfrm flipH="1">
              <a:off x="3054424" y="2562200"/>
              <a:ext cx="8382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20" name="Rectangle 28"/>
            <p:cNvSpPr>
              <a:spLocks noChangeArrowheads="1"/>
            </p:cNvSpPr>
            <p:nvPr/>
          </p:nvSpPr>
          <p:spPr bwMode="auto">
            <a:xfrm>
              <a:off x="6078612" y="4467200"/>
              <a:ext cx="1395412" cy="762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Twin 2</a:t>
              </a:r>
              <a:endParaRPr lang="en-US" sz="2400" b="1" baseline="-25000"/>
            </a:p>
          </p:txBody>
        </p:sp>
        <p:sp>
          <p:nvSpPr>
            <p:cNvPr id="21" name="Oval 29"/>
            <p:cNvSpPr>
              <a:spLocks noChangeArrowheads="1"/>
            </p:cNvSpPr>
            <p:nvPr/>
          </p:nvSpPr>
          <p:spPr bwMode="auto">
            <a:xfrm>
              <a:off x="5383287" y="203515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A</a:t>
              </a:r>
            </a:p>
          </p:txBody>
        </p:sp>
        <p:cxnSp>
          <p:nvCxnSpPr>
            <p:cNvPr id="22" name="AutoShape 34"/>
            <p:cNvCxnSpPr>
              <a:cxnSpLocks noChangeShapeType="1"/>
              <a:stCxn id="21" idx="2"/>
              <a:endCxn id="21" idx="3"/>
            </p:cNvCxnSpPr>
            <p:nvPr/>
          </p:nvCxnSpPr>
          <p:spPr bwMode="auto">
            <a:xfrm rot="10800000" flipH="1" flipV="1">
              <a:off x="5364237" y="230185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" name="Oval 37"/>
            <p:cNvSpPr>
              <a:spLocks noChangeArrowheads="1"/>
            </p:cNvSpPr>
            <p:nvPr/>
          </p:nvSpPr>
          <p:spPr bwMode="auto">
            <a:xfrm>
              <a:off x="6538987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C</a:t>
              </a:r>
            </a:p>
          </p:txBody>
        </p:sp>
        <p:cxnSp>
          <p:nvCxnSpPr>
            <p:cNvPr id="24" name="AutoShape 38"/>
            <p:cNvCxnSpPr>
              <a:cxnSpLocks noChangeShapeType="1"/>
              <a:stCxn id="23" idx="2"/>
              <a:endCxn id="23" idx="3"/>
            </p:cNvCxnSpPr>
            <p:nvPr/>
          </p:nvCxnSpPr>
          <p:spPr bwMode="auto">
            <a:xfrm rot="10800000" flipH="1" flipV="1">
              <a:off x="6519937" y="2295500"/>
              <a:ext cx="96837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Oval 39"/>
            <p:cNvSpPr>
              <a:spLocks noChangeArrowheads="1"/>
            </p:cNvSpPr>
            <p:nvPr/>
          </p:nvSpPr>
          <p:spPr bwMode="auto">
            <a:xfrm>
              <a:off x="7855024" y="2028800"/>
              <a:ext cx="533400" cy="533400"/>
            </a:xfrm>
            <a:prstGeom prst="ellips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 b="1"/>
                <a:t>E</a:t>
              </a:r>
            </a:p>
          </p:txBody>
        </p:sp>
        <p:cxnSp>
          <p:nvCxnSpPr>
            <p:cNvPr id="26" name="AutoShape 40"/>
            <p:cNvCxnSpPr>
              <a:cxnSpLocks noChangeShapeType="1"/>
              <a:stCxn id="25" idx="2"/>
              <a:endCxn id="25" idx="3"/>
            </p:cNvCxnSpPr>
            <p:nvPr/>
          </p:nvCxnSpPr>
          <p:spPr bwMode="auto">
            <a:xfrm rot="10800000" flipH="1" flipV="1">
              <a:off x="7835974" y="2295500"/>
              <a:ext cx="96838" cy="207963"/>
            </a:xfrm>
            <a:prstGeom prst="curvedConnector4">
              <a:avLst>
                <a:gd name="adj1" fmla="val -216394"/>
                <a:gd name="adj2" fmla="val 238167"/>
              </a:avLst>
            </a:prstGeom>
            <a:noFill/>
            <a:ln w="1905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Text Box 41"/>
            <p:cNvSpPr txBox="1">
              <a:spLocks noChangeArrowheads="1"/>
            </p:cNvSpPr>
            <p:nvPr/>
          </p:nvSpPr>
          <p:spPr bwMode="auto">
            <a:xfrm>
              <a:off x="4826074" y="2420913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28" name="Text Box 43"/>
            <p:cNvSpPr txBox="1">
              <a:spLocks noChangeArrowheads="1"/>
            </p:cNvSpPr>
            <p:nvPr/>
          </p:nvSpPr>
          <p:spPr bwMode="auto">
            <a:xfrm>
              <a:off x="6072262" y="2417738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29" name="Text Box 44"/>
            <p:cNvSpPr txBox="1">
              <a:spLocks noChangeArrowheads="1"/>
            </p:cNvSpPr>
            <p:nvPr/>
          </p:nvSpPr>
          <p:spPr bwMode="auto">
            <a:xfrm>
              <a:off x="7377187" y="2416150"/>
              <a:ext cx="325437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0" name="Line 45"/>
            <p:cNvSpPr>
              <a:spLocks noChangeShapeType="1"/>
            </p:cNvSpPr>
            <p:nvPr/>
          </p:nvSpPr>
          <p:spPr bwMode="auto">
            <a:xfrm>
              <a:off x="5645224" y="2562200"/>
              <a:ext cx="6858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31" name="Line 47"/>
            <p:cNvSpPr>
              <a:spLocks noChangeShapeType="1"/>
            </p:cNvSpPr>
            <p:nvPr/>
          </p:nvSpPr>
          <p:spPr bwMode="auto">
            <a:xfrm flipH="1">
              <a:off x="7245424" y="2562200"/>
              <a:ext cx="838200" cy="1905000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32" name="Line 48"/>
            <p:cNvSpPr>
              <a:spLocks noChangeShapeType="1"/>
            </p:cNvSpPr>
            <p:nvPr/>
          </p:nvSpPr>
          <p:spPr bwMode="auto">
            <a:xfrm flipH="1">
              <a:off x="6754887" y="2565375"/>
              <a:ext cx="30162" cy="1901825"/>
            </a:xfrm>
            <a:prstGeom prst="line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cxnSp>
          <p:nvCxnSpPr>
            <p:cNvPr id="33" name="AutoShape 49"/>
            <p:cNvCxnSpPr>
              <a:cxnSpLocks noChangeShapeType="1"/>
              <a:stCxn id="12" idx="0"/>
              <a:endCxn id="21" idx="0"/>
            </p:cNvCxnSpPr>
            <p:nvPr/>
          </p:nvCxnSpPr>
          <p:spPr bwMode="auto">
            <a:xfrm rot="5400000" flipV="1">
              <a:off x="4787181" y="1153293"/>
              <a:ext cx="6350" cy="1719263"/>
            </a:xfrm>
            <a:prstGeom prst="curvedConnector3">
              <a:avLst>
                <a:gd name="adj1" fmla="val -5725000"/>
              </a:avLst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AutoShape 51"/>
            <p:cNvCxnSpPr>
              <a:cxnSpLocks noChangeShapeType="1"/>
              <a:stCxn id="10" idx="0"/>
              <a:endCxn id="23" idx="0"/>
            </p:cNvCxnSpPr>
            <p:nvPr/>
          </p:nvCxnSpPr>
          <p:spPr bwMode="auto">
            <a:xfrm rot="5400000" flipV="1">
              <a:off x="4680818" y="-113531"/>
              <a:ext cx="1588" cy="4248150"/>
            </a:xfrm>
            <a:prstGeom prst="curvedConnector3">
              <a:avLst>
                <a:gd name="adj1" fmla="val -68000032"/>
              </a:avLst>
            </a:prstGeom>
            <a:noFill/>
            <a:ln w="38100">
              <a:solidFill>
                <a:srgbClr val="C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5" name="Text Box 10"/>
            <p:cNvSpPr txBox="1">
              <a:spLocks noChangeArrowheads="1"/>
            </p:cNvSpPr>
            <p:nvPr/>
          </p:nvSpPr>
          <p:spPr bwMode="auto">
            <a:xfrm>
              <a:off x="4641924" y="548680"/>
              <a:ext cx="325438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/>
                <a:t>1</a:t>
              </a:r>
            </a:p>
          </p:txBody>
        </p:sp>
        <p:sp>
          <p:nvSpPr>
            <p:cNvPr id="36" name="Text Box 11"/>
            <p:cNvSpPr txBox="1">
              <a:spLocks noChangeArrowheads="1"/>
            </p:cNvSpPr>
            <p:nvPr/>
          </p:nvSpPr>
          <p:spPr bwMode="auto">
            <a:xfrm>
              <a:off x="4499110" y="1268760"/>
              <a:ext cx="611066" cy="4001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2000" b="1" dirty="0" smtClean="0"/>
                <a:t>1/.5</a:t>
              </a:r>
              <a:endParaRPr lang="en-US" sz="2000" b="1" dirty="0"/>
            </a:p>
          </p:txBody>
        </p:sp>
        <p:sp>
          <p:nvSpPr>
            <p:cNvPr id="37" name="Text Box 6"/>
            <p:cNvSpPr txBox="1">
              <a:spLocks noChangeArrowheads="1"/>
            </p:cNvSpPr>
            <p:nvPr/>
          </p:nvSpPr>
          <p:spPr bwMode="auto">
            <a:xfrm>
              <a:off x="1355154" y="3097188"/>
              <a:ext cx="409575" cy="579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/>
                <a:t>e</a:t>
              </a:r>
            </a:p>
          </p:txBody>
        </p:sp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3133154" y="3089250"/>
              <a:ext cx="409575" cy="5794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/>
                <a:t>a</a:t>
              </a:r>
            </a:p>
          </p:txBody>
        </p:sp>
        <p:sp>
          <p:nvSpPr>
            <p:cNvPr id="39" name="Text Box 9"/>
            <p:cNvSpPr txBox="1">
              <a:spLocks noChangeArrowheads="1"/>
            </p:cNvSpPr>
            <p:nvPr/>
          </p:nvSpPr>
          <p:spPr bwMode="auto">
            <a:xfrm>
              <a:off x="2137791" y="3097188"/>
              <a:ext cx="409575" cy="579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/>
                <a:t>c</a:t>
              </a:r>
            </a:p>
          </p:txBody>
        </p:sp>
        <p:sp>
          <p:nvSpPr>
            <p:cNvPr id="40" name="Text Box 30"/>
            <p:cNvSpPr txBox="1">
              <a:spLocks noChangeArrowheads="1"/>
            </p:cNvSpPr>
            <p:nvPr/>
          </p:nvSpPr>
          <p:spPr bwMode="auto">
            <a:xfrm>
              <a:off x="5963666" y="3097188"/>
              <a:ext cx="409575" cy="579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/>
                <a:t>a</a:t>
              </a:r>
            </a:p>
          </p:txBody>
        </p:sp>
        <p:sp>
          <p:nvSpPr>
            <p:cNvPr id="41" name="Text Box 31"/>
            <p:cNvSpPr txBox="1">
              <a:spLocks noChangeArrowheads="1"/>
            </p:cNvSpPr>
            <p:nvPr/>
          </p:nvSpPr>
          <p:spPr bwMode="auto">
            <a:xfrm>
              <a:off x="7714331" y="3137595"/>
              <a:ext cx="409575" cy="579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/>
                <a:t>e</a:t>
              </a:r>
            </a:p>
          </p:txBody>
        </p:sp>
        <p:sp>
          <p:nvSpPr>
            <p:cNvPr id="42" name="Text Box 32"/>
            <p:cNvSpPr txBox="1">
              <a:spLocks noChangeArrowheads="1"/>
            </p:cNvSpPr>
            <p:nvPr/>
          </p:nvSpPr>
          <p:spPr bwMode="auto">
            <a:xfrm>
              <a:off x="6755828" y="3097188"/>
              <a:ext cx="409575" cy="5794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sz="3200" b="1" dirty="0"/>
                <a:t>c</a:t>
              </a:r>
            </a:p>
          </p:txBody>
        </p:sp>
      </p:grp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045217"/>
              </p:ext>
            </p:extLst>
          </p:nvPr>
        </p:nvGraphicFramePr>
        <p:xfrm>
          <a:off x="4837360" y="4581128"/>
          <a:ext cx="3551064" cy="1036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5532"/>
                <a:gridCol w="1775532"/>
              </a:tblGrid>
              <a:tr h="370840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a</a:t>
                      </a:r>
                      <a:r>
                        <a:rPr lang="en-AU" sz="2800" baseline="30000" dirty="0" smtClean="0"/>
                        <a:t>2</a:t>
                      </a:r>
                      <a:r>
                        <a:rPr lang="en-AU" sz="2800" dirty="0" smtClean="0"/>
                        <a:t>+c</a:t>
                      </a:r>
                      <a:r>
                        <a:rPr lang="en-AU" sz="2800" baseline="30000" dirty="0" smtClean="0"/>
                        <a:t>2</a:t>
                      </a:r>
                      <a:r>
                        <a:rPr lang="en-AU" sz="2800" dirty="0" smtClean="0"/>
                        <a:t>+e</a:t>
                      </a:r>
                      <a:r>
                        <a:rPr lang="en-AU" sz="2800" baseline="300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.5a</a:t>
                      </a:r>
                      <a:r>
                        <a:rPr lang="en-AU" sz="2800" baseline="30000" dirty="0" smtClean="0"/>
                        <a:t>2</a:t>
                      </a:r>
                      <a:r>
                        <a:rPr lang="en-AU" sz="2800" dirty="0" smtClean="0"/>
                        <a:t>+c</a:t>
                      </a:r>
                      <a:r>
                        <a:rPr lang="en-AU" sz="2800" baseline="300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.5a</a:t>
                      </a:r>
                      <a:r>
                        <a:rPr lang="en-AU" sz="2800" baseline="30000" dirty="0" smtClean="0"/>
                        <a:t>2</a:t>
                      </a:r>
                      <a:r>
                        <a:rPr lang="en-AU" sz="2800" dirty="0" smtClean="0"/>
                        <a:t>+c</a:t>
                      </a:r>
                      <a:r>
                        <a:rPr lang="en-AU" sz="2800" baseline="300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a</a:t>
                      </a:r>
                      <a:r>
                        <a:rPr lang="en-AU" sz="2800" baseline="30000" dirty="0" smtClean="0"/>
                        <a:t>2</a:t>
                      </a:r>
                      <a:r>
                        <a:rPr lang="en-AU" sz="2800" dirty="0" smtClean="0"/>
                        <a:t>+c</a:t>
                      </a:r>
                      <a:r>
                        <a:rPr lang="en-AU" sz="2800" baseline="30000" dirty="0" smtClean="0"/>
                        <a:t>2</a:t>
                      </a:r>
                      <a:r>
                        <a:rPr lang="en-AU" sz="2800" dirty="0" smtClean="0"/>
                        <a:t>+e</a:t>
                      </a:r>
                      <a:r>
                        <a:rPr lang="en-AU" sz="2800" baseline="300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837370"/>
              </p:ext>
            </p:extLst>
          </p:nvPr>
        </p:nvGraphicFramePr>
        <p:xfrm>
          <a:off x="1115616" y="4581128"/>
          <a:ext cx="3551064" cy="1036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5532"/>
                <a:gridCol w="1775532"/>
              </a:tblGrid>
              <a:tr h="370840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a</a:t>
                      </a:r>
                      <a:r>
                        <a:rPr lang="en-AU" sz="2800" baseline="30000" dirty="0" smtClean="0"/>
                        <a:t>2</a:t>
                      </a:r>
                      <a:r>
                        <a:rPr lang="en-AU" sz="2800" dirty="0" smtClean="0"/>
                        <a:t>+c</a:t>
                      </a:r>
                      <a:r>
                        <a:rPr lang="en-AU" sz="2800" baseline="30000" dirty="0" smtClean="0"/>
                        <a:t>2</a:t>
                      </a:r>
                      <a:r>
                        <a:rPr lang="en-AU" sz="2800" dirty="0" smtClean="0"/>
                        <a:t>+e</a:t>
                      </a:r>
                      <a:r>
                        <a:rPr lang="en-AU" sz="2800" baseline="300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a</a:t>
                      </a:r>
                      <a:r>
                        <a:rPr lang="en-AU" sz="2800" baseline="30000" dirty="0" smtClean="0"/>
                        <a:t>2</a:t>
                      </a:r>
                      <a:r>
                        <a:rPr lang="en-AU" sz="2800" dirty="0" smtClean="0"/>
                        <a:t>+c</a:t>
                      </a:r>
                      <a:r>
                        <a:rPr lang="en-AU" sz="2800" baseline="300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a</a:t>
                      </a:r>
                      <a:r>
                        <a:rPr lang="en-AU" sz="2800" baseline="30000" dirty="0" smtClean="0"/>
                        <a:t>2</a:t>
                      </a:r>
                      <a:r>
                        <a:rPr lang="en-AU" sz="2800" dirty="0" smtClean="0"/>
                        <a:t>+c</a:t>
                      </a:r>
                      <a:r>
                        <a:rPr lang="en-AU" sz="2800" baseline="300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800" dirty="0" smtClean="0"/>
                        <a:t>a</a:t>
                      </a:r>
                      <a:r>
                        <a:rPr lang="en-AU" sz="2800" baseline="30000" dirty="0" smtClean="0"/>
                        <a:t>2</a:t>
                      </a:r>
                      <a:r>
                        <a:rPr lang="en-AU" sz="2800" dirty="0" smtClean="0"/>
                        <a:t>+c</a:t>
                      </a:r>
                      <a:r>
                        <a:rPr lang="en-AU" sz="2800" baseline="30000" dirty="0" smtClean="0"/>
                        <a:t>2</a:t>
                      </a:r>
                      <a:r>
                        <a:rPr lang="en-AU" sz="2800" dirty="0" smtClean="0"/>
                        <a:t>+e</a:t>
                      </a:r>
                      <a:r>
                        <a:rPr lang="en-AU" sz="2800" baseline="30000" dirty="0" smtClean="0"/>
                        <a:t>2</a:t>
                      </a:r>
                      <a:endParaRPr lang="en-A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58494" y="4149080"/>
            <a:ext cx="6725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/>
              <a:t>MZ				DZ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1092434542"/>
      </p:ext>
    </p:extLst>
  </p:cSld>
  <p:clrMapOvr>
    <a:masterClrMapping/>
  </p:clrMapOvr>
</p:sld>
</file>

<file path=ppt/theme/theme1.xml><?xml version="1.0" encoding="utf-8"?>
<a:theme xmlns:a="http://schemas.openxmlformats.org/drawingml/2006/main" name="lisbon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lisbon1</Template>
  <TotalTime>573</TotalTime>
  <Words>722</Words>
  <Application>Microsoft Office PowerPoint</Application>
  <PresentationFormat>On-screen Show (4:3)</PresentationFormat>
  <Paragraphs>308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lisbon1</vt:lpstr>
      <vt:lpstr>Heterogeneity</vt:lpstr>
      <vt:lpstr>Types of Heterogeneity</vt:lpstr>
      <vt:lpstr>Heterogeneity Questions </vt:lpstr>
      <vt:lpstr>The language of heterogeneity</vt:lpstr>
      <vt:lpstr>The language of heterogeneity</vt:lpstr>
      <vt:lpstr>The language of heterogeneity</vt:lpstr>
      <vt:lpstr>The language of heterogeneity</vt:lpstr>
      <vt:lpstr>PowerPoint Presentation</vt:lpstr>
      <vt:lpstr>PowerPoint Presentation</vt:lpstr>
      <vt:lpstr>PowerPoint Presentation</vt:lpstr>
      <vt:lpstr>The language of heterogeneity</vt:lpstr>
      <vt:lpstr>The language of heterogeneity</vt:lpstr>
      <vt:lpstr>PowerPoint Presentation</vt:lpstr>
      <vt:lpstr>The language of heterogeneity</vt:lpstr>
      <vt:lpstr>PowerPoint Presentation</vt:lpstr>
      <vt:lpstr>The language of heterogeneity</vt:lpstr>
      <vt:lpstr>PowerPoint Presentation</vt:lpstr>
      <vt:lpstr>The language of heterogeneity</vt:lpstr>
      <vt:lpstr>PowerPoint Presentation</vt:lpstr>
    </vt:vector>
  </TitlesOfParts>
  <Company>QIMR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SEM</dc:creator>
  <cp:lastModifiedBy>logstress@gmail.com</cp:lastModifiedBy>
  <cp:revision>77</cp:revision>
  <dcterms:created xsi:type="dcterms:W3CDTF">2012-03-05T16:54:43Z</dcterms:created>
  <dcterms:modified xsi:type="dcterms:W3CDTF">2014-04-13T13:20:17Z</dcterms:modified>
</cp:coreProperties>
</file>