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58" r:id="rId3"/>
    <p:sldId id="278" r:id="rId4"/>
    <p:sldId id="279" r:id="rId5"/>
    <p:sldId id="289" r:id="rId6"/>
    <p:sldId id="321" r:id="rId7"/>
    <p:sldId id="322" r:id="rId8"/>
    <p:sldId id="324" r:id="rId9"/>
    <p:sldId id="323" r:id="rId10"/>
    <p:sldId id="353" r:id="rId11"/>
    <p:sldId id="291" r:id="rId12"/>
    <p:sldId id="354" r:id="rId13"/>
    <p:sldId id="355" r:id="rId14"/>
    <p:sldId id="298" r:id="rId15"/>
    <p:sldId id="299" r:id="rId16"/>
    <p:sldId id="301" r:id="rId17"/>
    <p:sldId id="361" r:id="rId18"/>
    <p:sldId id="310" r:id="rId19"/>
    <p:sldId id="312" r:id="rId20"/>
    <p:sldId id="313" r:id="rId21"/>
    <p:sldId id="362" r:id="rId22"/>
    <p:sldId id="363" r:id="rId23"/>
    <p:sldId id="364" r:id="rId24"/>
    <p:sldId id="365" r:id="rId25"/>
    <p:sldId id="366" r:id="rId26"/>
    <p:sldId id="367" r:id="rId27"/>
    <p:sldId id="349" r:id="rId28"/>
    <p:sldId id="368" r:id="rId29"/>
    <p:sldId id="369" r:id="rId30"/>
    <p:sldId id="397" r:id="rId31"/>
    <p:sldId id="398" r:id="rId32"/>
    <p:sldId id="370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409" r:id="rId44"/>
    <p:sldId id="410" r:id="rId45"/>
    <p:sldId id="411" r:id="rId46"/>
    <p:sldId id="412" r:id="rId47"/>
    <p:sldId id="413" r:id="rId48"/>
    <p:sldId id="414" r:id="rId49"/>
    <p:sldId id="415" r:id="rId50"/>
    <p:sldId id="416" r:id="rId51"/>
    <p:sldId id="417" r:id="rId52"/>
    <p:sldId id="418" r:id="rId53"/>
    <p:sldId id="419" r:id="rId54"/>
    <p:sldId id="420" r:id="rId55"/>
    <p:sldId id="421" r:id="rId56"/>
    <p:sldId id="422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12" autoAdjust="0"/>
  </p:normalViewPr>
  <p:slideViewPr>
    <p:cSldViewPr>
      <p:cViewPr varScale="1">
        <p:scale>
          <a:sx n="73" d="100"/>
          <a:sy n="73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2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7ABDBE-C81B-42E8-BD6F-518440D054E7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8EC8F-43F9-4E48-9FA7-ED6A5E2AF0E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8526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54C25E-07D9-46FD-A22A-135FF8EA1858}" type="slidenum">
              <a:rPr lang="en-US" smtClean="0">
                <a:latin typeface="Times New Roman" pitchFamily="18" charset="0"/>
              </a:rPr>
              <a:pPr/>
              <a:t>19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20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21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23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24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26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28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29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/>
              <a:t>In the classical twin model (twin data only) we have enough information to estimate at the most 3 model parameters since we have only 3 distinct predicted statistics. However not any combination of A C D or E is identified: we always need E in the model since it includes measurement error. C and D cannot be tested at the same time with twin only data: we can have an ACE or ADE model. </a:t>
            </a:r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32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34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35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8A66A-5729-4C92-B1BC-7B9F1C141A1F}" type="slidenum">
              <a:rPr lang="en-US" smtClean="0">
                <a:latin typeface="Times New Roman" pitchFamily="18" charset="0"/>
              </a:rPr>
              <a:pPr/>
              <a:t>36</a:t>
            </a:fld>
            <a:endParaRPr lang="en-US" smtClean="0">
              <a:latin typeface="Times New Roman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 cap="flat"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GB" altLang="en-US" smtClean="0">
                <a:latin typeface="Comic Sans MS" pitchFamily="66" charset="0"/>
              </a:rPr>
              <a:t>The numerical value of each chain is the product of the path coefficients of all constituent arrows: both causal effects and correlations.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GB" altLang="en-US" smtClean="0">
                <a:solidFill>
                  <a:srgbClr val="000000"/>
                </a:solidFill>
              </a:rPr>
              <a:t>Following the first rule, the path BAC is a legitimate way to go from B to C, but BDC is not. This rule may seem less arbitrary if you realise that it allows variables to be connected by common cause (A), but not by common consequence (D). 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GB" altLang="en-US" smtClean="0">
                <a:solidFill>
                  <a:srgbClr val="000000"/>
                </a:solidFill>
              </a:rPr>
              <a:t>The chain ACB would be a legitimate path between A and B, but ACDECB is not, because we then would trace twice through variable C. </a:t>
            </a:r>
          </a:p>
          <a:p>
            <a:pPr algn="just"/>
            <a:endParaRPr lang="en-GB" altLang="en-US" smtClean="0">
              <a:latin typeface="Comic Sans MS" pitchFamily="66" charset="0"/>
            </a:endParaRPr>
          </a:p>
          <a:p>
            <a:pPr algn="just"/>
            <a:r>
              <a:rPr lang="en-GB" altLang="en-US" smtClean="0">
                <a:latin typeface="Comic Sans MS" pitchFamily="66" charset="0"/>
              </a:rPr>
              <a:t>The numerical value of each chain is the product of the path coefficients of all constituent arrows: both causal effects and correlations.</a:t>
            </a:r>
          </a:p>
          <a:p>
            <a:pPr algn="just"/>
            <a:endParaRPr lang="en-GB" altLang="en-US" smtClean="0">
              <a:solidFill>
                <a:srgbClr val="000000"/>
              </a:solidFill>
              <a:latin typeface="Comic Sans MS" pitchFamily="66" charset="0"/>
            </a:endParaRP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AE9C-9B94-49DD-A985-54D9FA30A6CC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2525" y="692150"/>
            <a:ext cx="4554538" cy="3416300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F0AF2-1495-4968-A07D-4BC1629ECE80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mtClean="0"/>
              <a:t>In the classical twin model (twin data only) we have enough information to estimate at the most 3 model parameters since we have only 3 distinct predicted statistics. However not any combination of A C D or E is identified: we always need E in the model since it includes measurement error. C and D cannot be tested at the same time with twin only data: we can have an ACE or ADE model. </a:t>
            </a:r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80AE9C-9B94-49DD-A985-54D9FA30A6CC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Notice</a:t>
            </a:r>
            <a:r>
              <a:rPr lang="en-US" baseline="0" dirty="0" smtClean="0"/>
              <a:t> “Regression to mean”</a:t>
            </a:r>
          </a:p>
          <a:p>
            <a:r>
              <a:rPr lang="en-US" baseline="0" dirty="0" smtClean="0"/>
              <a:t>i.e.  Extreme fathers produce son’s who are different from mean in same direction but not as extreme</a:t>
            </a:r>
          </a:p>
          <a:p>
            <a:r>
              <a:rPr lang="en-US" baseline="0" dirty="0" smtClean="0"/>
              <a:t>This happens because fathers only account for part of the differences among their sons – the effects of the mother and random</a:t>
            </a:r>
          </a:p>
          <a:p>
            <a:r>
              <a:rPr lang="en-US" baseline="0" dirty="0" smtClean="0"/>
              <a:t>effects of the environment  “dilute” the effects of the father (and vice-versa).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D5984-44DD-4DEA-9325-D3860171630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92150"/>
            <a:ext cx="4554537" cy="3416300"/>
          </a:xfrm>
          <a:ln/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 New Roman" pitchFamily="18" charset="0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6E665B-B5CF-453F-A764-3D4F33E3B851}" type="slidenum">
              <a:rPr lang="en-US" smtClean="0">
                <a:latin typeface="Times New Roman" pitchFamily="18" charset="0"/>
              </a:rPr>
              <a:pPr/>
              <a:t>18</a:t>
            </a:fld>
            <a:endParaRPr lang="en-US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5823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7189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8235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987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501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895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531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03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9235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119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010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315EA-246D-4A77-8716-5221B0671970}" type="datetimeFigureOut">
              <a:rPr lang="en-AU" smtClean="0"/>
              <a:t>13/04/2014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7FB9A-0CC4-4D4A-A22C-8FE268EA7B9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4797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2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3.emf"/><Relationship Id="rId4" Type="http://schemas.openxmlformats.org/officeDocument/2006/relationships/oleObject" Target="../embeddings/oleObject3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611560" y="980728"/>
            <a:ext cx="2880320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4678288" cy="1470025"/>
          </a:xfrm>
        </p:spPr>
        <p:txBody>
          <a:bodyPr>
            <a:noAutofit/>
          </a:bodyPr>
          <a:lstStyle/>
          <a:p>
            <a:pPr algn="l"/>
            <a:r>
              <a:rPr lang="en-AU" dirty="0" smtClean="0"/>
              <a:t>Biometrical Genetics</a:t>
            </a:r>
            <a:endParaRPr lang="en-AU" dirty="0"/>
          </a:p>
        </p:txBody>
      </p:sp>
      <p:sp>
        <p:nvSpPr>
          <p:cNvPr id="7" name="Rounded Rectangle 6"/>
          <p:cNvSpPr/>
          <p:nvPr/>
        </p:nvSpPr>
        <p:spPr>
          <a:xfrm>
            <a:off x="2051720" y="4509120"/>
            <a:ext cx="6408712" cy="11521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44816" cy="1752600"/>
          </a:xfrm>
        </p:spPr>
        <p:txBody>
          <a:bodyPr>
            <a:normAutofit fontScale="85000" lnSpcReduction="20000"/>
          </a:bodyPr>
          <a:lstStyle/>
          <a:p>
            <a:pPr algn="r"/>
            <a:endParaRPr lang="en-AU" dirty="0" smtClean="0">
              <a:solidFill>
                <a:schemeClr val="tx1"/>
              </a:solidFill>
            </a:endParaRPr>
          </a:p>
          <a:p>
            <a:pPr algn="r"/>
            <a:endParaRPr lang="en-AU" dirty="0">
              <a:solidFill>
                <a:schemeClr val="tx1"/>
              </a:solidFill>
            </a:endParaRPr>
          </a:p>
          <a:p>
            <a:pPr algn="r"/>
            <a:r>
              <a:rPr lang="en-AU" dirty="0" smtClean="0">
                <a:solidFill>
                  <a:schemeClr val="tx1"/>
                </a:solidFill>
              </a:rPr>
              <a:t>QIMR workshop 2014</a:t>
            </a:r>
          </a:p>
          <a:p>
            <a:pPr algn="r"/>
            <a:r>
              <a:rPr lang="en-AU" dirty="0" smtClean="0">
                <a:solidFill>
                  <a:schemeClr val="tx1"/>
                </a:solidFill>
              </a:rPr>
              <a:t>Slide credit </a:t>
            </a:r>
            <a:r>
              <a:rPr lang="en-AU" dirty="0" err="1" smtClean="0">
                <a:solidFill>
                  <a:schemeClr val="tx1"/>
                </a:solidFill>
              </a:rPr>
              <a:t>Lindon</a:t>
            </a:r>
            <a:r>
              <a:rPr lang="en-AU" dirty="0" smtClean="0">
                <a:solidFill>
                  <a:schemeClr val="tx1"/>
                </a:solidFill>
              </a:rPr>
              <a:t> Eaves &amp; Boulder faculty</a:t>
            </a:r>
          </a:p>
        </p:txBody>
      </p:sp>
    </p:spTree>
    <p:extLst>
      <p:ext uri="{BB962C8B-B14F-4D97-AF65-F5344CB8AC3E}">
        <p14:creationId xmlns:p14="http://schemas.microsoft.com/office/powerpoint/2010/main" val="265477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Environment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en-US" dirty="0" smtClean="0"/>
              <a:t>Contribution  (“1-heritability”)</a:t>
            </a:r>
          </a:p>
          <a:p>
            <a:r>
              <a:rPr lang="en-US" dirty="0" smtClean="0"/>
              <a:t>Types (Shared by family, unique to individual, remote, proximal, short-, long-ter</a:t>
            </a:r>
            <a:r>
              <a:rPr lang="en-US" dirty="0"/>
              <a:t>m</a:t>
            </a:r>
            <a:r>
              <a:rPr lang="en-US" dirty="0" smtClean="0"/>
              <a:t>)</a:t>
            </a:r>
          </a:p>
          <a:p>
            <a:r>
              <a:rPr lang="en-US" dirty="0" smtClean="0"/>
              <a:t>Non-genetic inheritance</a:t>
            </a:r>
          </a:p>
        </p:txBody>
      </p:sp>
    </p:spTree>
    <p:extLst>
      <p:ext uri="{BB962C8B-B14F-4D97-AF65-F5344CB8AC3E}">
        <p14:creationId xmlns:p14="http://schemas.microsoft.com/office/powerpoint/2010/main" val="39558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Interactions and Correlations f(G,E)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Mating system,  population structure</a:t>
            </a:r>
          </a:p>
          <a:p>
            <a:r>
              <a:rPr lang="en-US" dirty="0" err="1" smtClean="0"/>
              <a:t>GxE</a:t>
            </a:r>
            <a:r>
              <a:rPr lang="en-US" dirty="0" smtClean="0"/>
              <a:t> interaction</a:t>
            </a:r>
          </a:p>
          <a:p>
            <a:r>
              <a:rPr lang="en-US" dirty="0" smtClean="0"/>
              <a:t>Multiple variables: Genetic and Environmental Correlation</a:t>
            </a:r>
          </a:p>
          <a:p>
            <a:r>
              <a:rPr lang="en-US" dirty="0" smtClean="0"/>
              <a:t>Direction of Causation and Causal networks</a:t>
            </a:r>
          </a:p>
          <a:p>
            <a:r>
              <a:rPr lang="en-US" dirty="0" smtClean="0"/>
              <a:t>G x E interaction</a:t>
            </a:r>
          </a:p>
          <a:p>
            <a:r>
              <a:rPr lang="en-US" dirty="0" smtClean="0"/>
              <a:t>G – E correlation</a:t>
            </a:r>
          </a:p>
          <a:p>
            <a:r>
              <a:rPr lang="en-US" dirty="0" smtClean="0"/>
              <a:t>Remembering, Forgetting, Development (</a:t>
            </a:r>
            <a:r>
              <a:rPr lang="en-US" dirty="0" err="1" smtClean="0"/>
              <a:t>GxAge</a:t>
            </a:r>
            <a:r>
              <a:rPr lang="en-US" dirty="0" smtClean="0"/>
              <a:t>,  G x Time etc.)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59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Early work focused on familial resemblance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" name="Picture 2" descr="http://agaudi.files.wordpress.com/2008/08/sir-francis-gal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2258204" cy="3065512"/>
          </a:xfrm>
          <a:prstGeom prst="rect">
            <a:avLst/>
          </a:prstGeom>
          <a:noFill/>
        </p:spPr>
      </p:pic>
      <p:pic>
        <p:nvPicPr>
          <p:cNvPr id="7" name="Picture 6" descr="http://upload.wikimedia.org/wikipedia/commons/2/21/Karl_Pearson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5403" y="1556792"/>
            <a:ext cx="2520113" cy="3065511"/>
          </a:xfrm>
          <a:prstGeom prst="rect">
            <a:avLst/>
          </a:prstGeom>
          <a:noFill/>
        </p:spPr>
      </p:pic>
      <p:sp>
        <p:nvSpPr>
          <p:cNvPr id="8" name="AutoShape 4" descr="data:image/jpeg;base64,/9j/4AAQSkZJRgABAQAAAQABAAD/2wCEAAkGBwgHBhQIBxQWFRUXFyIbGRcWGR0WHhgaICAYHCAaGyQYHCggHBotIRoYIjMoJzUrLi8uGiA0ODMsNygwLjcBCgoKBQUFDgUFDisZExkrKysrKysrKysrKysrKysrKysrKysrKysrKysrKysrKysrKysrKysrKysrKysrKysrK//AABEIAOQA3QMBIgACEQEDEQH/xAAcAAEAAgIDAQAAAAAAAAAAAAAABwgFBgEDBAL/xABEEAACAQIDAwkFBQUFCQAAAAAAAQIDBAUGEQchMRITIkFRYXGBoQgyUmKRFEJyscEzkqKywhUWIzeCJCVDU1SDs9Hi/8QAFAEBAAAAAAAAAAAAAAAAAAAAAP/EABQRAQAAAAAAAAAAAAAAAAAAAAD/2gAMAwEAAhEDEQA/AJxAAAAAAAAAAAA1bPWecJyZY85fPlVZL/DpR96Xe/hj3/mBsV7eW1hbSur2cacIrVym1FJd7ZEGcdudrat22Vaaqy4c7UTUF+GO5y89PMifOeeMazfdupiU9KafQox3Qj5fefe/Q1oDZcbz5mjG5t311U0f3YS5uK7tI6bvE1/7TX53neXLlfFq9frxOoAb9gu1/N2E2cbWNSFWMVonWjy3p3tNN+Zm7Tb1mOE/9qoW018qnB/XltehEwAths/2iYVnWk6VFOlXitZUpPV6fFF/eXqt2puZSjCcTvMHxGF/h03CpB6xkvyfau4tds7zna50wNXlLo1Y9GrT+GXau2L4p+XUBtIAAAAAAAAAAAAAAAAAAAAAAYzMmNWuXcDq4re+7Ti3ouMn1RWvW3ogNb2nZ/tsl4byKOk7ma/w6b6l8cvlXqyr+LYneYxiE7/EpudSb1cn+S7F3HfmTG7zMeNVMVxB6zm9dOqK6oruS3GMAAAAAAAAAGfyTmm8yjj0MSs964VIdU4Pin39afUzAAC6uB4taY5hVPE8PlyqdSOqfZ2p9jT3PwPcVu2G53lgmMrA7+X+BXlpHXhTqvctOxS4Pv07yyIAAAAAAAAAAAAAAAAAAACAfaHzQ7nEaeXLWXRp9Orp1zfuxfgt/wDq7ic8Wv6OF4ZVv7l6Rpwc34JalM8YxGti2K1cRunrKrNzeve9dPBcPIDxgAAAAAAAAAAAAPqEpQmpwejT1TXUy0+yjPVLOGC83ctK5pJKpH4l1VF3Pr7GVWM1k7MNxlfMVLFrbXoPpRX34PdKL8vVIC5IPLhd/b4ph1O/snyoVIqUX3Na/U9QAAAAAAAAAAAAAAAAEYe0DjLsMmLD6b0lcVFF6fBHpPy1UV5layU/aGxWV3nKGHxfRoUlu+aesn6cgiwAAAAAAAAAAAAAAAACwHs7Zkld4ZVy/cPfS6dPvhJ9JeUtP3iYyq2xbGKeEZ+ouu9I1U6WvfLTk/xJLzLUgAAAAAAAAAAAAAAA6681ToSm+pN+gFQtod9/aWd7y6461pJeEej+hrp2XNaVxcSrT4yk2/FvU6wAAAHos7C8vp8ixpzqPshFyf8ACjMZAtLe+znaWt5FThKqlKMt6a7GW6srCzw+iqVjThTiuqEVFeiAqvh2y3OeIaOnaTgn11HGn6SevoZyjsNzbNa1Hbx8ajf5RN8z3tpssFu5YdgEFXqRekqknpTT60tN8mvJd5GV5tgztc1OVC4jTXwwpU9P4ot+oGRrbDc2wWtOVvL/ALjX5xMDiuzHOOFxc61pOcV10mqvpBuXoZHDtsudLOprXrQrL4alOC9aaiyXdnm1fDc2XCw68jzFw/di3rGp3Qfxdz8tQKy16FW3qulcRcZLipJpryZ1lxc0ZPwPNNs6OL0YyfVNdGcX2qS3+T3FadouRL7JOJqnUfLoT/Z1e35Zdk168fANQAAH1TqTpVFUpvRp6prqa6y3+z/MH95spUMUl70o6TXzxfJl6rXzKfFsNkGFSwjZ/bUqnvTTqPu5bckvpoBuYAAAAAAAAAAAAAY/MVXmcv3FX4aM39IyZkDXtoVyrTI17Wf/AE815uLj+oFPQAAAAGdyNf22GZvtb6+lyacKqcpcdF5E1bRdquB1spVrbLlflVqi5C0jKLjF7pSTaWj01+pXgAAAAO21uKtpcxuLduMoyUotdTW9M6j7o0qletGjRWspNJJdbe5IC5uWcSeMZdt8SludWjCbXY3FN+phNq+EU8ZyFdUprpQhzkH2Sh0t3ik15mayvhzwjLdth0+NKjCD8VFJ+upitp+JU8KyFd3FR6a0nCPfKfQX82vkwKigADlJt6IurgtPmsHo09NNKUVp/pRVHZrl+eZM40LLToKSnU/BFptee5eZbtblogAAAAAAAAAAAAAAaptTs5Xuz+8pQ11VJy3fL0v0NrMHnm6hZZNvLirwVvP6uLSX1aApwAAAAAAAAATtsy2WZaxvK9HF8VVSpKom3HluEdza+7o+rtAhCys7q/uFb2MJ1JvhGEXJvyW8nrZPsnqYPcwxzMiXOx306O5qD+Kem5y7F1G1V8fyDkBysYOjQnHTlU6cHKe9JrlclOXBp7zUsd294fSi4YFbzm+qVVqEfHSLbfoBL93dW9lbSubucYQitZSk1FJdrbK17YdoUc2Xqw7Cm/s1J668Odnw5X4V1LxZrOa88ZgzXP8A3vVbhrqqUFyYLyXHxerNcAAACwXs5YNSoYJXxmS6dSfIT7IR3+rfoiYSM/Z9qKWQuSuqtPX0f6kmAAAAAAAAAAAAAAAi72hcVnZZNhZU+Neqov8ADFOT9VFeZKJDftK0m8Gs6vUqsl9Yp/0sCAAAAAAAAAC12xv/AC5tfCX80iqJIOWtrmP5cwWnhNlToOFNPRzjJve29+k0usDy7af8zbzxp/8AipGkGUzPjt1mXHamMXyip1NNVBNLoxjFaatvhFGLAAAAAALBezbd85gF1aN+5WUvKUdP6GTCV99m2+jRx66sZP8AaUoyXe4N/pNlggAAAAAAAAAAAAAARr7QFl9qyE6yWrpVYS+usH/MSUYHPeFSxrJ91h9NaylSlyfxJax9UgKdA5a0ejOAAAAAADL5Uy9e5oxyGFYfpypb3J8IxXGT7kTzhuwvLNvbcm/nWqz65cpQWvckty8WyGtmeaKWUc1wxK5i5U3FwnpxUZab12tNJlnMOzfl3ErZXFndUXF9s1FrxUtGmBCG0rZD/dvDZYxgdSVSlDfOE9OVBfEmtFKK8NfEicsPtd2k4LDL9XBMJqRrVaseRJw3xhF8W3wcu5FeAAAAAH1CEqk1CG9t6LxAkn2f7StXz5z9PXk06UnJ+OiS+r9CzBoOyDI8sn4G6t9p9oraOpo9eQlryYLw1bfe+5G/AAAAAAAAAAAAAAAHmxHELPDLV3WIVI04R4ym1FL6kRZx252lupWuVYc5Lhz1RaQXfGPGXnoBp227JVLLeNLE7BrmriTfI64T4tL5Xx7uBGZkMcxvE8fvXe4xVlVm+uXUuxJbku5GPAAAAAAAAAAAAAAAAAlPJG2fFMDt42ONQ+00opJS10qRS73un56PvJnyxtAy1mbSnh9eKqP/AIVToT8k/e8tSop9QlKElOD0a3prdowLwgrlkTbPiOC01ZZhUriklpGa05yPdq90147+8mHK+0XLOZmqdhWUan/Lq9CXlrufk2BtgAAAAAAcSkox5UtyXFsDkjnaFtXwzK6lZYbybi54OKfRpv52uv5Vv8DTdqW16daUsHynPSPCpXXGXbGn2L5vp2kKyk5S5Ut7fWwMvmXM+MZnvftWM1XN9UeEY90Y8EYcAAAAAAAAAAAAAAAAAAAAAAAHKbT1RwAJFyLtaxvLc422It3Nv1xm9ZxXySf5Pd4Fisu4/huZMMjiGETU4Pj2xfwyXFMpgbJkXOGIZOxhXlm24PdUp9U4/pLsYFvweDAsXs8ewmnieHS5VOotV2rtT7GnuZ7wBAW2raTO8rTy3gM9KcXpWqRfvtcaaa+6uvte4kfa/mWeWsmVKtq+TVqvm6b60370l3qOvnoVTbcnrIDgAAAAAAAAAAAAAAAAAAAAAAAAAAAAAAAEv+z3midnjMsu3MuhWTlTTfu1IrVpeMV/CWEKY5VxCWFZltr+L05utCT8FJa+mpc2ElOClHg1qBX32j8WlXx+3wmD6NOly3+Kba9FFfvEPm4bW794htBu6muqjPkLwikvz1NPAAAAAAAAAAAAAAAAAAAAAAAAAAAAAAAAAFxsi4h/auTrS9fGVGOv4kuS/VMpyWe2C3f2jZ5TpN/s6k4+Tk5f1AVvxy5d5jVe6f36s5fWTf6nhOW23qzgAAAAAAAAAAAAAAAAAAAAAAAAAAAAAAAAAT97OF4lgN1by+7WT/ej/wDJAJJexvGY4SrpTfvc36c7/wC0BGgAAAAAAAAAAAAAAAAAAAAAAAAAAAAAAAAAAHsw67rWvK5l6a6a+pyA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517" y="1556792"/>
            <a:ext cx="181472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85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canned Images\laborato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196752"/>
            <a:ext cx="5448020" cy="4346426"/>
          </a:xfrm>
          <a:prstGeom prst="rect">
            <a:avLst/>
          </a:prstGeom>
          <a:noFill/>
        </p:spPr>
      </p:pic>
      <p:pic>
        <p:nvPicPr>
          <p:cNvPr id="3" name="Picture 2" descr="F:\Scanned Images\post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042" y="1202432"/>
            <a:ext cx="2806798" cy="4340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573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548680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4801"/>
            <a:ext cx="9143861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0" y="6096000"/>
            <a:ext cx="46711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From Pearson and Lee (1903)  p.378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0272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934" y="3717032"/>
            <a:ext cx="624752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8073" y="3877970"/>
            <a:ext cx="2051719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From Pearson and Lee (1903)  p.377 &amp; 378</a:t>
            </a:r>
            <a:endParaRPr 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073" y="260648"/>
            <a:ext cx="5940151" cy="361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837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80728"/>
            <a:ext cx="797118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01960" y="393889"/>
            <a:ext cx="47400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From Pearson and Lee (1903)  p. 373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1755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However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r>
              <a:rPr lang="en-AU" sz="4600" dirty="0" smtClean="0"/>
              <a:t>Nuclear Family data alone can’t distinguish the influence of shared familial environments from unshared/unique environment</a:t>
            </a:r>
          </a:p>
          <a:p>
            <a:r>
              <a:rPr lang="en-AU" sz="4600" dirty="0" smtClean="0"/>
              <a:t>Galton’s solution – use data from twins (although at this time the distinction between identical and non-identical same sex twins wasn’t known)</a:t>
            </a:r>
          </a:p>
          <a:p>
            <a:r>
              <a:rPr lang="en-AU" dirty="0"/>
              <a:t>"</a:t>
            </a:r>
            <a:r>
              <a:rPr lang="en-AU" i="1" dirty="0"/>
              <a:t>The preponderance of twins of like sex, does indeed become a new problem, because it has been formerly believed to be due to the proportion of identical twins. So far as I am aware, however, no attempt has been made to show that twins are sufficiently alike to be regarded as identical really exist in sufficient numbers to explain the proportion of twins of like sex</a:t>
            </a:r>
            <a:r>
              <a:rPr lang="en-AU" dirty="0" smtClean="0"/>
              <a:t>." Fisher 1919</a:t>
            </a:r>
          </a:p>
        </p:txBody>
      </p:sp>
      <p:sp>
        <p:nvSpPr>
          <p:cNvPr id="8" name="AutoShape 4" descr="data:image/jpeg;base64,/9j/4AAQSkZJRgABAQAAAQABAAD/2wCEAAkGBwgHBhQIBxQWFRUXFyIbGRcWGR0WHhgaICAYHCAaGyQYHCggHBotIRoYIjMoJzUrLi8uGiA0ODMsNygwLjcBCgoKBQUFDgUFDisZExkrKysrKysrKysrKysrKysrKysrKysrKysrKysrKysrKysrKysrKysrKysrKysrKysrK//AABEIAOQA3QMBIgACEQEDEQH/xAAcAAEAAgIDAQAAAAAAAAAAAAAABwgFBgEDBAL/xABEEAACAQIDAwkFBQUFCQAAAAAAAQIDBAUGEQchMRITIkFRYXGBoQgyUmKRFEJyscEzkqKywhUWIzeCJCVDU1SDs9Hi/8QAFAEBAAAAAAAAAAAAAAAAAAAAAP/EABQRAQAAAAAAAAAAAAAAAAAAAAD/2gAMAwEAAhEDEQA/AJxAAAAAAAAAAAA1bPWecJyZY85fPlVZL/DpR96Xe/hj3/mBsV7eW1hbSur2cacIrVym1FJd7ZEGcdudrat22Vaaqy4c7UTUF+GO5y89PMifOeeMazfdupiU9KafQox3Qj5fefe/Q1oDZcbz5mjG5t311U0f3YS5uK7tI6bvE1/7TX53neXLlfFq9frxOoAb9gu1/N2E2cbWNSFWMVonWjy3p3tNN+Zm7Tb1mOE/9qoW018qnB/XltehEwAths/2iYVnWk6VFOlXitZUpPV6fFF/eXqt2puZSjCcTvMHxGF/h03CpB6xkvyfau4tds7zna50wNXlLo1Y9GrT+GXau2L4p+XUBtIAAAAAAAAAAAAAAAAAAAAAAYzMmNWuXcDq4re+7Ti3ouMn1RWvW3ogNb2nZ/tsl4byKOk7ma/w6b6l8cvlXqyr+LYneYxiE7/EpudSb1cn+S7F3HfmTG7zMeNVMVxB6zm9dOqK6oruS3GMAAAAAAAAAGfyTmm8yjj0MSs964VIdU4Pin39afUzAAC6uB4taY5hVPE8PlyqdSOqfZ2p9jT3PwPcVu2G53lgmMrA7+X+BXlpHXhTqvctOxS4Pv07yyIAAAAAAAAAAAAAAAAAAACAfaHzQ7nEaeXLWXRp9Orp1zfuxfgt/wDq7ic8Wv6OF4ZVv7l6Rpwc34JalM8YxGti2K1cRunrKrNzeve9dPBcPIDxgAAAAAAAAAAAAPqEpQmpwejT1TXUy0+yjPVLOGC83ctK5pJKpH4l1VF3Pr7GVWM1k7MNxlfMVLFrbXoPpRX34PdKL8vVIC5IPLhd/b4ph1O/snyoVIqUX3Na/U9QAAAAAAAAAAAAAAAAEYe0DjLsMmLD6b0lcVFF6fBHpPy1UV5layU/aGxWV3nKGHxfRoUlu+aesn6cgiwAAAAAAAAAAAAAAAACwHs7Zkld4ZVy/cPfS6dPvhJ9JeUtP3iYyq2xbGKeEZ+ouu9I1U6WvfLTk/xJLzLUgAAAAAAAAAAAAAAA6681ToSm+pN+gFQtod9/aWd7y6461pJeEej+hrp2XNaVxcSrT4yk2/FvU6wAAAHos7C8vp8ixpzqPshFyf8ACjMZAtLe+znaWt5FThKqlKMt6a7GW6srCzw+iqVjThTiuqEVFeiAqvh2y3OeIaOnaTgn11HGn6SevoZyjsNzbNa1Hbx8ajf5RN8z3tpssFu5YdgEFXqRekqknpTT60tN8mvJd5GV5tgztc1OVC4jTXwwpU9P4ot+oGRrbDc2wWtOVvL/ALjX5xMDiuzHOOFxc61pOcV10mqvpBuXoZHDtsudLOprXrQrL4alOC9aaiyXdnm1fDc2XCw68jzFw/di3rGp3Qfxdz8tQKy16FW3qulcRcZLipJpryZ1lxc0ZPwPNNs6OL0YyfVNdGcX2qS3+T3FadouRL7JOJqnUfLoT/Z1e35Zdk168fANQAAH1TqTpVFUpvRp6prqa6y3+z/MH95spUMUl70o6TXzxfJl6rXzKfFsNkGFSwjZ/bUqnvTTqPu5bckvpoBuYAAAAAAAAAAAAAY/MVXmcv3FX4aM39IyZkDXtoVyrTI17Wf/AE815uLj+oFPQAAAAGdyNf22GZvtb6+lyacKqcpcdF5E1bRdquB1spVrbLlflVqi5C0jKLjF7pSTaWj01+pXgAAAAO21uKtpcxuLduMoyUotdTW9M6j7o0qletGjRWspNJJdbe5IC5uWcSeMZdt8SludWjCbXY3FN+phNq+EU8ZyFdUprpQhzkH2Sh0t3ik15mayvhzwjLdth0+NKjCD8VFJ+upitp+JU8KyFd3FR6a0nCPfKfQX82vkwKigADlJt6IurgtPmsHo09NNKUVp/pRVHZrl+eZM40LLToKSnU/BFptee5eZbtblogAAAAAAAAAAAAAAaptTs5Xuz+8pQ11VJy3fL0v0NrMHnm6hZZNvLirwVvP6uLSX1aApwAAAAAAAAATtsy2WZaxvK9HF8VVSpKom3HluEdza+7o+rtAhCys7q/uFb2MJ1JvhGEXJvyW8nrZPsnqYPcwxzMiXOx306O5qD+Kem5y7F1G1V8fyDkBysYOjQnHTlU6cHKe9JrlclOXBp7zUsd294fSi4YFbzm+qVVqEfHSLbfoBL93dW9lbSubucYQitZSk1FJdrbK17YdoUc2Xqw7Cm/s1J668Odnw5X4V1LxZrOa88ZgzXP8A3vVbhrqqUFyYLyXHxerNcAAACwXs5YNSoYJXxmS6dSfIT7IR3+rfoiYSM/Z9qKWQuSuqtPX0f6kmAAAAAAAAAAAAAAAi72hcVnZZNhZU+Neqov8ADFOT9VFeZKJDftK0m8Gs6vUqsl9Yp/0sCAAAAAAAAAC12xv/AC5tfCX80iqJIOWtrmP5cwWnhNlToOFNPRzjJve29+k0usDy7af8zbzxp/8AipGkGUzPjt1mXHamMXyip1NNVBNLoxjFaatvhFGLAAAAAALBezbd85gF1aN+5WUvKUdP6GTCV99m2+jRx66sZP8AaUoyXe4N/pNlggAAAAAAAAAAAAAARr7QFl9qyE6yWrpVYS+usH/MSUYHPeFSxrJ91h9NaylSlyfxJax9UgKdA5a0ejOAAAAAADL5Uy9e5oxyGFYfpypb3J8IxXGT7kTzhuwvLNvbcm/nWqz65cpQWvckty8WyGtmeaKWUc1wxK5i5U3FwnpxUZab12tNJlnMOzfl3ErZXFndUXF9s1FrxUtGmBCG0rZD/dvDZYxgdSVSlDfOE9OVBfEmtFKK8NfEicsPtd2k4LDL9XBMJqRrVaseRJw3xhF8W3wcu5FeAAAAAH1CEqk1CG9t6LxAkn2f7StXz5z9PXk06UnJ+OiS+r9CzBoOyDI8sn4G6t9p9oraOpo9eQlryYLw1bfe+5G/AAAAAAAAAAAAAAAHmxHELPDLV3WIVI04R4ym1FL6kRZx252lupWuVYc5Lhz1RaQXfGPGXnoBp227JVLLeNLE7BrmriTfI64T4tL5Xx7uBGZkMcxvE8fvXe4xVlVm+uXUuxJbku5GPAAAAAAAAAAAAAAAAAlPJG2fFMDt42ONQ+00opJS10qRS73un56PvJnyxtAy1mbSnh9eKqP/AIVToT8k/e8tSop9QlKElOD0a3prdowLwgrlkTbPiOC01ZZhUriklpGa05yPdq90147+8mHK+0XLOZmqdhWUan/Lq9CXlrufk2BtgAAAAAAcSkox5UtyXFsDkjnaFtXwzK6lZYbybi54OKfRpv52uv5Vv8DTdqW16daUsHynPSPCpXXGXbGn2L5vp2kKyk5S5Ut7fWwMvmXM+MZnvftWM1XN9UeEY90Y8EYcAAAAAAAAAAAAAAAAAAAAAAAHKbT1RwAJFyLtaxvLc422It3Nv1xm9ZxXySf5Pd4Fisu4/huZMMjiGETU4Pj2xfwyXFMpgbJkXOGIZOxhXlm24PdUp9U4/pLsYFvweDAsXs8ewmnieHS5VOotV2rtT7GnuZ7wBAW2raTO8rTy3gM9KcXpWqRfvtcaaa+6uvte4kfa/mWeWsmVKtq+TVqvm6b60370l3qOvnoVTbcnrIDgAAAAAAAAAAAAAAAAAAAAAAAAAAAAAAAEv+z3midnjMsu3MuhWTlTTfu1IrVpeMV/CWEKY5VxCWFZltr+L05utCT8FJa+mpc2ElOClHg1qBX32j8WlXx+3wmD6NOly3+Kba9FFfvEPm4bW794htBu6muqjPkLwikvz1NPAAAAAAAAAAAAAAAAAAAAAAAAAAAAAAAAAFxsi4h/auTrS9fGVGOv4kuS/VMpyWe2C3f2jZ5TpN/s6k4+Tk5f1AVvxy5d5jVe6f36s5fWTf6nhOW23qzgAAAAAAAAAAAAAAAAAAAAAAAAAAAAAAAAAT97OF4lgN1by+7WT/ej/wDJAJJexvGY4SrpTfvc36c7/wC0BGgAAAAAAAAAAAAAAAAAAAAAAAAAAAAAAAAAAHsw67rWvK5l6a6a+pyA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11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2770" name="Picture 2" descr="A:\fig2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397" y="1844822"/>
            <a:ext cx="4249205" cy="439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>
          <a:xfrm>
            <a:off x="1547664" y="476672"/>
            <a:ext cx="6480720" cy="1728192"/>
          </a:xfrm>
        </p:spPr>
        <p:txBody>
          <a:bodyPr>
            <a:normAutofit/>
          </a:bodyPr>
          <a:lstStyle/>
          <a:p>
            <a:r>
              <a:rPr lang="en-AU" sz="4000" dirty="0" smtClean="0"/>
              <a:t>Most powerful study design – MZ Twins separated at birth </a:t>
            </a:r>
          </a:p>
        </p:txBody>
      </p:sp>
    </p:spTree>
    <p:extLst>
      <p:ext uri="{BB962C8B-B14F-4D97-AF65-F5344CB8AC3E}">
        <p14:creationId xmlns:p14="http://schemas.microsoft.com/office/powerpoint/2010/main" val="1598920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4528" y="764704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rial" pitchFamily="34" charset="0"/>
              </a:rPr>
              <a:t>Most common design in modern twin studies - </a:t>
            </a:r>
            <a:r>
              <a:rPr lang="en-US" dirty="0">
                <a:latin typeface="Arial" pitchFamily="34" charset="0"/>
              </a:rPr>
              <a:t>MZ &amp; DZ twins reared </a:t>
            </a:r>
            <a:r>
              <a:rPr lang="en-US" dirty="0" smtClean="0">
                <a:latin typeface="Arial" pitchFamily="34" charset="0"/>
              </a:rPr>
              <a:t>together (</a:t>
            </a:r>
            <a:r>
              <a:rPr lang="en-US" dirty="0">
                <a:latin typeface="Arial" pitchFamily="34" charset="0"/>
              </a:rPr>
              <a:t>Siemens</a:t>
            </a:r>
            <a:r>
              <a:rPr lang="en-US" dirty="0" smtClean="0">
                <a:latin typeface="Arial" pitchFamily="34" charset="0"/>
              </a:rPr>
              <a:t>)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3979168" cy="29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1520" y="2636912"/>
            <a:ext cx="4021846" cy="29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6555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AU" dirty="0" smtClean="0"/>
              <a:t>Behavioural Genetics </a:t>
            </a: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83357"/>
            <a:ext cx="8229600" cy="4525963"/>
          </a:xfrm>
        </p:spPr>
        <p:txBody>
          <a:bodyPr/>
          <a:lstStyle/>
          <a:p>
            <a:r>
              <a:rPr lang="en-AU" dirty="0" smtClean="0"/>
              <a:t>Focus on individual differences and variation in a population</a:t>
            </a:r>
          </a:p>
          <a:p>
            <a:r>
              <a:rPr lang="en-AU" dirty="0" smtClean="0"/>
              <a:t>Why are people different</a:t>
            </a:r>
          </a:p>
          <a:p>
            <a:r>
              <a:rPr lang="en-AU" dirty="0" smtClean="0"/>
              <a:t>Why are family members similar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352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Underlying tenants 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dirty="0"/>
              <a:t>MZ twins</a:t>
            </a:r>
          </a:p>
          <a:p>
            <a:r>
              <a:rPr lang="en-AU" dirty="0"/>
              <a:t>Are genetically identical</a:t>
            </a:r>
          </a:p>
          <a:p>
            <a:r>
              <a:rPr lang="en-AU" dirty="0"/>
              <a:t>Share some experiences/ perceptions/reactions</a:t>
            </a:r>
          </a:p>
          <a:p>
            <a:r>
              <a:rPr lang="en-AU" dirty="0"/>
              <a:t>Have some unique experiences/ perceptions/reactions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3600" dirty="0" smtClean="0"/>
              <a:t>DZ </a:t>
            </a:r>
            <a:r>
              <a:rPr lang="en-AU" sz="3600" dirty="0"/>
              <a:t>twins</a:t>
            </a:r>
          </a:p>
          <a:p>
            <a:r>
              <a:rPr lang="en-AU" dirty="0" smtClean="0"/>
              <a:t>Share ~50% of their segregating genetic material</a:t>
            </a:r>
            <a:endParaRPr lang="en-AU" dirty="0"/>
          </a:p>
          <a:p>
            <a:r>
              <a:rPr lang="en-AU" dirty="0"/>
              <a:t>Share some experiences/ perceptions/reactions</a:t>
            </a:r>
          </a:p>
          <a:p>
            <a:r>
              <a:rPr lang="en-AU" dirty="0"/>
              <a:t>Have some unique experiences/ perceptions/reactions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38629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Basic models</a:t>
            </a:r>
            <a:endParaRPr lang="en-AU" dirty="0"/>
          </a:p>
        </p:txBody>
      </p:sp>
      <p:grpSp>
        <p:nvGrpSpPr>
          <p:cNvPr id="33" name="Group 2"/>
          <p:cNvGrpSpPr>
            <a:grpSpLocks/>
          </p:cNvGrpSpPr>
          <p:nvPr/>
        </p:nvGrpSpPr>
        <p:grpSpPr bwMode="auto">
          <a:xfrm>
            <a:off x="761285" y="2066517"/>
            <a:ext cx="3643312" cy="2909888"/>
            <a:chOff x="624" y="1536"/>
            <a:chExt cx="2736" cy="1968"/>
          </a:xfrm>
        </p:grpSpPr>
        <p:sp>
          <p:nvSpPr>
            <p:cNvPr id="34" name="Text Box 3"/>
            <p:cNvSpPr txBox="1">
              <a:spLocks noChangeArrowheads="1"/>
            </p:cNvSpPr>
            <p:nvPr/>
          </p:nvSpPr>
          <p:spPr bwMode="auto">
            <a:xfrm>
              <a:off x="1859" y="1536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96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P-t1</a:t>
              </a:r>
            </a:p>
          </p:txBody>
        </p:sp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1393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2201" y="2176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008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C 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2640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 C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624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3072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2" name="Line 11"/>
            <p:cNvSpPr>
              <a:spLocks noChangeShapeType="1"/>
            </p:cNvSpPr>
            <p:nvPr/>
          </p:nvSpPr>
          <p:spPr bwMode="auto">
            <a:xfrm>
              <a:off x="1145" y="2485"/>
              <a:ext cx="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 flipH="1">
              <a:off x="1241" y="2478"/>
              <a:ext cx="288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" name="Line 13"/>
            <p:cNvSpPr>
              <a:spLocks noChangeShapeType="1"/>
            </p:cNvSpPr>
            <p:nvPr/>
          </p:nvSpPr>
          <p:spPr bwMode="auto">
            <a:xfrm>
              <a:off x="761" y="2485"/>
              <a:ext cx="24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>
              <a:off x="2777" y="2457"/>
              <a:ext cx="0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" name="Line 15"/>
            <p:cNvSpPr>
              <a:spLocks noChangeShapeType="1"/>
            </p:cNvSpPr>
            <p:nvPr/>
          </p:nvSpPr>
          <p:spPr bwMode="auto">
            <a:xfrm>
              <a:off x="2345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7" name="Line 16"/>
            <p:cNvSpPr>
              <a:spLocks noChangeShapeType="1"/>
            </p:cNvSpPr>
            <p:nvPr/>
          </p:nvSpPr>
          <p:spPr bwMode="auto">
            <a:xfrm flipH="1">
              <a:off x="2873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48" name="AutoShape 17"/>
            <p:cNvCxnSpPr>
              <a:cxnSpLocks noChangeShapeType="1"/>
              <a:stCxn id="38" idx="0"/>
              <a:endCxn id="39" idx="0"/>
            </p:cNvCxnSpPr>
            <p:nvPr/>
          </p:nvCxnSpPr>
          <p:spPr bwMode="auto">
            <a:xfrm rot="-5400000">
              <a:off x="1957" y="1364"/>
              <a:ext cx="21" cy="1632"/>
            </a:xfrm>
            <a:prstGeom prst="curvedConnector3">
              <a:avLst>
                <a:gd name="adj1" fmla="val 2109523"/>
              </a:avLst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 Box 18"/>
            <p:cNvSpPr txBox="1">
              <a:spLocks noChangeArrowheads="1"/>
            </p:cNvSpPr>
            <p:nvPr/>
          </p:nvSpPr>
          <p:spPr bwMode="auto">
            <a:xfrm>
              <a:off x="1217" y="2762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" name="Text Box 19"/>
            <p:cNvSpPr txBox="1">
              <a:spLocks noChangeArrowheads="1"/>
            </p:cNvSpPr>
            <p:nvPr/>
          </p:nvSpPr>
          <p:spPr bwMode="auto">
            <a:xfrm>
              <a:off x="96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1" name="Text Box 20"/>
            <p:cNvSpPr txBox="1">
              <a:spLocks noChangeArrowheads="1"/>
            </p:cNvSpPr>
            <p:nvPr/>
          </p:nvSpPr>
          <p:spPr bwMode="auto">
            <a:xfrm>
              <a:off x="2833" y="2763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2" name="Text Box 21"/>
            <p:cNvSpPr txBox="1">
              <a:spLocks noChangeArrowheads="1"/>
            </p:cNvSpPr>
            <p:nvPr/>
          </p:nvSpPr>
          <p:spPr bwMode="auto">
            <a:xfrm>
              <a:off x="2585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3" name="Text Box 22"/>
            <p:cNvSpPr txBox="1">
              <a:spLocks noChangeArrowheads="1"/>
            </p:cNvSpPr>
            <p:nvPr/>
          </p:nvSpPr>
          <p:spPr bwMode="auto">
            <a:xfrm>
              <a:off x="2297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4" name="Text Box 23"/>
            <p:cNvSpPr txBox="1">
              <a:spLocks noChangeArrowheads="1"/>
            </p:cNvSpPr>
            <p:nvPr/>
          </p:nvSpPr>
          <p:spPr bwMode="auto">
            <a:xfrm>
              <a:off x="72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5" name="Rectangle 24"/>
            <p:cNvSpPr>
              <a:spLocks noChangeArrowheads="1"/>
            </p:cNvSpPr>
            <p:nvPr/>
          </p:nvSpPr>
          <p:spPr bwMode="auto">
            <a:xfrm>
              <a:off x="264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P-t2</a:t>
              </a:r>
            </a:p>
          </p:txBody>
        </p:sp>
        <p:cxnSp>
          <p:nvCxnSpPr>
            <p:cNvPr id="56" name="AutoShape 25"/>
            <p:cNvCxnSpPr>
              <a:cxnSpLocks noChangeShapeType="1"/>
              <a:stCxn id="40" idx="0"/>
              <a:endCxn id="37" idx="0"/>
            </p:cNvCxnSpPr>
            <p:nvPr/>
          </p:nvCxnSpPr>
          <p:spPr bwMode="auto">
            <a:xfrm rot="-5400000">
              <a:off x="1550" y="1385"/>
              <a:ext cx="14" cy="1577"/>
            </a:xfrm>
            <a:prstGeom prst="curvedConnector3">
              <a:avLst>
                <a:gd name="adj1" fmla="val 3028569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1008" y="1536"/>
              <a:ext cx="43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8" name="Group 2"/>
          <p:cNvGrpSpPr>
            <a:grpSpLocks/>
          </p:cNvGrpSpPr>
          <p:nvPr/>
        </p:nvGrpSpPr>
        <p:grpSpPr bwMode="auto">
          <a:xfrm>
            <a:off x="4556997" y="2066517"/>
            <a:ext cx="3643312" cy="2909888"/>
            <a:chOff x="624" y="1536"/>
            <a:chExt cx="2736" cy="1968"/>
          </a:xfrm>
        </p:grpSpPr>
        <p:sp>
          <p:nvSpPr>
            <p:cNvPr id="59" name="Text Box 3"/>
            <p:cNvSpPr txBox="1">
              <a:spLocks noChangeArrowheads="1"/>
            </p:cNvSpPr>
            <p:nvPr/>
          </p:nvSpPr>
          <p:spPr bwMode="auto">
            <a:xfrm>
              <a:off x="1859" y="1536"/>
              <a:ext cx="52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1/.25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0" name="Rectangle 4"/>
            <p:cNvSpPr>
              <a:spLocks noChangeArrowheads="1"/>
            </p:cNvSpPr>
            <p:nvPr/>
          </p:nvSpPr>
          <p:spPr bwMode="auto">
            <a:xfrm>
              <a:off x="96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P-t1</a:t>
              </a: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1393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2" name="Oval 6"/>
            <p:cNvSpPr>
              <a:spLocks noChangeArrowheads="1"/>
            </p:cNvSpPr>
            <p:nvPr/>
          </p:nvSpPr>
          <p:spPr bwMode="auto">
            <a:xfrm>
              <a:off x="2201" y="2176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3" name="Oval 7"/>
            <p:cNvSpPr>
              <a:spLocks noChangeArrowheads="1"/>
            </p:cNvSpPr>
            <p:nvPr/>
          </p:nvSpPr>
          <p:spPr bwMode="auto">
            <a:xfrm>
              <a:off x="1008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D 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4" name="Oval 8"/>
            <p:cNvSpPr>
              <a:spLocks noChangeArrowheads="1"/>
            </p:cNvSpPr>
            <p:nvPr/>
          </p:nvSpPr>
          <p:spPr bwMode="auto">
            <a:xfrm>
              <a:off x="2640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D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624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6" name="Oval 10"/>
            <p:cNvSpPr>
              <a:spLocks noChangeArrowheads="1"/>
            </p:cNvSpPr>
            <p:nvPr/>
          </p:nvSpPr>
          <p:spPr bwMode="auto">
            <a:xfrm>
              <a:off x="3072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7" name="Line 11"/>
            <p:cNvSpPr>
              <a:spLocks noChangeShapeType="1"/>
            </p:cNvSpPr>
            <p:nvPr/>
          </p:nvSpPr>
          <p:spPr bwMode="auto">
            <a:xfrm>
              <a:off x="1145" y="2485"/>
              <a:ext cx="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68" name="Line 12"/>
            <p:cNvSpPr>
              <a:spLocks noChangeShapeType="1"/>
            </p:cNvSpPr>
            <p:nvPr/>
          </p:nvSpPr>
          <p:spPr bwMode="auto">
            <a:xfrm flipH="1">
              <a:off x="1241" y="2478"/>
              <a:ext cx="288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69" name="Line 13"/>
            <p:cNvSpPr>
              <a:spLocks noChangeShapeType="1"/>
            </p:cNvSpPr>
            <p:nvPr/>
          </p:nvSpPr>
          <p:spPr bwMode="auto">
            <a:xfrm>
              <a:off x="761" y="2485"/>
              <a:ext cx="24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>
              <a:off x="2777" y="2457"/>
              <a:ext cx="0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2345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2" name="Line 16"/>
            <p:cNvSpPr>
              <a:spLocks noChangeShapeType="1"/>
            </p:cNvSpPr>
            <p:nvPr/>
          </p:nvSpPr>
          <p:spPr bwMode="auto">
            <a:xfrm flipH="1">
              <a:off x="2873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73" name="AutoShape 17"/>
            <p:cNvCxnSpPr>
              <a:cxnSpLocks noChangeShapeType="1"/>
              <a:stCxn id="63" idx="0"/>
              <a:endCxn id="64" idx="0"/>
            </p:cNvCxnSpPr>
            <p:nvPr/>
          </p:nvCxnSpPr>
          <p:spPr bwMode="auto">
            <a:xfrm rot="-5400000">
              <a:off x="1957" y="1364"/>
              <a:ext cx="21" cy="1632"/>
            </a:xfrm>
            <a:prstGeom prst="curvedConnector3">
              <a:avLst>
                <a:gd name="adj1" fmla="val 2109523"/>
              </a:avLst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4" name="Text Box 18"/>
            <p:cNvSpPr txBox="1">
              <a:spLocks noChangeArrowheads="1"/>
            </p:cNvSpPr>
            <p:nvPr/>
          </p:nvSpPr>
          <p:spPr bwMode="auto">
            <a:xfrm>
              <a:off x="1217" y="2762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5" name="Text Box 19"/>
            <p:cNvSpPr txBox="1">
              <a:spLocks noChangeArrowheads="1"/>
            </p:cNvSpPr>
            <p:nvPr/>
          </p:nvSpPr>
          <p:spPr bwMode="auto">
            <a:xfrm>
              <a:off x="96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6" name="Text Box 20"/>
            <p:cNvSpPr txBox="1">
              <a:spLocks noChangeArrowheads="1"/>
            </p:cNvSpPr>
            <p:nvPr/>
          </p:nvSpPr>
          <p:spPr bwMode="auto">
            <a:xfrm>
              <a:off x="2833" y="2763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2585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8" name="Text Box 22"/>
            <p:cNvSpPr txBox="1">
              <a:spLocks noChangeArrowheads="1"/>
            </p:cNvSpPr>
            <p:nvPr/>
          </p:nvSpPr>
          <p:spPr bwMode="auto">
            <a:xfrm>
              <a:off x="2297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9" name="Text Box 23"/>
            <p:cNvSpPr txBox="1">
              <a:spLocks noChangeArrowheads="1"/>
            </p:cNvSpPr>
            <p:nvPr/>
          </p:nvSpPr>
          <p:spPr bwMode="auto">
            <a:xfrm>
              <a:off x="72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0" name="Rectangle 24"/>
            <p:cNvSpPr>
              <a:spLocks noChangeArrowheads="1"/>
            </p:cNvSpPr>
            <p:nvPr/>
          </p:nvSpPr>
          <p:spPr bwMode="auto">
            <a:xfrm>
              <a:off x="264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P-t2</a:t>
              </a:r>
            </a:p>
          </p:txBody>
        </p:sp>
        <p:cxnSp>
          <p:nvCxnSpPr>
            <p:cNvPr id="81" name="AutoShape 25"/>
            <p:cNvCxnSpPr>
              <a:cxnSpLocks noChangeShapeType="1"/>
              <a:stCxn id="65" idx="0"/>
              <a:endCxn id="62" idx="0"/>
            </p:cNvCxnSpPr>
            <p:nvPr/>
          </p:nvCxnSpPr>
          <p:spPr bwMode="auto">
            <a:xfrm rot="-5400000">
              <a:off x="1550" y="1385"/>
              <a:ext cx="14" cy="1577"/>
            </a:xfrm>
            <a:prstGeom prst="curvedConnector3">
              <a:avLst>
                <a:gd name="adj1" fmla="val 3028569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Text Box 26"/>
            <p:cNvSpPr txBox="1">
              <a:spLocks noChangeArrowheads="1"/>
            </p:cNvSpPr>
            <p:nvPr/>
          </p:nvSpPr>
          <p:spPr bwMode="auto">
            <a:xfrm>
              <a:off x="1008" y="1536"/>
              <a:ext cx="43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45357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Sources of variation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r>
              <a:rPr lang="en-AU" sz="4300" dirty="0" smtClean="0"/>
              <a:t>A – additive genetic influences</a:t>
            </a:r>
          </a:p>
          <a:p>
            <a:r>
              <a:rPr lang="en-AU" dirty="0" smtClean="0"/>
              <a:t>Sum </a:t>
            </a:r>
            <a:r>
              <a:rPr lang="en-AU" dirty="0"/>
              <a:t>of the average effects of individual alleles </a:t>
            </a:r>
            <a:r>
              <a:rPr lang="en-AU" dirty="0" smtClean="0"/>
              <a:t>across the entire genotype</a:t>
            </a:r>
            <a:r>
              <a:rPr lang="en-AU" dirty="0"/>
              <a:t>. </a:t>
            </a:r>
            <a:endParaRPr lang="en-AU" dirty="0" smtClean="0"/>
          </a:p>
          <a:p>
            <a:r>
              <a:rPr lang="en-AU" dirty="0" smtClean="0"/>
              <a:t>DZ twins &amp; Siblings </a:t>
            </a:r>
            <a:r>
              <a:rPr lang="en-AU" dirty="0"/>
              <a:t>share </a:t>
            </a:r>
            <a:r>
              <a:rPr lang="en-AU" dirty="0" smtClean="0"/>
              <a:t>1/2of </a:t>
            </a:r>
            <a:r>
              <a:rPr lang="en-AU" dirty="0"/>
              <a:t>the additive genetic variance because </a:t>
            </a:r>
            <a:r>
              <a:rPr lang="en-AU" dirty="0" smtClean="0"/>
              <a:t>they receive </a:t>
            </a:r>
            <a:r>
              <a:rPr lang="en-AU" dirty="0"/>
              <a:t>the same alleles from their parents </a:t>
            </a:r>
            <a:r>
              <a:rPr lang="en-AU" dirty="0" smtClean="0"/>
              <a:t>1/2 </a:t>
            </a:r>
            <a:r>
              <a:rPr lang="en-AU" dirty="0"/>
              <a:t>of the time. </a:t>
            </a:r>
            <a:endParaRPr lang="en-AU" dirty="0" smtClean="0"/>
          </a:p>
          <a:p>
            <a:r>
              <a:rPr lang="en-AU" dirty="0" smtClean="0"/>
              <a:t>Parent-offspring pairs </a:t>
            </a:r>
            <a:r>
              <a:rPr lang="en-AU" dirty="0"/>
              <a:t>also share </a:t>
            </a:r>
            <a:r>
              <a:rPr lang="en-AU" dirty="0" smtClean="0"/>
              <a:t>1/2</a:t>
            </a:r>
          </a:p>
          <a:p>
            <a:r>
              <a:rPr lang="en-AU" dirty="0" smtClean="0"/>
              <a:t>Half-sibs </a:t>
            </a:r>
            <a:r>
              <a:rPr lang="en-AU" dirty="0"/>
              <a:t>share </a:t>
            </a:r>
            <a:r>
              <a:rPr lang="en-AU" dirty="0" smtClean="0"/>
              <a:t>1/4</a:t>
            </a:r>
          </a:p>
          <a:p>
            <a:r>
              <a:rPr lang="en-AU" dirty="0" smtClean="0"/>
              <a:t>MZ </a:t>
            </a:r>
            <a:r>
              <a:rPr lang="en-AU" dirty="0"/>
              <a:t>twins share </a:t>
            </a:r>
            <a:r>
              <a:rPr lang="en-AU" dirty="0" smtClean="0"/>
              <a:t>all of </a:t>
            </a:r>
            <a:r>
              <a:rPr lang="en-AU" dirty="0"/>
              <a:t>their additive genetic variance.</a:t>
            </a:r>
          </a:p>
        </p:txBody>
      </p:sp>
    </p:spTree>
    <p:extLst>
      <p:ext uri="{BB962C8B-B14F-4D97-AF65-F5344CB8AC3E}">
        <p14:creationId xmlns:p14="http://schemas.microsoft.com/office/powerpoint/2010/main" val="40684575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Punnet Square</a:t>
            </a:r>
            <a:endParaRPr lang="en-AU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2733692"/>
              </p:ext>
            </p:extLst>
          </p:nvPr>
        </p:nvGraphicFramePr>
        <p:xfrm>
          <a:off x="755576" y="1628800"/>
          <a:ext cx="7715200" cy="4548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3040"/>
                <a:gridCol w="1543040"/>
                <a:gridCol w="1543040"/>
                <a:gridCol w="1543040"/>
                <a:gridCol w="1543040"/>
              </a:tblGrid>
              <a:tr h="769005">
                <a:tc>
                  <a:txBody>
                    <a:bodyPr/>
                    <a:lstStyle/>
                    <a:p>
                      <a:pPr algn="ctr"/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4031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Sources of variation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AU" sz="4300" dirty="0" smtClean="0"/>
              <a:t>D – dominant genetic influences </a:t>
            </a:r>
          </a:p>
          <a:p>
            <a:r>
              <a:rPr lang="en-AU" dirty="0"/>
              <a:t>Dominance is the interaction </a:t>
            </a:r>
            <a:r>
              <a:rPr lang="en-AU" dirty="0" smtClean="0"/>
              <a:t>between alleles </a:t>
            </a:r>
            <a:r>
              <a:rPr lang="en-AU" dirty="0"/>
              <a:t>at the same locus. 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t="35121" b="9505"/>
          <a:stretch/>
        </p:blipFill>
        <p:spPr bwMode="auto">
          <a:xfrm>
            <a:off x="697716" y="3447379"/>
            <a:ext cx="7906732" cy="257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933951" y="3582793"/>
            <a:ext cx="178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Mid-homozygote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45501" y="5527009"/>
            <a:ext cx="21430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+ Homozygous effect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74115" y="3582793"/>
            <a:ext cx="125386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Dominance</a:t>
            </a:r>
          </a:p>
          <a:p>
            <a:r>
              <a:rPr lang="en-US" dirty="0" smtClean="0"/>
              <a:t>  deviation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17516" y="3948513"/>
            <a:ext cx="1191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Increasing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231116" y="4024713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Decreasing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411760" y="5455001"/>
            <a:ext cx="20982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- Homozygous 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907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Sources of variation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r>
              <a:rPr lang="en-AU" sz="4300" dirty="0" smtClean="0"/>
              <a:t>D – dominant genetic influences </a:t>
            </a:r>
          </a:p>
          <a:p>
            <a:r>
              <a:rPr lang="en-AU" dirty="0"/>
              <a:t>The dominance coefficient between </a:t>
            </a:r>
            <a:r>
              <a:rPr lang="en-AU" dirty="0" smtClean="0"/>
              <a:t>DZ twins/ </a:t>
            </a:r>
            <a:r>
              <a:rPr lang="en-AU" dirty="0"/>
              <a:t>f</a:t>
            </a:r>
            <a:r>
              <a:rPr lang="en-AU" dirty="0" smtClean="0"/>
              <a:t>ull siblings is 1/4, because </a:t>
            </a:r>
            <a:r>
              <a:rPr lang="en-AU" dirty="0"/>
              <a:t>they </a:t>
            </a:r>
            <a:r>
              <a:rPr lang="en-AU" dirty="0" smtClean="0"/>
              <a:t>receive </a:t>
            </a:r>
            <a:r>
              <a:rPr lang="en-AU" dirty="0"/>
              <a:t>the same alleles </a:t>
            </a:r>
            <a:r>
              <a:rPr lang="en-AU" dirty="0" smtClean="0"/>
              <a:t>from both </a:t>
            </a:r>
            <a:r>
              <a:rPr lang="en-AU"/>
              <a:t>parents </a:t>
            </a:r>
            <a:r>
              <a:rPr lang="en-AU" smtClean="0"/>
              <a:t>1/4 </a:t>
            </a:r>
            <a:r>
              <a:rPr lang="en-AU" dirty="0"/>
              <a:t>of the time. </a:t>
            </a:r>
            <a:endParaRPr lang="en-AU" dirty="0" smtClean="0"/>
          </a:p>
          <a:p>
            <a:r>
              <a:rPr lang="en-AU" dirty="0" smtClean="0"/>
              <a:t>The dominance coefficient between child &amp; parent is 0 </a:t>
            </a:r>
            <a:r>
              <a:rPr lang="en-AU" dirty="0"/>
              <a:t>because they cannot receive both alleles at one locus from the same </a:t>
            </a:r>
            <a:r>
              <a:rPr lang="en-AU" dirty="0" smtClean="0"/>
              <a:t>parent </a:t>
            </a:r>
          </a:p>
          <a:p>
            <a:r>
              <a:rPr lang="en-AU" dirty="0"/>
              <a:t>The dominance coefficient between </a:t>
            </a:r>
            <a:r>
              <a:rPr lang="en-AU" dirty="0" smtClean="0"/>
              <a:t>half-sibs </a:t>
            </a:r>
            <a:r>
              <a:rPr lang="en-AU" dirty="0"/>
              <a:t>is 0</a:t>
            </a:r>
            <a:r>
              <a:rPr lang="en-AU" dirty="0" smtClean="0"/>
              <a:t> </a:t>
            </a:r>
            <a:r>
              <a:rPr lang="en-AU" dirty="0"/>
              <a:t>because they do not have both parents in </a:t>
            </a:r>
            <a:r>
              <a:rPr lang="en-AU" dirty="0" smtClean="0"/>
              <a:t>common </a:t>
            </a:r>
          </a:p>
          <a:p>
            <a:r>
              <a:rPr lang="en-AU" dirty="0" smtClean="0"/>
              <a:t>MZ twins </a:t>
            </a:r>
            <a:r>
              <a:rPr lang="en-AU" dirty="0"/>
              <a:t>share all of their dominance </a:t>
            </a:r>
            <a:r>
              <a:rPr lang="en-AU" dirty="0" smtClean="0"/>
              <a:t>deviation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1080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Punnet Square</a:t>
            </a:r>
            <a:endParaRPr lang="en-AU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9573164"/>
              </p:ext>
            </p:extLst>
          </p:nvPr>
        </p:nvGraphicFramePr>
        <p:xfrm>
          <a:off x="755576" y="1628800"/>
          <a:ext cx="7715200" cy="4548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43040"/>
                <a:gridCol w="1543040"/>
                <a:gridCol w="1543040"/>
                <a:gridCol w="1543040"/>
                <a:gridCol w="1543040"/>
              </a:tblGrid>
              <a:tr h="769005">
                <a:tc>
                  <a:txBody>
                    <a:bodyPr/>
                    <a:lstStyle/>
                    <a:p>
                      <a:pPr algn="ctr"/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69005"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err="1" smtClean="0"/>
                        <a:t>aB</a:t>
                      </a:r>
                      <a:endParaRPr lang="en-AU" sz="2800" dirty="0" smtClean="0"/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2800" dirty="0" smtClean="0"/>
                        <a:t>ab</a:t>
                      </a:r>
                    </a:p>
                    <a:p>
                      <a:pPr algn="ctr"/>
                      <a:r>
                        <a:rPr lang="en-AU" sz="2800" dirty="0" smtClean="0"/>
                        <a:t>ab</a:t>
                      </a:r>
                      <a:endParaRPr lang="en-A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316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59735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5160818"/>
              </p:ext>
            </p:extLst>
          </p:nvPr>
        </p:nvGraphicFramePr>
        <p:xfrm>
          <a:off x="609600" y="1271352"/>
          <a:ext cx="7706817" cy="5398008"/>
        </p:xfrm>
        <a:graphic>
          <a:graphicData uri="http://schemas.openxmlformats.org/drawingml/2006/table">
            <a:tbl>
              <a:tblPr/>
              <a:tblGrid>
                <a:gridCol w="2568939"/>
                <a:gridCol w="2568939"/>
                <a:gridCol w="2568939"/>
              </a:tblGrid>
              <a:tr h="408709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Relationship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800" b="1" dirty="0" smtClean="0">
                          <a:latin typeface="Calibri"/>
                          <a:ea typeface="Calibri"/>
                          <a:cs typeface="Times New Roman"/>
                        </a:rPr>
                        <a:t>        Contribution</a:t>
                      </a:r>
                      <a:r>
                        <a:rPr lang="en-US" sz="28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to Covariance</a:t>
                      </a:r>
                      <a:endParaRPr lang="en-US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87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V</a:t>
                      </a:r>
                      <a:r>
                        <a:rPr lang="en-US" sz="2800" b="1" baseline="-25000" dirty="0">
                          <a:latin typeface="Calibri"/>
                          <a:ea typeface="Calibri"/>
                          <a:cs typeface="Times New Roman"/>
                        </a:rPr>
                        <a:t>A</a:t>
                      </a:r>
                      <a:endParaRPr lang="en-US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V</a:t>
                      </a:r>
                      <a:r>
                        <a:rPr lang="en-US" sz="2800" b="1" baseline="-25000" dirty="0"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lang="en-US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Total variance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Sibling (DZ twin)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½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MZ twin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Half-sibling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First cousin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2800" b="1" baseline="30000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800" b="1" baseline="-25000" dirty="0">
                          <a:latin typeface="Calibri"/>
                          <a:ea typeface="Calibri"/>
                          <a:cs typeface="Times New Roman"/>
                        </a:rPr>
                        <a:t>8 </a:t>
                      </a:r>
                      <a:endParaRPr lang="en-US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Parent-offspring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½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Avuncular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¼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Grand-parent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en-US" sz="2800" b="1" baseline="300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en-US" sz="2800" b="1" baseline="-250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en-US" sz="2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70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Unrelated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>
                          <a:latin typeface="Calibri"/>
                          <a:ea typeface="Calibri"/>
                          <a:cs typeface="Times New Roman"/>
                        </a:rPr>
                        <a:t>   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latin typeface="Calibri"/>
                          <a:ea typeface="Calibri"/>
                          <a:cs typeface="Times New Roman"/>
                        </a:rPr>
                        <a:t>  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19200" y="304800"/>
            <a:ext cx="65009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Contributions of </a:t>
            </a:r>
            <a:r>
              <a:rPr lang="en-US" sz="2800" dirty="0" smtClean="0">
                <a:ea typeface="Calibri"/>
                <a:cs typeface="Times New Roman"/>
              </a:rPr>
              <a:t>V</a:t>
            </a:r>
            <a:r>
              <a:rPr lang="en-US" sz="2800" baseline="-25000" dirty="0" smtClean="0">
                <a:ea typeface="Calibri"/>
                <a:cs typeface="Times New Roman"/>
              </a:rPr>
              <a:t>A  </a:t>
            </a:r>
            <a:r>
              <a:rPr lang="en-US" sz="2800" dirty="0" smtClean="0"/>
              <a:t>and </a:t>
            </a:r>
            <a:r>
              <a:rPr lang="en-US" sz="2800" dirty="0" smtClean="0">
                <a:ea typeface="Calibri"/>
                <a:cs typeface="Times New Roman"/>
              </a:rPr>
              <a:t>V</a:t>
            </a:r>
            <a:r>
              <a:rPr lang="en-US" sz="2800" baseline="-25000" dirty="0" smtClean="0">
                <a:ea typeface="Calibri"/>
                <a:cs typeface="Times New Roman"/>
              </a:rPr>
              <a:t>D </a:t>
            </a:r>
            <a:r>
              <a:rPr lang="en-US" sz="2800" dirty="0" smtClean="0"/>
              <a:t>to </a:t>
            </a:r>
            <a:r>
              <a:rPr lang="en-US" sz="2800" dirty="0" err="1" smtClean="0"/>
              <a:t>covariances</a:t>
            </a:r>
            <a:r>
              <a:rPr lang="en-US" sz="2800" dirty="0" smtClean="0"/>
              <a:t> between relatives (ignoring environment)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4739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Sources of variation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AU" sz="4000" dirty="0" smtClean="0"/>
              <a:t>C – common environmental influences</a:t>
            </a:r>
          </a:p>
          <a:p>
            <a:r>
              <a:rPr lang="en-AU" dirty="0" smtClean="0"/>
              <a:t>Sum </a:t>
            </a:r>
            <a:r>
              <a:rPr lang="en-AU" dirty="0"/>
              <a:t>of the average effects of individual </a:t>
            </a:r>
            <a:r>
              <a:rPr lang="en-AU" dirty="0" smtClean="0"/>
              <a:t>shared exposures, experiences, perceptions and reactions</a:t>
            </a:r>
          </a:p>
          <a:p>
            <a:r>
              <a:rPr lang="en-AU" dirty="0" smtClean="0"/>
              <a:t>(The impact of a shared event does not always end up as C – it can also end up as E)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387978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Sources of variation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AU" sz="4000" dirty="0" smtClean="0"/>
              <a:t>E – unique environmental influences</a:t>
            </a:r>
          </a:p>
          <a:p>
            <a:r>
              <a:rPr lang="en-AU" dirty="0" smtClean="0"/>
              <a:t>Sum </a:t>
            </a:r>
            <a:r>
              <a:rPr lang="en-AU" dirty="0"/>
              <a:t>of the average effects of individual </a:t>
            </a:r>
            <a:r>
              <a:rPr lang="en-AU" b="1" dirty="0" smtClean="0"/>
              <a:t>unshared</a:t>
            </a:r>
            <a:r>
              <a:rPr lang="en-AU" dirty="0" smtClean="0"/>
              <a:t> exposures, experiences, perceptions and reactions</a:t>
            </a:r>
          </a:p>
          <a:p>
            <a:r>
              <a:rPr lang="en-AU" dirty="0" smtClean="0"/>
              <a:t>Also measurement error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5860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91927" y="3979863"/>
            <a:ext cx="1371600" cy="1371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/>
              <a:t>P</a:t>
            </a:r>
          </a:p>
          <a:p>
            <a:pPr algn="ctr"/>
            <a:endParaRPr lang="en-US" sz="3200" dirty="0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1835696" y="1617663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dirty="0" smtClean="0"/>
              <a:t>G</a:t>
            </a:r>
          </a:p>
          <a:p>
            <a:pPr algn="ctr"/>
            <a:endParaRPr lang="en-US" sz="3200" dirty="0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084168" y="1617663"/>
            <a:ext cx="1447800" cy="1447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632575" y="1916832"/>
            <a:ext cx="744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/>
              <a:t>E</a:t>
            </a: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3051175" y="2836863"/>
            <a:ext cx="14478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>
            <a:off x="4727575" y="2836863"/>
            <a:ext cx="1524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69801" y="1556792"/>
            <a:ext cx="2085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C00000"/>
                </a:solidFill>
              </a:rPr>
              <a:t>Latent variables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903959" y="2455863"/>
            <a:ext cx="13112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Genotype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6113840" y="2456061"/>
            <a:ext cx="13884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Environment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3976441" y="4725144"/>
            <a:ext cx="12025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Phenotype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721100" y="3065463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h</a:t>
            </a:r>
            <a:endParaRPr lang="en-US" sz="2400" dirty="0"/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5260975" y="3065463"/>
            <a:ext cx="396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e</a:t>
            </a:r>
          </a:p>
        </p:txBody>
      </p:sp>
      <p:sp>
        <p:nvSpPr>
          <p:cNvPr id="20" name="Line 16"/>
          <p:cNvSpPr>
            <a:spLocks noChangeShapeType="1"/>
          </p:cNvSpPr>
          <p:nvPr/>
        </p:nvSpPr>
        <p:spPr bwMode="auto">
          <a:xfrm>
            <a:off x="3203575" y="1998663"/>
            <a:ext cx="2971800" cy="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483100" y="1504951"/>
            <a:ext cx="2920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1435100" y="4549776"/>
            <a:ext cx="193193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rgbClr val="C00000"/>
                </a:solidFill>
              </a:rPr>
              <a:t>Measured variable</a:t>
            </a: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5376365" y="3347700"/>
            <a:ext cx="12676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 smtClean="0">
                <a:solidFill>
                  <a:srgbClr val="C00000"/>
                </a:solidFill>
              </a:rPr>
              <a:t>Causal Path</a:t>
            </a:r>
            <a:endParaRPr lang="en-US" sz="1800" dirty="0">
              <a:solidFill>
                <a:srgbClr val="C00000"/>
              </a:solidFill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3995936" y="1268760"/>
            <a:ext cx="12375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C00000"/>
                </a:solidFill>
              </a:rPr>
              <a:t>Correlation</a:t>
            </a:r>
            <a:endParaRPr lang="en-US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2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34938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r>
              <a:rPr lang="en-US" altLang="en-US" b="1" smtClean="0">
                <a:latin typeface="Arial" charset="0"/>
              </a:rPr>
              <a:t>ACE or ADE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95288" y="1484313"/>
            <a:ext cx="8139112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Cov(mz) =    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 or       a</a:t>
            </a:r>
            <a:r>
              <a:rPr lang="en-US" altLang="en-US" sz="3600" baseline="30000"/>
              <a:t>2</a:t>
            </a:r>
            <a:r>
              <a:rPr lang="en-US" altLang="en-US" sz="3600"/>
              <a:t> +  d</a:t>
            </a:r>
            <a:r>
              <a:rPr lang="en-US" altLang="en-US" sz="3600" baseline="30000"/>
              <a:t>2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Cov(dz)  = ½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 or   ½ a</a:t>
            </a:r>
            <a:r>
              <a:rPr lang="en-US" altLang="en-US" sz="3600" baseline="30000"/>
              <a:t>2  </a:t>
            </a:r>
            <a:r>
              <a:rPr lang="en-US" altLang="en-US" sz="3600"/>
              <a:t>+ ¼ d</a:t>
            </a:r>
            <a:r>
              <a:rPr lang="en-US" altLang="en-US" sz="3600" baseline="30000"/>
              <a:t>2</a:t>
            </a:r>
            <a:endParaRPr lang="en-US" altLang="en-US" sz="3600"/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V</a:t>
            </a:r>
            <a:r>
              <a:rPr lang="en-US" altLang="en-US" sz="3600" baseline="-25000"/>
              <a:t>P</a:t>
            </a:r>
            <a:r>
              <a:rPr lang="en-US" altLang="en-US" sz="3600"/>
              <a:t> =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+ e</a:t>
            </a:r>
            <a:r>
              <a:rPr lang="en-US" altLang="en-US" sz="3600" baseline="30000"/>
              <a:t>2            </a:t>
            </a:r>
            <a:r>
              <a:rPr lang="en-US" altLang="en-US" sz="3600"/>
              <a:t>or       a</a:t>
            </a:r>
            <a:r>
              <a:rPr lang="en-US" altLang="en-US" sz="3600" baseline="30000"/>
              <a:t>2</a:t>
            </a:r>
            <a:r>
              <a:rPr lang="en-US" altLang="en-US" sz="3600"/>
              <a:t> + d</a:t>
            </a:r>
            <a:r>
              <a:rPr lang="en-US" altLang="en-US" sz="3600" baseline="30000"/>
              <a:t>2</a:t>
            </a:r>
            <a:r>
              <a:rPr lang="en-US" altLang="en-US" sz="3600"/>
              <a:t> + e</a:t>
            </a:r>
            <a:r>
              <a:rPr lang="en-US" altLang="en-US" sz="3600" baseline="30000"/>
              <a:t>2</a:t>
            </a:r>
            <a:r>
              <a:rPr lang="en-US" altLang="en-US"/>
              <a:t> </a:t>
            </a:r>
            <a:endParaRPr lang="en-US" altLang="en-US" sz="360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altLang="en-US" sz="3600"/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 b="1"/>
              <a:t>3</a:t>
            </a:r>
            <a:r>
              <a:rPr lang="en-US" altLang="en-US" sz="3200"/>
              <a:t> unknown parameters (a, c, e  or  a, d, e), and only </a:t>
            </a:r>
            <a:r>
              <a:rPr lang="en-US" altLang="en-US" sz="3200" b="1"/>
              <a:t>3</a:t>
            </a:r>
            <a:r>
              <a:rPr lang="en-US" altLang="en-US" sz="3200"/>
              <a:t> distinctive predicted statistics: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/>
              <a:t>Cov MZ, Cov DZ, Vp)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/>
              <a:t>this model is </a:t>
            </a:r>
            <a:r>
              <a:rPr lang="en-US" altLang="en-US" sz="3200" b="1"/>
              <a:t>just</a:t>
            </a:r>
            <a:r>
              <a:rPr lang="en-US" altLang="en-US" sz="3200"/>
              <a:t> </a:t>
            </a:r>
            <a:r>
              <a:rPr lang="en-US" altLang="en-US" sz="3200" b="1"/>
              <a:t>identified</a:t>
            </a:r>
            <a:r>
              <a:rPr lang="en-US" altLang="en-US" sz="3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8918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134938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00088" y="1035050"/>
            <a:ext cx="7032625" cy="531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400" b="1"/>
              <a:t>The twin correlations indicate which of the two </a:t>
            </a:r>
          </a:p>
          <a:p>
            <a:r>
              <a:rPr lang="en-GB" altLang="en-US" sz="2400" b="1"/>
              <a:t>components is more likely to be present:</a:t>
            </a:r>
          </a:p>
          <a:p>
            <a:endParaRPr lang="en-US" altLang="en-US" sz="2400"/>
          </a:p>
          <a:p>
            <a:r>
              <a:rPr lang="en-US" altLang="en-US" sz="2800"/>
              <a:t>Cor(mz) =     a</a:t>
            </a:r>
            <a:r>
              <a:rPr lang="en-US" altLang="en-US" sz="2800" baseline="30000"/>
              <a:t>2</a:t>
            </a:r>
            <a:r>
              <a:rPr lang="en-US" altLang="en-US" sz="2800"/>
              <a:t> + c</a:t>
            </a:r>
            <a:r>
              <a:rPr lang="en-US" altLang="en-US" sz="2800" baseline="30000"/>
              <a:t>2</a:t>
            </a:r>
            <a:r>
              <a:rPr lang="en-US" altLang="en-US" sz="2800"/>
              <a:t>  or       a</a:t>
            </a:r>
            <a:r>
              <a:rPr lang="en-US" altLang="en-US" sz="2800" baseline="30000"/>
              <a:t>2</a:t>
            </a:r>
            <a:r>
              <a:rPr lang="en-US" altLang="en-US" sz="2800"/>
              <a:t> +  d</a:t>
            </a:r>
            <a:r>
              <a:rPr lang="en-US" altLang="en-US" sz="2800" baseline="30000"/>
              <a:t>2</a:t>
            </a:r>
          </a:p>
          <a:p>
            <a:r>
              <a:rPr lang="en-US" altLang="en-US" sz="2800"/>
              <a:t>Cor(dz)  = ½ a</a:t>
            </a:r>
            <a:r>
              <a:rPr lang="en-US" altLang="en-US" sz="2800" baseline="30000"/>
              <a:t>2</a:t>
            </a:r>
            <a:r>
              <a:rPr lang="en-US" altLang="en-US" sz="2800"/>
              <a:t> + c</a:t>
            </a:r>
            <a:r>
              <a:rPr lang="en-US" altLang="en-US" sz="2800" baseline="30000"/>
              <a:t>2</a:t>
            </a:r>
            <a:r>
              <a:rPr lang="en-US" altLang="en-US" sz="2800"/>
              <a:t>  or   ½ a</a:t>
            </a:r>
            <a:r>
              <a:rPr lang="en-US" altLang="en-US" sz="2800" baseline="30000"/>
              <a:t>2</a:t>
            </a:r>
            <a:r>
              <a:rPr lang="en-US" altLang="en-US" sz="2800"/>
              <a:t>  + ¼ d</a:t>
            </a:r>
            <a:r>
              <a:rPr lang="en-US" altLang="en-US" sz="2800" baseline="30000"/>
              <a:t>2</a:t>
            </a:r>
          </a:p>
          <a:p>
            <a:endParaRPr lang="en-US" altLang="en-US" sz="2800" baseline="30000"/>
          </a:p>
          <a:p>
            <a:r>
              <a:rPr lang="en-GB" altLang="en-US" sz="2800"/>
              <a:t>If </a:t>
            </a:r>
            <a:r>
              <a:rPr lang="en-US" altLang="en-US" sz="2800"/>
              <a:t>a</a:t>
            </a:r>
            <a:r>
              <a:rPr lang="en-US" altLang="en-US" sz="2800" baseline="30000"/>
              <a:t>2</a:t>
            </a:r>
            <a:r>
              <a:rPr lang="en-GB" altLang="en-US" sz="2800"/>
              <a:t> =.40, </a:t>
            </a:r>
            <a:r>
              <a:rPr lang="en-US" altLang="en-US" sz="2800"/>
              <a:t>c</a:t>
            </a:r>
            <a:r>
              <a:rPr lang="en-US" altLang="en-US" sz="2800" baseline="30000"/>
              <a:t>2</a:t>
            </a:r>
            <a:r>
              <a:rPr lang="en-GB" altLang="en-US" sz="2800"/>
              <a:t> =.20 </a:t>
            </a:r>
          </a:p>
          <a:p>
            <a:r>
              <a:rPr lang="en-GB" altLang="en-US" sz="2800"/>
              <a:t> 	</a:t>
            </a:r>
            <a:r>
              <a:rPr lang="en-GB" altLang="en-US" sz="2800" i="1"/>
              <a:t>r</a:t>
            </a:r>
            <a:r>
              <a:rPr lang="en-GB" altLang="en-US" sz="2800" baseline="-25000"/>
              <a:t>mz</a:t>
            </a:r>
            <a:r>
              <a:rPr lang="en-GB" altLang="en-US" sz="2800"/>
              <a:t> = 0.60                 </a:t>
            </a:r>
            <a:endParaRPr lang="en-GB" altLang="en-US" sz="2800" b="1"/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dz</a:t>
            </a:r>
            <a:r>
              <a:rPr lang="en-GB" altLang="en-US" sz="2800"/>
              <a:t>  = 0.40  </a:t>
            </a:r>
          </a:p>
          <a:p>
            <a:r>
              <a:rPr lang="en-GB" altLang="en-US" sz="2800"/>
              <a:t>                    </a:t>
            </a:r>
          </a:p>
          <a:p>
            <a:r>
              <a:rPr lang="en-GB" altLang="en-US" sz="2800"/>
              <a:t>If </a:t>
            </a:r>
            <a:r>
              <a:rPr lang="en-US" altLang="en-US" sz="2800"/>
              <a:t>a</a:t>
            </a:r>
            <a:r>
              <a:rPr lang="en-US" altLang="en-US" sz="2800" baseline="30000"/>
              <a:t>2</a:t>
            </a:r>
            <a:r>
              <a:rPr lang="en-GB" altLang="en-US" sz="2800"/>
              <a:t> =.40, </a:t>
            </a:r>
            <a:r>
              <a:rPr lang="en-US" altLang="en-US" sz="2800"/>
              <a:t>d</a:t>
            </a:r>
            <a:r>
              <a:rPr lang="en-US" altLang="en-US" sz="2800" baseline="30000"/>
              <a:t>2</a:t>
            </a:r>
            <a:r>
              <a:rPr lang="en-GB" altLang="en-US" sz="2800"/>
              <a:t> =.20 </a:t>
            </a:r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mz</a:t>
            </a:r>
            <a:r>
              <a:rPr lang="en-GB" altLang="en-US" sz="2800"/>
              <a:t> = 0.60                      </a:t>
            </a:r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dz</a:t>
            </a:r>
            <a:r>
              <a:rPr lang="en-GB" altLang="en-US" sz="2800"/>
              <a:t>  = 0.25                       </a:t>
            </a:r>
          </a:p>
        </p:txBody>
      </p:sp>
      <p:sp>
        <p:nvSpPr>
          <p:cNvPr id="35843" name="AutoShape 4"/>
          <p:cNvSpPr>
            <a:spLocks/>
          </p:cNvSpPr>
          <p:nvPr/>
        </p:nvSpPr>
        <p:spPr bwMode="auto">
          <a:xfrm>
            <a:off x="4643438" y="3644900"/>
            <a:ext cx="101600" cy="1168400"/>
          </a:xfrm>
          <a:prstGeom prst="rightBrace">
            <a:avLst>
              <a:gd name="adj1" fmla="val 95833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250825" y="279400"/>
            <a:ext cx="8648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/>
              <a:t> </a:t>
            </a:r>
            <a:r>
              <a:rPr lang="en-US" altLang="en-US" b="1"/>
              <a:t>Effects of C and D are confounded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5435600" y="5516563"/>
            <a:ext cx="1255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ADE</a:t>
            </a:r>
            <a:endParaRPr lang="en-US" altLang="en-US" b="1"/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5435600" y="3860800"/>
            <a:ext cx="1255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ACE</a:t>
            </a:r>
            <a:endParaRPr lang="en-US" altLang="en-US" b="1"/>
          </a:p>
        </p:txBody>
      </p:sp>
      <p:sp>
        <p:nvSpPr>
          <p:cNvPr id="35847" name="AutoShape 8"/>
          <p:cNvSpPr>
            <a:spLocks/>
          </p:cNvSpPr>
          <p:nvPr/>
        </p:nvSpPr>
        <p:spPr bwMode="auto">
          <a:xfrm>
            <a:off x="4643438" y="5373688"/>
            <a:ext cx="101600" cy="1168400"/>
          </a:xfrm>
          <a:prstGeom prst="rightBrace">
            <a:avLst>
              <a:gd name="adj1" fmla="val 95833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33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Assumptions of the basic CTD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/>
              <a:t>Equal </a:t>
            </a:r>
            <a:r>
              <a:rPr lang="en-AU" dirty="0"/>
              <a:t>environments between twin pairs </a:t>
            </a:r>
          </a:p>
          <a:p>
            <a:pPr lvl="1"/>
            <a:r>
              <a:rPr lang="en-AU" dirty="0" smtClean="0"/>
              <a:t>The impact of MZs being treated </a:t>
            </a:r>
            <a:r>
              <a:rPr lang="en-AU" dirty="0"/>
              <a:t>more similarly </a:t>
            </a:r>
            <a:r>
              <a:rPr lang="en-AU" dirty="0" smtClean="0"/>
              <a:t>than DZs does not influence the trait being studied </a:t>
            </a:r>
            <a:endParaRPr lang="en-AU" dirty="0"/>
          </a:p>
          <a:p>
            <a:r>
              <a:rPr lang="en-AU" dirty="0" smtClean="0"/>
              <a:t>No </a:t>
            </a:r>
            <a:r>
              <a:rPr lang="en-AU" dirty="0" err="1"/>
              <a:t>GEr</a:t>
            </a:r>
            <a:r>
              <a:rPr lang="en-AU" dirty="0"/>
              <a:t> </a:t>
            </a:r>
          </a:p>
          <a:p>
            <a:pPr lvl="1"/>
            <a:r>
              <a:rPr lang="en-AU" dirty="0" smtClean="0"/>
              <a:t>(</a:t>
            </a:r>
            <a:r>
              <a:rPr lang="en-AU" dirty="0" err="1"/>
              <a:t>i</a:t>
            </a:r>
            <a:r>
              <a:rPr lang="en-AU" dirty="0"/>
              <a:t>) passive (e.g. books), ii) active (e.g. “niche picking”), iii) evocative (e.g. aggression begets punishment) </a:t>
            </a:r>
          </a:p>
          <a:p>
            <a:r>
              <a:rPr lang="en-AU" dirty="0" smtClean="0"/>
              <a:t>No </a:t>
            </a:r>
            <a:r>
              <a:rPr lang="en-AU" dirty="0"/>
              <a:t>G*E </a:t>
            </a:r>
          </a:p>
          <a:p>
            <a:pPr lvl="1"/>
            <a:r>
              <a:rPr lang="en-AU" dirty="0" smtClean="0"/>
              <a:t>genes </a:t>
            </a:r>
            <a:r>
              <a:rPr lang="en-AU" dirty="0"/>
              <a:t>controlling sensitivity to the environment </a:t>
            </a:r>
          </a:p>
          <a:p>
            <a:pPr lvl="1"/>
            <a:r>
              <a:rPr lang="en-AU" dirty="0" smtClean="0"/>
              <a:t>environment </a:t>
            </a:r>
            <a:r>
              <a:rPr lang="en-AU" dirty="0"/>
              <a:t>controlling gene expression </a:t>
            </a:r>
          </a:p>
          <a:p>
            <a:r>
              <a:rPr lang="en-AU" dirty="0" smtClean="0"/>
              <a:t>No </a:t>
            </a:r>
            <a:r>
              <a:rPr lang="en-AU" dirty="0" err="1"/>
              <a:t>assortative</a:t>
            </a:r>
            <a:r>
              <a:rPr lang="en-AU" dirty="0"/>
              <a:t> mating </a:t>
            </a:r>
          </a:p>
          <a:p>
            <a:r>
              <a:rPr lang="en-AU" dirty="0" smtClean="0"/>
              <a:t>No </a:t>
            </a:r>
            <a:r>
              <a:rPr lang="en-AU" dirty="0"/>
              <a:t>gene-gene interaction </a:t>
            </a:r>
          </a:p>
        </p:txBody>
      </p:sp>
    </p:spTree>
    <p:extLst>
      <p:ext uri="{BB962C8B-B14F-4D97-AF65-F5344CB8AC3E}">
        <p14:creationId xmlns:p14="http://schemas.microsoft.com/office/powerpoint/2010/main" val="2572512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611560" y="980728"/>
            <a:ext cx="2880320" cy="1296144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4678288" cy="1470025"/>
          </a:xfrm>
        </p:spPr>
        <p:txBody>
          <a:bodyPr>
            <a:noAutofit/>
          </a:bodyPr>
          <a:lstStyle/>
          <a:p>
            <a:pPr algn="l"/>
            <a:r>
              <a:rPr lang="en-AU" dirty="0" smtClean="0"/>
              <a:t>Path </a:t>
            </a:r>
            <a:br>
              <a:rPr lang="en-AU" dirty="0" smtClean="0"/>
            </a:br>
            <a:r>
              <a:rPr lang="en-AU" dirty="0" smtClean="0"/>
              <a:t>models</a:t>
            </a:r>
            <a:endParaRPr lang="en-AU" dirty="0"/>
          </a:p>
        </p:txBody>
      </p:sp>
      <p:sp>
        <p:nvSpPr>
          <p:cNvPr id="7" name="Rounded Rectangle 6"/>
          <p:cNvSpPr/>
          <p:nvPr/>
        </p:nvSpPr>
        <p:spPr>
          <a:xfrm>
            <a:off x="2051720" y="4509120"/>
            <a:ext cx="6408712" cy="115212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944816" cy="1752600"/>
          </a:xfrm>
        </p:spPr>
        <p:txBody>
          <a:bodyPr>
            <a:normAutofit fontScale="85000" lnSpcReduction="20000"/>
          </a:bodyPr>
          <a:lstStyle/>
          <a:p>
            <a:pPr algn="r"/>
            <a:endParaRPr lang="en-AU" dirty="0" smtClean="0">
              <a:solidFill>
                <a:schemeClr val="tx1"/>
              </a:solidFill>
            </a:endParaRPr>
          </a:p>
          <a:p>
            <a:pPr algn="r"/>
            <a:endParaRPr lang="en-AU" dirty="0">
              <a:solidFill>
                <a:schemeClr val="tx1"/>
              </a:solidFill>
            </a:endParaRPr>
          </a:p>
          <a:p>
            <a:pPr algn="r"/>
            <a:r>
              <a:rPr lang="en-AU" dirty="0" smtClean="0">
                <a:solidFill>
                  <a:schemeClr val="tx1"/>
                </a:solidFill>
              </a:rPr>
              <a:t>QIMR workshop 2014</a:t>
            </a:r>
          </a:p>
          <a:p>
            <a:pPr algn="r"/>
            <a:r>
              <a:rPr lang="en-AU" dirty="0" smtClean="0">
                <a:solidFill>
                  <a:schemeClr val="tx1"/>
                </a:solidFill>
              </a:rPr>
              <a:t>Slide credit </a:t>
            </a:r>
            <a:r>
              <a:rPr lang="en-AU" dirty="0" err="1">
                <a:solidFill>
                  <a:schemeClr val="tx1"/>
                </a:solidFill>
              </a:rPr>
              <a:t>Fruhling</a:t>
            </a:r>
            <a:r>
              <a:rPr lang="en-AU" dirty="0">
                <a:solidFill>
                  <a:schemeClr val="tx1"/>
                </a:solidFill>
              </a:rPr>
              <a:t> </a:t>
            </a:r>
            <a:r>
              <a:rPr lang="en-AU" dirty="0" err="1" smtClean="0">
                <a:solidFill>
                  <a:schemeClr val="tx1"/>
                </a:solidFill>
              </a:rPr>
              <a:t>Rijsdijk</a:t>
            </a:r>
            <a:endParaRPr lang="en-A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7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en-AU" dirty="0"/>
              <a:t>CTD is often represented as a path diagram</a:t>
            </a:r>
          </a:p>
        </p:txBody>
      </p:sp>
      <p:grpSp>
        <p:nvGrpSpPr>
          <p:cNvPr id="33" name="Group 2"/>
          <p:cNvGrpSpPr>
            <a:grpSpLocks/>
          </p:cNvGrpSpPr>
          <p:nvPr/>
        </p:nvGrpSpPr>
        <p:grpSpPr bwMode="auto">
          <a:xfrm>
            <a:off x="761285" y="2066517"/>
            <a:ext cx="3643312" cy="2909888"/>
            <a:chOff x="624" y="1536"/>
            <a:chExt cx="2736" cy="1968"/>
          </a:xfrm>
        </p:grpSpPr>
        <p:sp>
          <p:nvSpPr>
            <p:cNvPr id="34" name="Text Box 3"/>
            <p:cNvSpPr txBox="1">
              <a:spLocks noChangeArrowheads="1"/>
            </p:cNvSpPr>
            <p:nvPr/>
          </p:nvSpPr>
          <p:spPr bwMode="auto">
            <a:xfrm>
              <a:off x="1859" y="1536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96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P-t1</a:t>
              </a:r>
            </a:p>
          </p:txBody>
        </p:sp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1393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2201" y="2176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1008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C 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9" name="Oval 8"/>
            <p:cNvSpPr>
              <a:spLocks noChangeArrowheads="1"/>
            </p:cNvSpPr>
            <p:nvPr/>
          </p:nvSpPr>
          <p:spPr bwMode="auto">
            <a:xfrm>
              <a:off x="2640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 C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0" name="Oval 9"/>
            <p:cNvSpPr>
              <a:spLocks noChangeArrowheads="1"/>
            </p:cNvSpPr>
            <p:nvPr/>
          </p:nvSpPr>
          <p:spPr bwMode="auto">
            <a:xfrm>
              <a:off x="624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1" name="Oval 10"/>
            <p:cNvSpPr>
              <a:spLocks noChangeArrowheads="1"/>
            </p:cNvSpPr>
            <p:nvPr/>
          </p:nvSpPr>
          <p:spPr bwMode="auto">
            <a:xfrm>
              <a:off x="3072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2" name="Line 11"/>
            <p:cNvSpPr>
              <a:spLocks noChangeShapeType="1"/>
            </p:cNvSpPr>
            <p:nvPr/>
          </p:nvSpPr>
          <p:spPr bwMode="auto">
            <a:xfrm>
              <a:off x="1145" y="2485"/>
              <a:ext cx="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3" name="Line 12"/>
            <p:cNvSpPr>
              <a:spLocks noChangeShapeType="1"/>
            </p:cNvSpPr>
            <p:nvPr/>
          </p:nvSpPr>
          <p:spPr bwMode="auto">
            <a:xfrm flipH="1">
              <a:off x="1241" y="2478"/>
              <a:ext cx="288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4" name="Line 13"/>
            <p:cNvSpPr>
              <a:spLocks noChangeShapeType="1"/>
            </p:cNvSpPr>
            <p:nvPr/>
          </p:nvSpPr>
          <p:spPr bwMode="auto">
            <a:xfrm>
              <a:off x="761" y="2485"/>
              <a:ext cx="24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5" name="Line 14"/>
            <p:cNvSpPr>
              <a:spLocks noChangeShapeType="1"/>
            </p:cNvSpPr>
            <p:nvPr/>
          </p:nvSpPr>
          <p:spPr bwMode="auto">
            <a:xfrm>
              <a:off x="2777" y="2457"/>
              <a:ext cx="0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6" name="Line 15"/>
            <p:cNvSpPr>
              <a:spLocks noChangeShapeType="1"/>
            </p:cNvSpPr>
            <p:nvPr/>
          </p:nvSpPr>
          <p:spPr bwMode="auto">
            <a:xfrm>
              <a:off x="2345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47" name="Line 16"/>
            <p:cNvSpPr>
              <a:spLocks noChangeShapeType="1"/>
            </p:cNvSpPr>
            <p:nvPr/>
          </p:nvSpPr>
          <p:spPr bwMode="auto">
            <a:xfrm flipH="1">
              <a:off x="2873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48" name="AutoShape 17"/>
            <p:cNvCxnSpPr>
              <a:cxnSpLocks noChangeShapeType="1"/>
              <a:stCxn id="38" idx="0"/>
              <a:endCxn id="39" idx="0"/>
            </p:cNvCxnSpPr>
            <p:nvPr/>
          </p:nvCxnSpPr>
          <p:spPr bwMode="auto">
            <a:xfrm rot="-5400000">
              <a:off x="1957" y="1364"/>
              <a:ext cx="21" cy="1632"/>
            </a:xfrm>
            <a:prstGeom prst="curvedConnector3">
              <a:avLst>
                <a:gd name="adj1" fmla="val 2109523"/>
              </a:avLst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Text Box 18"/>
            <p:cNvSpPr txBox="1">
              <a:spLocks noChangeArrowheads="1"/>
            </p:cNvSpPr>
            <p:nvPr/>
          </p:nvSpPr>
          <p:spPr bwMode="auto">
            <a:xfrm>
              <a:off x="1217" y="2762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0" name="Text Box 19"/>
            <p:cNvSpPr txBox="1">
              <a:spLocks noChangeArrowheads="1"/>
            </p:cNvSpPr>
            <p:nvPr/>
          </p:nvSpPr>
          <p:spPr bwMode="auto">
            <a:xfrm>
              <a:off x="96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1" name="Text Box 20"/>
            <p:cNvSpPr txBox="1">
              <a:spLocks noChangeArrowheads="1"/>
            </p:cNvSpPr>
            <p:nvPr/>
          </p:nvSpPr>
          <p:spPr bwMode="auto">
            <a:xfrm>
              <a:off x="2833" y="2763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2" name="Text Box 21"/>
            <p:cNvSpPr txBox="1">
              <a:spLocks noChangeArrowheads="1"/>
            </p:cNvSpPr>
            <p:nvPr/>
          </p:nvSpPr>
          <p:spPr bwMode="auto">
            <a:xfrm>
              <a:off x="2585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3" name="Text Box 22"/>
            <p:cNvSpPr txBox="1">
              <a:spLocks noChangeArrowheads="1"/>
            </p:cNvSpPr>
            <p:nvPr/>
          </p:nvSpPr>
          <p:spPr bwMode="auto">
            <a:xfrm>
              <a:off x="2297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4" name="Text Box 23"/>
            <p:cNvSpPr txBox="1">
              <a:spLocks noChangeArrowheads="1"/>
            </p:cNvSpPr>
            <p:nvPr/>
          </p:nvSpPr>
          <p:spPr bwMode="auto">
            <a:xfrm>
              <a:off x="72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5" name="Rectangle 24"/>
            <p:cNvSpPr>
              <a:spLocks noChangeArrowheads="1"/>
            </p:cNvSpPr>
            <p:nvPr/>
          </p:nvSpPr>
          <p:spPr bwMode="auto">
            <a:xfrm>
              <a:off x="264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P-t2</a:t>
              </a:r>
            </a:p>
          </p:txBody>
        </p:sp>
        <p:cxnSp>
          <p:nvCxnSpPr>
            <p:cNvPr id="56" name="AutoShape 25"/>
            <p:cNvCxnSpPr>
              <a:cxnSpLocks noChangeShapeType="1"/>
              <a:stCxn id="40" idx="0"/>
              <a:endCxn id="37" idx="0"/>
            </p:cNvCxnSpPr>
            <p:nvPr/>
          </p:nvCxnSpPr>
          <p:spPr bwMode="auto">
            <a:xfrm rot="-5400000">
              <a:off x="1550" y="1385"/>
              <a:ext cx="14" cy="1577"/>
            </a:xfrm>
            <a:prstGeom prst="curvedConnector3">
              <a:avLst>
                <a:gd name="adj1" fmla="val 3028569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1008" y="1536"/>
              <a:ext cx="43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8" name="Group 2"/>
          <p:cNvGrpSpPr>
            <a:grpSpLocks/>
          </p:cNvGrpSpPr>
          <p:nvPr/>
        </p:nvGrpSpPr>
        <p:grpSpPr bwMode="auto">
          <a:xfrm>
            <a:off x="4556997" y="2066517"/>
            <a:ext cx="3643312" cy="2909888"/>
            <a:chOff x="624" y="1536"/>
            <a:chExt cx="2736" cy="1968"/>
          </a:xfrm>
        </p:grpSpPr>
        <p:sp>
          <p:nvSpPr>
            <p:cNvPr id="59" name="Text Box 3"/>
            <p:cNvSpPr txBox="1">
              <a:spLocks noChangeArrowheads="1"/>
            </p:cNvSpPr>
            <p:nvPr/>
          </p:nvSpPr>
          <p:spPr bwMode="auto">
            <a:xfrm>
              <a:off x="1859" y="1536"/>
              <a:ext cx="52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1/.25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0" name="Rectangle 4"/>
            <p:cNvSpPr>
              <a:spLocks noChangeArrowheads="1"/>
            </p:cNvSpPr>
            <p:nvPr/>
          </p:nvSpPr>
          <p:spPr bwMode="auto">
            <a:xfrm>
              <a:off x="96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P-t1</a:t>
              </a: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1393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2" name="Oval 6"/>
            <p:cNvSpPr>
              <a:spLocks noChangeArrowheads="1"/>
            </p:cNvSpPr>
            <p:nvPr/>
          </p:nvSpPr>
          <p:spPr bwMode="auto">
            <a:xfrm>
              <a:off x="2201" y="2176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3" name="Oval 7"/>
            <p:cNvSpPr>
              <a:spLocks noChangeArrowheads="1"/>
            </p:cNvSpPr>
            <p:nvPr/>
          </p:nvSpPr>
          <p:spPr bwMode="auto">
            <a:xfrm>
              <a:off x="1008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D 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4" name="Oval 8"/>
            <p:cNvSpPr>
              <a:spLocks noChangeArrowheads="1"/>
            </p:cNvSpPr>
            <p:nvPr/>
          </p:nvSpPr>
          <p:spPr bwMode="auto">
            <a:xfrm>
              <a:off x="2640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 dirty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D</a:t>
              </a:r>
              <a:endParaRPr lang="en-US" altLang="en-US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5" name="Oval 9"/>
            <p:cNvSpPr>
              <a:spLocks noChangeArrowheads="1"/>
            </p:cNvSpPr>
            <p:nvPr/>
          </p:nvSpPr>
          <p:spPr bwMode="auto">
            <a:xfrm>
              <a:off x="624" y="2190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A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6" name="Oval 10"/>
            <p:cNvSpPr>
              <a:spLocks noChangeArrowheads="1"/>
            </p:cNvSpPr>
            <p:nvPr/>
          </p:nvSpPr>
          <p:spPr bwMode="auto">
            <a:xfrm>
              <a:off x="3072" y="2169"/>
              <a:ext cx="288" cy="288"/>
            </a:xfrm>
            <a:prstGeom prst="ellips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 E</a:t>
              </a:r>
              <a:endParaRPr lang="en-US" altLang="en-US" sz="2000" b="1" baseline="-250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7" name="Line 11"/>
            <p:cNvSpPr>
              <a:spLocks noChangeShapeType="1"/>
            </p:cNvSpPr>
            <p:nvPr/>
          </p:nvSpPr>
          <p:spPr bwMode="auto">
            <a:xfrm>
              <a:off x="1145" y="2485"/>
              <a:ext cx="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68" name="Line 12"/>
            <p:cNvSpPr>
              <a:spLocks noChangeShapeType="1"/>
            </p:cNvSpPr>
            <p:nvPr/>
          </p:nvSpPr>
          <p:spPr bwMode="auto">
            <a:xfrm flipH="1">
              <a:off x="1241" y="2478"/>
              <a:ext cx="288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69" name="Line 13"/>
            <p:cNvSpPr>
              <a:spLocks noChangeShapeType="1"/>
            </p:cNvSpPr>
            <p:nvPr/>
          </p:nvSpPr>
          <p:spPr bwMode="auto">
            <a:xfrm>
              <a:off x="761" y="2485"/>
              <a:ext cx="240" cy="67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0" name="Line 14"/>
            <p:cNvSpPr>
              <a:spLocks noChangeShapeType="1"/>
            </p:cNvSpPr>
            <p:nvPr/>
          </p:nvSpPr>
          <p:spPr bwMode="auto">
            <a:xfrm>
              <a:off x="2777" y="2457"/>
              <a:ext cx="0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1" name="Line 15"/>
            <p:cNvSpPr>
              <a:spLocks noChangeShapeType="1"/>
            </p:cNvSpPr>
            <p:nvPr/>
          </p:nvSpPr>
          <p:spPr bwMode="auto">
            <a:xfrm>
              <a:off x="2345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72" name="Line 16"/>
            <p:cNvSpPr>
              <a:spLocks noChangeShapeType="1"/>
            </p:cNvSpPr>
            <p:nvPr/>
          </p:nvSpPr>
          <p:spPr bwMode="auto">
            <a:xfrm flipH="1">
              <a:off x="2873" y="2457"/>
              <a:ext cx="336" cy="7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73" name="AutoShape 17"/>
            <p:cNvCxnSpPr>
              <a:cxnSpLocks noChangeShapeType="1"/>
              <a:stCxn id="63" idx="0"/>
              <a:endCxn id="64" idx="0"/>
            </p:cNvCxnSpPr>
            <p:nvPr/>
          </p:nvCxnSpPr>
          <p:spPr bwMode="auto">
            <a:xfrm rot="-5400000">
              <a:off x="1957" y="1364"/>
              <a:ext cx="21" cy="1632"/>
            </a:xfrm>
            <a:prstGeom prst="curvedConnector3">
              <a:avLst>
                <a:gd name="adj1" fmla="val 2109523"/>
              </a:avLst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4" name="Text Box 18"/>
            <p:cNvSpPr txBox="1">
              <a:spLocks noChangeArrowheads="1"/>
            </p:cNvSpPr>
            <p:nvPr/>
          </p:nvSpPr>
          <p:spPr bwMode="auto">
            <a:xfrm>
              <a:off x="1217" y="2762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5" name="Text Box 19"/>
            <p:cNvSpPr txBox="1">
              <a:spLocks noChangeArrowheads="1"/>
            </p:cNvSpPr>
            <p:nvPr/>
          </p:nvSpPr>
          <p:spPr bwMode="auto">
            <a:xfrm>
              <a:off x="96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6" name="Text Box 20"/>
            <p:cNvSpPr txBox="1">
              <a:spLocks noChangeArrowheads="1"/>
            </p:cNvSpPr>
            <p:nvPr/>
          </p:nvSpPr>
          <p:spPr bwMode="auto">
            <a:xfrm>
              <a:off x="2833" y="2763"/>
              <a:ext cx="1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z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7" name="Text Box 21"/>
            <p:cNvSpPr txBox="1">
              <a:spLocks noChangeArrowheads="1"/>
            </p:cNvSpPr>
            <p:nvPr/>
          </p:nvSpPr>
          <p:spPr bwMode="auto">
            <a:xfrm>
              <a:off x="2585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y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8" name="Text Box 22"/>
            <p:cNvSpPr txBox="1">
              <a:spLocks noChangeArrowheads="1"/>
            </p:cNvSpPr>
            <p:nvPr/>
          </p:nvSpPr>
          <p:spPr bwMode="auto">
            <a:xfrm>
              <a:off x="2297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9" name="Text Box 23"/>
            <p:cNvSpPr txBox="1">
              <a:spLocks noChangeArrowheads="1"/>
            </p:cNvSpPr>
            <p:nvPr/>
          </p:nvSpPr>
          <p:spPr bwMode="auto">
            <a:xfrm>
              <a:off x="720" y="2763"/>
              <a:ext cx="1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AU" altLang="en-US" sz="2000" b="1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endParaRPr lang="en-US" altLang="en-US" sz="2000" b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0" name="Rectangle 24"/>
            <p:cNvSpPr>
              <a:spLocks noChangeArrowheads="1"/>
            </p:cNvSpPr>
            <p:nvPr/>
          </p:nvSpPr>
          <p:spPr bwMode="auto">
            <a:xfrm>
              <a:off x="2640" y="3168"/>
              <a:ext cx="336" cy="336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ctr"/>
              <a:r>
                <a:rPr lang="en-US" altLang="en-US" sz="2000" b="1">
                  <a:solidFill>
                    <a:srgbClr val="000000"/>
                  </a:solidFill>
                  <a:latin typeface="Times New Roman" pitchFamily="18" charset="0"/>
                </a:rPr>
                <a:t>P-t2</a:t>
              </a:r>
            </a:p>
          </p:txBody>
        </p:sp>
        <p:cxnSp>
          <p:nvCxnSpPr>
            <p:cNvPr id="81" name="AutoShape 25"/>
            <p:cNvCxnSpPr>
              <a:cxnSpLocks noChangeShapeType="1"/>
              <a:stCxn id="65" idx="0"/>
              <a:endCxn id="62" idx="0"/>
            </p:cNvCxnSpPr>
            <p:nvPr/>
          </p:nvCxnSpPr>
          <p:spPr bwMode="auto">
            <a:xfrm rot="-5400000">
              <a:off x="1550" y="1385"/>
              <a:ext cx="14" cy="1577"/>
            </a:xfrm>
            <a:prstGeom prst="curvedConnector3">
              <a:avLst>
                <a:gd name="adj1" fmla="val 3028569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" name="Text Box 26"/>
            <p:cNvSpPr txBox="1">
              <a:spLocks noChangeArrowheads="1"/>
            </p:cNvSpPr>
            <p:nvPr/>
          </p:nvSpPr>
          <p:spPr bwMode="auto">
            <a:xfrm>
              <a:off x="1008" y="1536"/>
              <a:ext cx="43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r>
                <a:rPr lang="en-US" altLang="en-US" sz="2000" b="1" dirty="0" smtClean="0">
                  <a:solidFill>
                    <a:srgbClr val="000000"/>
                  </a:solidFill>
                  <a:latin typeface="Times New Roman" pitchFamily="18" charset="0"/>
                </a:rPr>
                <a:t>1/.5</a:t>
              </a:r>
              <a:endParaRPr lang="en-US" altLang="en-US" sz="20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2860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Path analysis</a:t>
            </a:r>
            <a:endParaRPr lang="en-AU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en-US" dirty="0">
                <a:latin typeface="Arial" charset="0"/>
                <a:cs typeface="Arial" charset="0"/>
              </a:rPr>
              <a:t>Path analysis was developed around 1918 by Sewall Wright </a:t>
            </a:r>
            <a:endParaRPr lang="en-US" altLang="en-US" dirty="0" smtClean="0">
              <a:latin typeface="Arial" charset="0"/>
              <a:cs typeface="Arial" charset="0"/>
            </a:endParaRPr>
          </a:p>
          <a:p>
            <a:r>
              <a:rPr lang="en-GB" altLang="en-US" dirty="0">
                <a:latin typeface="Arial" charset="0"/>
                <a:cs typeface="Arial" charset="0"/>
              </a:rPr>
              <a:t>The relationships can also be represented as structural equations and covariance matrices </a:t>
            </a:r>
            <a:r>
              <a:rPr lang="en-GB" altLang="en-US" dirty="0" smtClean="0">
                <a:latin typeface="Arial" charset="0"/>
                <a:cs typeface="Arial" charset="0"/>
              </a:rPr>
              <a:t>- all 3 </a:t>
            </a:r>
            <a:r>
              <a:rPr lang="en-GB" altLang="en-US" dirty="0">
                <a:latin typeface="Arial" charset="0"/>
                <a:cs typeface="Arial" charset="0"/>
              </a:rPr>
              <a:t>forms are mathematically complete, it is possible to translate from one to the other</a:t>
            </a:r>
          </a:p>
          <a:p>
            <a:endParaRPr lang="en-US" altLang="en-US" dirty="0">
              <a:latin typeface="Arial" charset="0"/>
              <a:cs typeface="Arial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44114"/>
            <a:ext cx="2448818" cy="1621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://openmx.psyc.virginia.edu/sites/default/files/guineapi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794" y="5301208"/>
            <a:ext cx="18859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888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Path analysis</a:t>
            </a:r>
            <a:endParaRPr lang="en-AU" dirty="0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506640" y="2021607"/>
            <a:ext cx="3871912" cy="608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/>
              <a:t>Observed Variable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506640" y="3209057"/>
            <a:ext cx="3871912" cy="608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/>
              <a:t>Latent Variable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06640" y="4320307"/>
            <a:ext cx="3871912" cy="608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/>
              <a:t>Causal Path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506640" y="5272807"/>
            <a:ext cx="3871912" cy="6080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200" b="1"/>
              <a:t>Covariance Path</a:t>
            </a: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1611040" y="3077295"/>
            <a:ext cx="933450" cy="922337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20552" y="1916832"/>
            <a:ext cx="1023938" cy="7874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en-US" altLang="en-US" sz="2400" b="1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331640" y="4560020"/>
            <a:ext cx="18669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13" name="AutoShape 16"/>
          <p:cNvCxnSpPr>
            <a:cxnSpLocks noChangeShapeType="1"/>
          </p:cNvCxnSpPr>
          <p:nvPr/>
        </p:nvCxnSpPr>
        <p:spPr bwMode="auto">
          <a:xfrm rot="16200000">
            <a:off x="2243658" y="4951339"/>
            <a:ext cx="1587" cy="1600200"/>
          </a:xfrm>
          <a:prstGeom prst="curvedConnector3">
            <a:avLst>
              <a:gd name="adj1" fmla="val 40899986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259517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362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85800" y="44450"/>
            <a:ext cx="7772400" cy="1143000"/>
          </a:xfrm>
          <a:noFill/>
        </p:spPr>
        <p:txBody>
          <a:bodyPr/>
          <a:lstStyle/>
          <a:p>
            <a:r>
              <a:rPr lang="en-GB" altLang="en-US" b="1" smtClean="0">
                <a:latin typeface="Arial" charset="0"/>
              </a:rPr>
              <a:t>(1) Path Tracing</a:t>
            </a:r>
            <a:endParaRPr lang="en-US" altLang="en-US" b="1" smtClean="0">
              <a:latin typeface="Arial" charset="0"/>
            </a:endParaRPr>
          </a:p>
        </p:txBody>
      </p:sp>
      <p:sp>
        <p:nvSpPr>
          <p:cNvPr id="15363" name="Text Box 2051"/>
          <p:cNvSpPr txBox="1">
            <a:spLocks noChangeArrowheads="1"/>
          </p:cNvSpPr>
          <p:nvPr/>
        </p:nvSpPr>
        <p:spPr bwMode="auto">
          <a:xfrm>
            <a:off x="4518025" y="1382713"/>
            <a:ext cx="184150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10000"/>
              </a:lnSpc>
            </a:pPr>
            <a:endParaRPr lang="en-GB" altLang="en-US" sz="4800" b="1"/>
          </a:p>
          <a:p>
            <a:pPr algn="ctr">
              <a:lnSpc>
                <a:spcPct val="110000"/>
              </a:lnSpc>
            </a:pPr>
            <a:endParaRPr lang="en-US" altLang="en-US" sz="4800" b="1"/>
          </a:p>
        </p:txBody>
      </p:sp>
      <p:sp>
        <p:nvSpPr>
          <p:cNvPr id="15364" name="Text Box 2052"/>
          <p:cNvSpPr txBox="1">
            <a:spLocks noChangeArrowheads="1"/>
          </p:cNvSpPr>
          <p:nvPr/>
        </p:nvSpPr>
        <p:spPr bwMode="auto">
          <a:xfrm>
            <a:off x="179388" y="1246188"/>
            <a:ext cx="8640762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20000"/>
              </a:lnSpc>
              <a:buFontTx/>
              <a:buChar char="•"/>
            </a:pPr>
            <a:r>
              <a:rPr lang="en-US" altLang="en-US" sz="2800"/>
              <a:t>The covariance between any two variables is the sum of all legitimate chains connecting the variables</a:t>
            </a:r>
          </a:p>
          <a:p>
            <a:pPr>
              <a:lnSpc>
                <a:spcPct val="120000"/>
              </a:lnSpc>
              <a:buFontTx/>
              <a:buChar char="•"/>
            </a:pPr>
            <a:endParaRPr lang="en-US" altLang="en-US" sz="2800"/>
          </a:p>
          <a:p>
            <a:pPr>
              <a:buFontTx/>
              <a:buChar char="•"/>
            </a:pPr>
            <a:r>
              <a:rPr lang="en-GB" altLang="en-US" sz="2800"/>
              <a:t>The numerical value of a chain is the product of all traced path coefficients within the chain </a:t>
            </a:r>
          </a:p>
          <a:p>
            <a:pPr>
              <a:buFontTx/>
              <a:buChar char="•"/>
            </a:pPr>
            <a:endParaRPr lang="en-US" altLang="en-US" sz="2800"/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altLang="en-US" sz="2800"/>
              <a:t>A legitimate chain is a path along arrows that follow 3 rules:</a:t>
            </a:r>
          </a:p>
        </p:txBody>
      </p:sp>
    </p:spTree>
    <p:extLst>
      <p:ext uri="{BB962C8B-B14F-4D97-AF65-F5344CB8AC3E}">
        <p14:creationId xmlns:p14="http://schemas.microsoft.com/office/powerpoint/2010/main" val="427976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611560" y="3356992"/>
            <a:ext cx="8146852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en-US" sz="2800" dirty="0" smtClean="0"/>
              <a:t>(</a:t>
            </a:r>
            <a:r>
              <a:rPr lang="en-US" altLang="en-US" sz="2800" dirty="0" err="1" smtClean="0"/>
              <a:t>i</a:t>
            </a:r>
            <a:r>
              <a:rPr lang="en-US" altLang="en-US" sz="2800" dirty="0" smtClean="0"/>
              <a:t>)	Trace </a:t>
            </a:r>
            <a:r>
              <a:rPr lang="en-US" altLang="en-US" sz="2800" dirty="0"/>
              <a:t>backward, then forward, or simply forward </a:t>
            </a:r>
            <a:r>
              <a:rPr lang="en-US" altLang="en-US" sz="2800" dirty="0" smtClean="0"/>
              <a:t>from </a:t>
            </a:r>
            <a:r>
              <a:rPr lang="en-US" altLang="en-US" sz="2800" dirty="0"/>
              <a:t>one variable to another. NEVER forward </a:t>
            </a:r>
            <a:r>
              <a:rPr lang="en-US" altLang="en-US" sz="2800" dirty="0" smtClean="0"/>
              <a:t>then </a:t>
            </a:r>
            <a:r>
              <a:rPr lang="en-US" altLang="en-US" sz="2800" dirty="0"/>
              <a:t>backward. </a:t>
            </a:r>
            <a:endParaRPr lang="en-US" altLang="en-US" sz="2800" dirty="0" smtClean="0"/>
          </a:p>
          <a:p>
            <a:pPr>
              <a:lnSpc>
                <a:spcPct val="110000"/>
              </a:lnSpc>
            </a:pPr>
            <a:r>
              <a:rPr lang="en-AU" altLang="en-US" sz="2400" dirty="0" smtClean="0"/>
              <a:t>I</a:t>
            </a:r>
            <a:r>
              <a:rPr lang="en-GB" altLang="en-US" sz="2400" dirty="0" err="1" smtClean="0"/>
              <a:t>nclude</a:t>
            </a:r>
            <a:r>
              <a:rPr lang="en-GB" altLang="en-US" sz="2400" dirty="0" smtClean="0"/>
              <a:t> </a:t>
            </a:r>
            <a:r>
              <a:rPr lang="en-GB" altLang="en-US" sz="2400" dirty="0"/>
              <a:t>double-headed arrows from </a:t>
            </a:r>
            <a:r>
              <a:rPr lang="en-GB" altLang="en-US" sz="2400" dirty="0" smtClean="0"/>
              <a:t>the </a:t>
            </a:r>
            <a:r>
              <a:rPr lang="en-GB" altLang="en-US" sz="2400" dirty="0"/>
              <a:t>independent variables to itself. </a:t>
            </a:r>
            <a:endParaRPr lang="en-GB" altLang="en-US" sz="2400" dirty="0" smtClean="0"/>
          </a:p>
          <a:p>
            <a:pPr>
              <a:lnSpc>
                <a:spcPct val="110000"/>
              </a:lnSpc>
            </a:pPr>
            <a:r>
              <a:rPr lang="en-GB" altLang="en-US" sz="2400" dirty="0" smtClean="0"/>
              <a:t>These </a:t>
            </a:r>
            <a:r>
              <a:rPr lang="en-GB" altLang="en-US" sz="2400" dirty="0"/>
              <a:t>variances will be </a:t>
            </a:r>
            <a:r>
              <a:rPr lang="en-GB" altLang="en-US" sz="2800" dirty="0"/>
              <a:t>1 </a:t>
            </a:r>
            <a:r>
              <a:rPr lang="en-GB" altLang="en-US" sz="2400" dirty="0"/>
              <a:t>for standardized variables </a:t>
            </a:r>
            <a:endParaRPr lang="en-US" altLang="en-US" sz="2800" dirty="0"/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965575" y="990600"/>
            <a:ext cx="49498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/>
              <a:t>Cov</a:t>
            </a:r>
            <a:r>
              <a:rPr lang="en-US" altLang="en-US" baseline="-25000"/>
              <a:t>BC</a:t>
            </a:r>
            <a:r>
              <a:rPr lang="en-US" altLang="en-US"/>
              <a:t> : a*V</a:t>
            </a:r>
            <a:r>
              <a:rPr lang="en-US" altLang="en-US" baseline="-25000"/>
              <a:t>A</a:t>
            </a:r>
            <a:r>
              <a:rPr lang="en-US" altLang="en-US"/>
              <a:t>*b</a:t>
            </a:r>
          </a:p>
          <a:p>
            <a:pPr algn="ctr">
              <a:lnSpc>
                <a:spcPct val="110000"/>
              </a:lnSpc>
            </a:pPr>
            <a:r>
              <a:rPr lang="en-US" altLang="en-US"/>
              <a:t>NOT </a:t>
            </a:r>
          </a:p>
          <a:p>
            <a:pPr algn="ctr"/>
            <a:r>
              <a:rPr lang="en-US" altLang="en-US"/>
              <a:t>c*V</a:t>
            </a:r>
            <a:r>
              <a:rPr lang="en-US" altLang="en-US" baseline="-25000"/>
              <a:t>D</a:t>
            </a:r>
            <a:r>
              <a:rPr lang="en-US" altLang="en-US"/>
              <a:t>*d</a:t>
            </a: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566936" y="228600"/>
            <a:ext cx="3429000" cy="3059113"/>
            <a:chOff x="192" y="144"/>
            <a:chExt cx="2160" cy="1927"/>
          </a:xfrm>
        </p:grpSpPr>
        <p:sp>
          <p:nvSpPr>
            <p:cNvPr id="16389" name="Text Box 5"/>
            <p:cNvSpPr txBox="1">
              <a:spLocks noChangeArrowheads="1"/>
            </p:cNvSpPr>
            <p:nvPr/>
          </p:nvSpPr>
          <p:spPr bwMode="auto">
            <a:xfrm>
              <a:off x="624" y="144"/>
              <a:ext cx="41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altLang="en-US" sz="2400" b="1"/>
                <a:t>V</a:t>
              </a:r>
              <a:r>
                <a:rPr lang="en-US" altLang="en-US" sz="2400" b="1" baseline="-25000"/>
                <a:t>A</a:t>
              </a:r>
              <a:endParaRPr lang="en-US" altLang="en-US" sz="2400" b="1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700" y="1077"/>
              <a:ext cx="264" cy="31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B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610" y="1092"/>
              <a:ext cx="264" cy="31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C</a:t>
              </a:r>
            </a:p>
          </p:txBody>
        </p:sp>
        <p:sp>
          <p:nvSpPr>
            <p:cNvPr id="16392" name="Line 8"/>
            <p:cNvSpPr>
              <a:spLocks noChangeShapeType="1"/>
            </p:cNvSpPr>
            <p:nvPr/>
          </p:nvSpPr>
          <p:spPr bwMode="auto">
            <a:xfrm flipH="1">
              <a:off x="806" y="554"/>
              <a:ext cx="474" cy="5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3" name="Line 9"/>
            <p:cNvSpPr>
              <a:spLocks noChangeShapeType="1"/>
            </p:cNvSpPr>
            <p:nvPr/>
          </p:nvSpPr>
          <p:spPr bwMode="auto">
            <a:xfrm>
              <a:off x="1280" y="554"/>
              <a:ext cx="474" cy="5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4" name="Line 10"/>
            <p:cNvSpPr>
              <a:spLocks noChangeShapeType="1"/>
            </p:cNvSpPr>
            <p:nvPr/>
          </p:nvSpPr>
          <p:spPr bwMode="auto">
            <a:xfrm>
              <a:off x="384" y="1092"/>
              <a:ext cx="316" cy="1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5" name="Line 11"/>
            <p:cNvSpPr>
              <a:spLocks noChangeShapeType="1"/>
            </p:cNvSpPr>
            <p:nvPr/>
          </p:nvSpPr>
          <p:spPr bwMode="auto">
            <a:xfrm flipH="1">
              <a:off x="1859" y="1092"/>
              <a:ext cx="316" cy="1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>
              <a:off x="1145" y="1757"/>
              <a:ext cx="265" cy="31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D</a:t>
              </a:r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>
              <a:off x="859" y="1391"/>
              <a:ext cx="401" cy="3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 flipH="1">
              <a:off x="1317" y="1391"/>
              <a:ext cx="400" cy="36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>
              <a:off x="830" y="1757"/>
              <a:ext cx="315" cy="1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1145" y="240"/>
              <a:ext cx="265" cy="31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A</a:t>
              </a:r>
            </a:p>
          </p:txBody>
        </p:sp>
        <p:sp>
          <p:nvSpPr>
            <p:cNvPr id="16401" name="Oval 17"/>
            <p:cNvSpPr>
              <a:spLocks noChangeArrowheads="1"/>
            </p:cNvSpPr>
            <p:nvPr/>
          </p:nvSpPr>
          <p:spPr bwMode="auto">
            <a:xfrm>
              <a:off x="192" y="960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sp>
          <p:nvSpPr>
            <p:cNvPr id="16402" name="Oval 18"/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sp>
          <p:nvSpPr>
            <p:cNvPr id="16403" name="Oval 19"/>
            <p:cNvSpPr>
              <a:spLocks noChangeArrowheads="1"/>
            </p:cNvSpPr>
            <p:nvPr/>
          </p:nvSpPr>
          <p:spPr bwMode="auto">
            <a:xfrm>
              <a:off x="624" y="1632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cxnSp>
          <p:nvCxnSpPr>
            <p:cNvPr id="16404" name="AutoShape 20"/>
            <p:cNvCxnSpPr>
              <a:cxnSpLocks noChangeShapeType="1"/>
            </p:cNvCxnSpPr>
            <p:nvPr/>
          </p:nvCxnSpPr>
          <p:spPr bwMode="auto">
            <a:xfrm rot="5400000">
              <a:off x="1046" y="327"/>
              <a:ext cx="163" cy="48"/>
            </a:xfrm>
            <a:prstGeom prst="curvedConnector4">
              <a:avLst>
                <a:gd name="adj1" fmla="val 0"/>
                <a:gd name="adj2" fmla="val 387500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405" name="Text Box 21"/>
            <p:cNvSpPr txBox="1">
              <a:spLocks noChangeArrowheads="1"/>
            </p:cNvSpPr>
            <p:nvPr/>
          </p:nvSpPr>
          <p:spPr bwMode="auto">
            <a:xfrm>
              <a:off x="800" y="553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a</a:t>
              </a:r>
              <a:endParaRPr lang="en-US" altLang="en-US"/>
            </a:p>
          </p:txBody>
        </p:sp>
        <p:sp>
          <p:nvSpPr>
            <p:cNvPr id="16406" name="Text Box 22"/>
            <p:cNvSpPr txBox="1">
              <a:spLocks noChangeArrowheads="1"/>
            </p:cNvSpPr>
            <p:nvPr/>
          </p:nvSpPr>
          <p:spPr bwMode="auto">
            <a:xfrm>
              <a:off x="1601" y="549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b</a:t>
              </a:r>
              <a:endParaRPr lang="en-US" altLang="en-US"/>
            </a:p>
          </p:txBody>
        </p:sp>
        <p:sp>
          <p:nvSpPr>
            <p:cNvPr id="16407" name="Text Box 23"/>
            <p:cNvSpPr txBox="1">
              <a:spLocks noChangeArrowheads="1"/>
            </p:cNvSpPr>
            <p:nvPr/>
          </p:nvSpPr>
          <p:spPr bwMode="auto">
            <a:xfrm>
              <a:off x="790" y="1392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c</a:t>
              </a:r>
              <a:endParaRPr lang="en-US" altLang="en-US"/>
            </a:p>
          </p:txBody>
        </p:sp>
        <p:sp>
          <p:nvSpPr>
            <p:cNvPr id="16408" name="Text Box 24"/>
            <p:cNvSpPr txBox="1">
              <a:spLocks noChangeArrowheads="1"/>
            </p:cNvSpPr>
            <p:nvPr/>
          </p:nvSpPr>
          <p:spPr bwMode="auto">
            <a:xfrm>
              <a:off x="1601" y="139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d</a:t>
              </a:r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003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09599" y="4307612"/>
            <a:ext cx="77755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95300" indent="-495300"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 sz="3200" dirty="0"/>
              <a:t>(ii)		Loops are not allowed, i.e. we can not  </a:t>
            </a:r>
            <a:r>
              <a:rPr lang="en-US" altLang="en-US" sz="3200" dirty="0" smtClean="0"/>
              <a:t>trace </a:t>
            </a:r>
            <a:r>
              <a:rPr lang="en-US" altLang="en-US" sz="3200" dirty="0"/>
              <a:t>twice through the same variable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889375" y="333375"/>
            <a:ext cx="52546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/>
              <a:t>Cov</a:t>
            </a:r>
            <a:r>
              <a:rPr lang="en-US" altLang="en-US" baseline="-25000"/>
              <a:t>AB</a:t>
            </a:r>
            <a:r>
              <a:rPr lang="en-US" altLang="en-US"/>
              <a:t> : a*V</a:t>
            </a:r>
            <a:r>
              <a:rPr lang="en-US" altLang="en-US" baseline="-25000"/>
              <a:t>C</a:t>
            </a:r>
            <a:r>
              <a:rPr lang="en-US" altLang="en-US"/>
              <a:t>*b</a:t>
            </a:r>
          </a:p>
          <a:p>
            <a:pPr algn="ctr">
              <a:lnSpc>
                <a:spcPct val="120000"/>
              </a:lnSpc>
            </a:pPr>
            <a:r>
              <a:rPr lang="en-US" altLang="en-US"/>
              <a:t>NOT </a:t>
            </a:r>
          </a:p>
          <a:p>
            <a:pPr algn="ctr">
              <a:lnSpc>
                <a:spcPct val="120000"/>
              </a:lnSpc>
            </a:pPr>
            <a:r>
              <a:rPr lang="en-US" altLang="en-US"/>
              <a:t>a* V</a:t>
            </a:r>
            <a:r>
              <a:rPr lang="en-US" altLang="en-US" baseline="-25000"/>
              <a:t>C</a:t>
            </a:r>
            <a:r>
              <a:rPr lang="en-US" altLang="en-US"/>
              <a:t> *c*e*d* V</a:t>
            </a:r>
            <a:r>
              <a:rPr lang="en-US" altLang="en-US" baseline="-25000"/>
              <a:t>C</a:t>
            </a: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304800" y="333375"/>
            <a:ext cx="3429000" cy="3700463"/>
            <a:chOff x="192" y="1824"/>
            <a:chExt cx="2160" cy="2331"/>
          </a:xfrm>
        </p:grpSpPr>
        <p:sp>
          <p:nvSpPr>
            <p:cNvPr id="17413" name="Rectangle 5"/>
            <p:cNvSpPr>
              <a:spLocks noChangeArrowheads="1"/>
            </p:cNvSpPr>
            <p:nvPr/>
          </p:nvSpPr>
          <p:spPr bwMode="auto">
            <a:xfrm>
              <a:off x="719" y="3815"/>
              <a:ext cx="250" cy="3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A</a:t>
              </a:r>
            </a:p>
          </p:txBody>
        </p:sp>
        <p:sp>
          <p:nvSpPr>
            <p:cNvPr id="17414" name="Rectangle 6"/>
            <p:cNvSpPr>
              <a:spLocks noChangeArrowheads="1"/>
            </p:cNvSpPr>
            <p:nvPr/>
          </p:nvSpPr>
          <p:spPr bwMode="auto">
            <a:xfrm>
              <a:off x="1579" y="3831"/>
              <a:ext cx="248" cy="3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B</a:t>
              </a:r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>
              <a:off x="1018" y="2629"/>
              <a:ext cx="200" cy="3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flipH="1">
              <a:off x="1335" y="2629"/>
              <a:ext cx="248" cy="3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>
              <a:off x="864" y="3120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18" name="Line 10"/>
            <p:cNvSpPr>
              <a:spLocks noChangeShapeType="1"/>
            </p:cNvSpPr>
            <p:nvPr/>
          </p:nvSpPr>
          <p:spPr bwMode="auto">
            <a:xfrm flipH="1">
              <a:off x="819" y="3276"/>
              <a:ext cx="448" cy="5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1267" y="3276"/>
              <a:ext cx="448" cy="5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 flipV="1">
              <a:off x="384" y="4032"/>
              <a:ext cx="3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 flipH="1" flipV="1">
              <a:off x="1814" y="4032"/>
              <a:ext cx="34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cxnSp>
          <p:nvCxnSpPr>
            <p:cNvPr id="17422" name="AutoShape 14"/>
            <p:cNvCxnSpPr>
              <a:cxnSpLocks noChangeShapeType="1"/>
            </p:cNvCxnSpPr>
            <p:nvPr/>
          </p:nvCxnSpPr>
          <p:spPr bwMode="auto">
            <a:xfrm rot="5400000" flipV="1">
              <a:off x="1292" y="1988"/>
              <a:ext cx="1" cy="633"/>
            </a:xfrm>
            <a:prstGeom prst="curvedConnector3">
              <a:avLst>
                <a:gd name="adj1" fmla="val -22200009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23" name="Rectangle 15"/>
            <p:cNvSpPr>
              <a:spLocks noChangeArrowheads="1"/>
            </p:cNvSpPr>
            <p:nvPr/>
          </p:nvSpPr>
          <p:spPr bwMode="auto">
            <a:xfrm>
              <a:off x="1150" y="2952"/>
              <a:ext cx="249" cy="3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C</a:t>
              </a:r>
            </a:p>
          </p:txBody>
        </p:sp>
        <p:sp>
          <p:nvSpPr>
            <p:cNvPr id="17424" name="Rectangle 16"/>
            <p:cNvSpPr>
              <a:spLocks noChangeArrowheads="1"/>
            </p:cNvSpPr>
            <p:nvPr/>
          </p:nvSpPr>
          <p:spPr bwMode="auto">
            <a:xfrm>
              <a:off x="904" y="2305"/>
              <a:ext cx="248" cy="3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D</a:t>
              </a:r>
            </a:p>
          </p:txBody>
        </p:sp>
        <p:sp>
          <p:nvSpPr>
            <p:cNvPr id="17425" name="Rectangle 17"/>
            <p:cNvSpPr>
              <a:spLocks noChangeArrowheads="1"/>
            </p:cNvSpPr>
            <p:nvPr/>
          </p:nvSpPr>
          <p:spPr bwMode="auto">
            <a:xfrm>
              <a:off x="1452" y="2305"/>
              <a:ext cx="248" cy="32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000" b="1"/>
                <a:t>E</a:t>
              </a:r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785" y="331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a</a:t>
              </a:r>
            </a:p>
          </p:txBody>
        </p:sp>
        <p:sp>
          <p:nvSpPr>
            <p:cNvPr id="17427" name="Text Box 19"/>
            <p:cNvSpPr txBox="1">
              <a:spLocks noChangeArrowheads="1"/>
            </p:cNvSpPr>
            <p:nvPr/>
          </p:nvSpPr>
          <p:spPr bwMode="auto">
            <a:xfrm>
              <a:off x="1505" y="331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b</a:t>
              </a:r>
            </a:p>
          </p:txBody>
        </p:sp>
        <p:sp>
          <p:nvSpPr>
            <p:cNvPr id="17428" name="Text Box 20"/>
            <p:cNvSpPr txBox="1">
              <a:spLocks noChangeArrowheads="1"/>
            </p:cNvSpPr>
            <p:nvPr/>
          </p:nvSpPr>
          <p:spPr bwMode="auto">
            <a:xfrm>
              <a:off x="821" y="2640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c</a:t>
              </a:r>
            </a:p>
          </p:txBody>
        </p:sp>
        <p:sp>
          <p:nvSpPr>
            <p:cNvPr id="17429" name="Text Box 21"/>
            <p:cNvSpPr txBox="1">
              <a:spLocks noChangeArrowheads="1"/>
            </p:cNvSpPr>
            <p:nvPr/>
          </p:nvSpPr>
          <p:spPr bwMode="auto">
            <a:xfrm>
              <a:off x="1524" y="264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d</a:t>
              </a:r>
            </a:p>
          </p:txBody>
        </p:sp>
        <p:sp>
          <p:nvSpPr>
            <p:cNvPr id="17430" name="Text Box 22"/>
            <p:cNvSpPr txBox="1">
              <a:spLocks noChangeArrowheads="1"/>
            </p:cNvSpPr>
            <p:nvPr/>
          </p:nvSpPr>
          <p:spPr bwMode="auto">
            <a:xfrm>
              <a:off x="1152" y="182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e</a:t>
              </a:r>
            </a:p>
          </p:txBody>
        </p:sp>
        <p:sp>
          <p:nvSpPr>
            <p:cNvPr id="17431" name="Oval 23"/>
            <p:cNvSpPr>
              <a:spLocks noChangeArrowheads="1"/>
            </p:cNvSpPr>
            <p:nvPr/>
          </p:nvSpPr>
          <p:spPr bwMode="auto">
            <a:xfrm>
              <a:off x="665" y="3017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sp>
          <p:nvSpPr>
            <p:cNvPr id="17432" name="Oval 24"/>
            <p:cNvSpPr>
              <a:spLocks noChangeArrowheads="1"/>
            </p:cNvSpPr>
            <p:nvPr/>
          </p:nvSpPr>
          <p:spPr bwMode="auto">
            <a:xfrm>
              <a:off x="192" y="3936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60" y="3936"/>
              <a:ext cx="192" cy="192"/>
            </a:xfrm>
            <a:prstGeom prst="ellips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1800"/>
                <a:t>e</a:t>
              </a:r>
              <a:endParaRPr lang="en-US" altLang="en-US"/>
            </a:p>
          </p:txBody>
        </p:sp>
        <p:cxnSp>
          <p:nvCxnSpPr>
            <p:cNvPr id="17434" name="AutoShape 26"/>
            <p:cNvCxnSpPr>
              <a:cxnSpLocks noChangeShapeType="1"/>
              <a:endCxn id="17424" idx="1"/>
            </p:cNvCxnSpPr>
            <p:nvPr/>
          </p:nvCxnSpPr>
          <p:spPr bwMode="auto">
            <a:xfrm rot="5400000">
              <a:off x="840" y="2362"/>
              <a:ext cx="163" cy="48"/>
            </a:xfrm>
            <a:prstGeom prst="curvedConnector4">
              <a:avLst>
                <a:gd name="adj1" fmla="val 0"/>
                <a:gd name="adj2" fmla="val 387500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435" name="AutoShape 27"/>
            <p:cNvCxnSpPr>
              <a:cxnSpLocks noChangeShapeType="1"/>
              <a:endCxn id="17425" idx="3"/>
            </p:cNvCxnSpPr>
            <p:nvPr/>
          </p:nvCxnSpPr>
          <p:spPr bwMode="auto">
            <a:xfrm rot="16200000" flipH="1">
              <a:off x="1594" y="2356"/>
              <a:ext cx="163" cy="60"/>
            </a:xfrm>
            <a:prstGeom prst="curvedConnector4">
              <a:avLst>
                <a:gd name="adj1" fmla="val 0"/>
                <a:gd name="adj2" fmla="val 330000"/>
              </a:avLst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36" name="Text Box 28"/>
            <p:cNvSpPr txBox="1">
              <a:spLocks noChangeArrowheads="1"/>
            </p:cNvSpPr>
            <p:nvPr/>
          </p:nvSpPr>
          <p:spPr bwMode="auto">
            <a:xfrm>
              <a:off x="384" y="2137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V</a:t>
              </a:r>
              <a:r>
                <a:rPr lang="en-US" altLang="en-US" sz="2400" baseline="-25000"/>
                <a:t>D</a:t>
              </a:r>
              <a:endParaRPr lang="en-US" altLang="en-US" sz="2400"/>
            </a:p>
          </p:txBody>
        </p:sp>
        <p:sp>
          <p:nvSpPr>
            <p:cNvPr id="17437" name="Text Box 29"/>
            <p:cNvSpPr txBox="1">
              <a:spLocks noChangeArrowheads="1"/>
            </p:cNvSpPr>
            <p:nvPr/>
          </p:nvSpPr>
          <p:spPr bwMode="auto">
            <a:xfrm>
              <a:off x="1829" y="2160"/>
              <a:ext cx="32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4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4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4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4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4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en-US" altLang="en-US" sz="2400"/>
                <a:t>V</a:t>
              </a:r>
              <a:r>
                <a:rPr lang="en-US" altLang="en-US" sz="2400" baseline="-25000"/>
                <a:t>E</a:t>
              </a:r>
              <a:endParaRPr lang="en-US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85483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7" name="Rectangle 6"/>
          <p:cNvSpPr>
            <a:spLocks noGrp="1" noChangeArrowheads="1"/>
          </p:cNvSpPr>
          <p:nvPr/>
        </p:nvSpPr>
        <p:spPr>
          <a:xfrm>
            <a:off x="647700" y="404664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latin typeface="Arial" pitchFamily="34" charset="0"/>
              </a:rPr>
              <a:t>The Basic Model</a:t>
            </a:r>
          </a:p>
        </p:txBody>
      </p:sp>
      <p:sp>
        <p:nvSpPr>
          <p:cNvPr id="8" name="Rectangle 7"/>
          <p:cNvSpPr>
            <a:spLocks noGrp="1" noChangeArrowheads="1"/>
          </p:cNvSpPr>
          <p:nvPr/>
        </p:nvSpPr>
        <p:spPr>
          <a:xfrm>
            <a:off x="539552" y="1852464"/>
            <a:ext cx="8064896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>
                <a:solidFill>
                  <a:schemeClr val="tx1"/>
                </a:solidFill>
                <a:latin typeface="Arial" pitchFamily="34" charset="0"/>
              </a:rPr>
              <a:t>Phenotype = Genotype + Environment</a:t>
            </a:r>
          </a:p>
          <a:p>
            <a:endParaRPr lang="en-US" sz="3600" dirty="0" smtClean="0">
              <a:solidFill>
                <a:schemeClr val="tx1"/>
              </a:solidFill>
              <a:latin typeface="Arial" pitchFamily="34" charset="0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Arial" pitchFamily="34" charset="0"/>
              </a:rPr>
              <a:t>P=G+E {+f(G,E)}</a:t>
            </a:r>
          </a:p>
          <a:p>
            <a:endParaRPr lang="en-US" sz="3600" dirty="0" smtClean="0">
              <a:solidFill>
                <a:schemeClr val="tx1"/>
              </a:solidFill>
              <a:latin typeface="Arial" pitchFamily="34" charset="0"/>
            </a:endParaRPr>
          </a:p>
          <a:p>
            <a:r>
              <a:rPr lang="en-US" sz="3600" dirty="0" smtClean="0">
                <a:solidFill>
                  <a:schemeClr val="tx1"/>
                </a:solidFill>
                <a:latin typeface="Arial" pitchFamily="34" charset="0"/>
              </a:rPr>
              <a:t>f(G,E) = Genotype-environment interaction and correlation</a:t>
            </a:r>
          </a:p>
        </p:txBody>
      </p:sp>
    </p:spTree>
    <p:extLst>
      <p:ext uri="{BB962C8B-B14F-4D97-AF65-F5344CB8AC3E}">
        <p14:creationId xmlns:p14="http://schemas.microsoft.com/office/powerpoint/2010/main" val="9572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85800" y="3717032"/>
            <a:ext cx="788424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en-US" sz="2800" dirty="0"/>
              <a:t>(iii)	A maximum of one curved arrow per path.</a:t>
            </a:r>
          </a:p>
          <a:p>
            <a:pPr algn="just">
              <a:lnSpc>
                <a:spcPct val="120000"/>
              </a:lnSpc>
            </a:pPr>
            <a:r>
              <a:rPr lang="en-GB" altLang="en-US" sz="2400" dirty="0" smtClean="0"/>
              <a:t>So</a:t>
            </a:r>
            <a:r>
              <a:rPr lang="en-GB" altLang="en-US" sz="2400" dirty="0"/>
              <a:t>, the double-headed arrow from the independent </a:t>
            </a:r>
            <a:r>
              <a:rPr lang="en-GB" altLang="en-US" sz="2400" dirty="0" smtClean="0"/>
              <a:t>variable </a:t>
            </a:r>
            <a:r>
              <a:rPr lang="en-GB" altLang="en-US" sz="2400" dirty="0"/>
              <a:t>to itself is included, unless the chain includes </a:t>
            </a:r>
          </a:p>
          <a:p>
            <a:pPr algn="just">
              <a:lnSpc>
                <a:spcPct val="120000"/>
              </a:lnSpc>
            </a:pPr>
            <a:r>
              <a:rPr lang="en-GB" altLang="en-US" sz="2400" dirty="0" smtClean="0"/>
              <a:t>another </a:t>
            </a:r>
            <a:r>
              <a:rPr lang="en-GB" altLang="en-US" sz="2400" dirty="0"/>
              <a:t>double-headed arrow (e.g. a correlation path)</a:t>
            </a:r>
            <a:endParaRPr lang="en-US" altLang="en-US" sz="2800" dirty="0"/>
          </a:p>
        </p:txBody>
      </p:sp>
      <p:sp>
        <p:nvSpPr>
          <p:cNvPr id="18435" name="Line 6"/>
          <p:cNvSpPr>
            <a:spLocks noChangeShapeType="1"/>
          </p:cNvSpPr>
          <p:nvPr/>
        </p:nvSpPr>
        <p:spPr bwMode="auto">
          <a:xfrm>
            <a:off x="1692275" y="1897063"/>
            <a:ext cx="317500" cy="512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8436" name="Line 7"/>
          <p:cNvSpPr>
            <a:spLocks noChangeShapeType="1"/>
          </p:cNvSpPr>
          <p:nvPr/>
        </p:nvSpPr>
        <p:spPr bwMode="auto">
          <a:xfrm flipH="1">
            <a:off x="2195513" y="1897063"/>
            <a:ext cx="393700" cy="512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18437" name="Line 8"/>
          <p:cNvSpPr>
            <a:spLocks noChangeShapeType="1"/>
          </p:cNvSpPr>
          <p:nvPr/>
        </p:nvSpPr>
        <p:spPr bwMode="auto">
          <a:xfrm>
            <a:off x="1447800" y="2676525"/>
            <a:ext cx="457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18438" name="AutoShape 13"/>
          <p:cNvCxnSpPr>
            <a:cxnSpLocks noChangeShapeType="1"/>
          </p:cNvCxnSpPr>
          <p:nvPr/>
        </p:nvCxnSpPr>
        <p:spPr bwMode="auto">
          <a:xfrm rot="5400000" flipV="1">
            <a:off x="2127250" y="879475"/>
            <a:ext cx="1588" cy="1004888"/>
          </a:xfrm>
          <a:prstGeom prst="curvedConnector3">
            <a:avLst>
              <a:gd name="adj1" fmla="val -22200009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9" name="Rectangle 14"/>
          <p:cNvSpPr>
            <a:spLocks noChangeArrowheads="1"/>
          </p:cNvSpPr>
          <p:nvPr/>
        </p:nvSpPr>
        <p:spPr bwMode="auto">
          <a:xfrm>
            <a:off x="1901825" y="2409825"/>
            <a:ext cx="395288" cy="514350"/>
          </a:xfrm>
          <a:prstGeom prst="rect">
            <a:avLst/>
          </a:prstGeom>
          <a:solidFill>
            <a:schemeClr val="bg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/>
              <a:t>C</a:t>
            </a:r>
          </a:p>
        </p:txBody>
      </p:sp>
      <p:sp>
        <p:nvSpPr>
          <p:cNvPr id="18440" name="Rectangle 15"/>
          <p:cNvSpPr>
            <a:spLocks noChangeArrowheads="1"/>
          </p:cNvSpPr>
          <p:nvPr/>
        </p:nvSpPr>
        <p:spPr bwMode="auto">
          <a:xfrm>
            <a:off x="1511300" y="1382713"/>
            <a:ext cx="393700" cy="514350"/>
          </a:xfrm>
          <a:prstGeom prst="rect">
            <a:avLst/>
          </a:prstGeom>
          <a:solidFill>
            <a:schemeClr val="bg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/>
              <a:t>D</a:t>
            </a:r>
          </a:p>
        </p:txBody>
      </p:sp>
      <p:sp>
        <p:nvSpPr>
          <p:cNvPr id="18441" name="Rectangle 16"/>
          <p:cNvSpPr>
            <a:spLocks noChangeArrowheads="1"/>
          </p:cNvSpPr>
          <p:nvPr/>
        </p:nvSpPr>
        <p:spPr bwMode="auto">
          <a:xfrm>
            <a:off x="2381250" y="1382713"/>
            <a:ext cx="393700" cy="514350"/>
          </a:xfrm>
          <a:prstGeom prst="rect">
            <a:avLst/>
          </a:prstGeom>
          <a:solidFill>
            <a:schemeClr val="bg1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/>
              <a:t>E</a:t>
            </a:r>
          </a:p>
        </p:txBody>
      </p:sp>
      <p:sp>
        <p:nvSpPr>
          <p:cNvPr id="18442" name="Text Box 19"/>
          <p:cNvSpPr txBox="1">
            <a:spLocks noChangeArrowheads="1"/>
          </p:cNvSpPr>
          <p:nvPr/>
        </p:nvSpPr>
        <p:spPr bwMode="auto">
          <a:xfrm>
            <a:off x="1379538" y="1914525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/>
              <a:t>c</a:t>
            </a:r>
          </a:p>
        </p:txBody>
      </p:sp>
      <p:sp>
        <p:nvSpPr>
          <p:cNvPr id="18443" name="Text Box 20"/>
          <p:cNvSpPr txBox="1">
            <a:spLocks noChangeArrowheads="1"/>
          </p:cNvSpPr>
          <p:nvPr/>
        </p:nvSpPr>
        <p:spPr bwMode="auto">
          <a:xfrm>
            <a:off x="2495550" y="1914525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/>
              <a:t>d</a:t>
            </a:r>
          </a:p>
        </p:txBody>
      </p:sp>
      <p:sp>
        <p:nvSpPr>
          <p:cNvPr id="18444" name="Text Box 21"/>
          <p:cNvSpPr txBox="1">
            <a:spLocks noChangeArrowheads="1"/>
          </p:cNvSpPr>
          <p:nvPr/>
        </p:nvSpPr>
        <p:spPr bwMode="auto">
          <a:xfrm>
            <a:off x="1905000" y="596900"/>
            <a:ext cx="354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/>
              <a:t>e</a:t>
            </a:r>
          </a:p>
        </p:txBody>
      </p:sp>
      <p:sp>
        <p:nvSpPr>
          <p:cNvPr id="18445" name="Oval 22"/>
          <p:cNvSpPr>
            <a:spLocks noChangeArrowheads="1"/>
          </p:cNvSpPr>
          <p:nvPr/>
        </p:nvSpPr>
        <p:spPr bwMode="auto">
          <a:xfrm>
            <a:off x="1131888" y="2513013"/>
            <a:ext cx="304800" cy="304800"/>
          </a:xfrm>
          <a:prstGeom prst="ellips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1800"/>
              <a:t>e</a:t>
            </a:r>
            <a:endParaRPr lang="en-US" altLang="en-US"/>
          </a:p>
        </p:txBody>
      </p:sp>
      <p:cxnSp>
        <p:nvCxnSpPr>
          <p:cNvPr id="18446" name="AutoShape 25"/>
          <p:cNvCxnSpPr>
            <a:cxnSpLocks noChangeShapeType="1"/>
            <a:endCxn id="18440" idx="1"/>
          </p:cNvCxnSpPr>
          <p:nvPr/>
        </p:nvCxnSpPr>
        <p:spPr bwMode="auto">
          <a:xfrm rot="5400000">
            <a:off x="1410494" y="1473994"/>
            <a:ext cx="258762" cy="76200"/>
          </a:xfrm>
          <a:prstGeom prst="curvedConnector4">
            <a:avLst>
              <a:gd name="adj1" fmla="val 0"/>
              <a:gd name="adj2" fmla="val 387500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7" name="AutoShape 26"/>
          <p:cNvCxnSpPr>
            <a:cxnSpLocks noChangeShapeType="1"/>
            <a:endCxn id="18441" idx="3"/>
          </p:cNvCxnSpPr>
          <p:nvPr/>
        </p:nvCxnSpPr>
        <p:spPr bwMode="auto">
          <a:xfrm rot="16200000" flipH="1">
            <a:off x="2607469" y="1464469"/>
            <a:ext cx="258762" cy="95250"/>
          </a:xfrm>
          <a:prstGeom prst="curvedConnector4">
            <a:avLst>
              <a:gd name="adj1" fmla="val 0"/>
              <a:gd name="adj2" fmla="val 330000"/>
            </a:avLst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8" name="Text Box 27"/>
          <p:cNvSpPr txBox="1">
            <a:spLocks noChangeArrowheads="1"/>
          </p:cNvSpPr>
          <p:nvPr/>
        </p:nvSpPr>
        <p:spPr bwMode="auto">
          <a:xfrm>
            <a:off x="685800" y="1116013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/>
              <a:t>V</a:t>
            </a:r>
            <a:r>
              <a:rPr lang="en-US" altLang="en-US" sz="2400" baseline="-25000"/>
              <a:t>D</a:t>
            </a:r>
            <a:endParaRPr lang="en-US" altLang="en-US" sz="2400"/>
          </a:p>
        </p:txBody>
      </p:sp>
      <p:sp>
        <p:nvSpPr>
          <p:cNvPr id="18449" name="Text Box 28"/>
          <p:cNvSpPr txBox="1">
            <a:spLocks noChangeArrowheads="1"/>
          </p:cNvSpPr>
          <p:nvPr/>
        </p:nvSpPr>
        <p:spPr bwMode="auto">
          <a:xfrm>
            <a:off x="2979738" y="1152525"/>
            <a:ext cx="522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/>
              <a:t>V</a:t>
            </a:r>
            <a:r>
              <a:rPr lang="en-US" altLang="en-US" sz="2400" baseline="-25000"/>
              <a:t>E</a:t>
            </a:r>
            <a:endParaRPr lang="en-US" altLang="en-US" sz="2400"/>
          </a:p>
        </p:txBody>
      </p:sp>
      <p:sp>
        <p:nvSpPr>
          <p:cNvPr id="18450" name="Text Box 29"/>
          <p:cNvSpPr txBox="1">
            <a:spLocks noChangeArrowheads="1"/>
          </p:cNvSpPr>
          <p:nvPr/>
        </p:nvSpPr>
        <p:spPr bwMode="auto">
          <a:xfrm>
            <a:off x="3733800" y="908050"/>
            <a:ext cx="5254625" cy="204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en-US"/>
              <a:t>Cov</a:t>
            </a:r>
            <a:r>
              <a:rPr lang="en-US" altLang="en-US" baseline="-25000"/>
              <a:t>CD</a:t>
            </a:r>
            <a:r>
              <a:rPr lang="en-US" altLang="en-US"/>
              <a:t> : c*V</a:t>
            </a:r>
            <a:r>
              <a:rPr lang="en-US" altLang="en-US" baseline="-25000"/>
              <a:t>D </a:t>
            </a:r>
            <a:r>
              <a:rPr lang="en-US" altLang="en-US"/>
              <a:t>+</a:t>
            </a:r>
          </a:p>
          <a:p>
            <a:pPr algn="ctr">
              <a:lnSpc>
                <a:spcPct val="120000"/>
              </a:lnSpc>
            </a:pPr>
            <a:r>
              <a:rPr lang="en-US" altLang="en-US"/>
              <a:t>d*e NOT d*V</a:t>
            </a:r>
            <a:r>
              <a:rPr lang="en-US" altLang="en-US" baseline="-25000"/>
              <a:t>E</a:t>
            </a:r>
            <a:r>
              <a:rPr lang="en-US" altLang="en-US"/>
              <a:t>*e</a:t>
            </a:r>
          </a:p>
          <a:p>
            <a:pPr algn="ctr">
              <a:lnSpc>
                <a:spcPct val="120000"/>
              </a:lnSpc>
            </a:pPr>
            <a:endParaRPr lang="en-US" altLang="en-US" baseline="-25000"/>
          </a:p>
        </p:txBody>
      </p:sp>
    </p:spTree>
    <p:extLst>
      <p:ext uri="{BB962C8B-B14F-4D97-AF65-F5344CB8AC3E}">
        <p14:creationId xmlns:p14="http://schemas.microsoft.com/office/powerpoint/2010/main" val="219253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654050" y="1484313"/>
            <a:ext cx="7878763" cy="408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30000"/>
              </a:spcBef>
            </a:pPr>
            <a:r>
              <a:rPr lang="en-GB" altLang="en-US" sz="3600"/>
              <a:t>Since the variance of a variable is </a:t>
            </a:r>
          </a:p>
          <a:p>
            <a:pPr>
              <a:spcBef>
                <a:spcPct val="30000"/>
              </a:spcBef>
            </a:pPr>
            <a:r>
              <a:rPr lang="en-GB" altLang="en-US" sz="3600"/>
              <a:t>the covariance of the variable with </a:t>
            </a:r>
          </a:p>
          <a:p>
            <a:pPr>
              <a:spcBef>
                <a:spcPct val="30000"/>
              </a:spcBef>
            </a:pPr>
            <a:r>
              <a:rPr lang="en-GB" altLang="en-US" sz="3600"/>
              <a:t>itself, the expected variance will be </a:t>
            </a:r>
          </a:p>
          <a:p>
            <a:pPr>
              <a:spcBef>
                <a:spcPct val="30000"/>
              </a:spcBef>
            </a:pPr>
            <a:r>
              <a:rPr lang="en-GB" altLang="en-US" sz="3600"/>
              <a:t>the sum of all paths from the variable </a:t>
            </a:r>
          </a:p>
          <a:p>
            <a:pPr>
              <a:spcBef>
                <a:spcPct val="30000"/>
              </a:spcBef>
            </a:pPr>
            <a:r>
              <a:rPr lang="en-GB" altLang="en-US" sz="3600"/>
              <a:t>to itself, which follow </a:t>
            </a:r>
            <a:r>
              <a:rPr lang="en-GB" altLang="en-US" sz="3600" b="1"/>
              <a:t>Wright’s rules</a:t>
            </a:r>
          </a:p>
          <a:p>
            <a:endParaRPr lang="en-US" altLang="en-US" sz="3600"/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2281238" y="354013"/>
            <a:ext cx="36687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4400" b="1"/>
              <a:t>The Variance</a:t>
            </a:r>
            <a:endParaRPr lang="en-US" altLang="en-US" sz="4400" b="1"/>
          </a:p>
        </p:txBody>
      </p:sp>
    </p:spTree>
    <p:extLst>
      <p:ext uri="{BB962C8B-B14F-4D97-AF65-F5344CB8AC3E}">
        <p14:creationId xmlns:p14="http://schemas.microsoft.com/office/powerpoint/2010/main" val="2132189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614562" y="4395788"/>
            <a:ext cx="1395412" cy="76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/>
              <a:t>Twin 1</a:t>
            </a:r>
            <a:endParaRPr lang="en-US" altLang="en-US" sz="2400" b="1" baseline="-25000" dirty="0"/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919237" y="19637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136724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852687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cxnSp>
        <p:nvCxnSpPr>
          <p:cNvPr id="20486" name="AutoShape 13"/>
          <p:cNvCxnSpPr>
            <a:cxnSpLocks noChangeShapeType="1"/>
            <a:stCxn id="20483" idx="2"/>
            <a:endCxn id="20483" idx="3"/>
          </p:cNvCxnSpPr>
          <p:nvPr/>
        </p:nvCxnSpPr>
        <p:spPr bwMode="auto">
          <a:xfrm rot="10800000" flipH="1" flipV="1">
            <a:off x="900187" y="22304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Oval 14"/>
          <p:cNvSpPr>
            <a:spLocks noChangeArrowheads="1"/>
          </p:cNvSpPr>
          <p:nvPr/>
        </p:nvSpPr>
        <p:spPr bwMode="auto">
          <a:xfrm>
            <a:off x="2086049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0488" name="AutoShape 15"/>
          <p:cNvCxnSpPr>
            <a:cxnSpLocks noChangeShapeType="1"/>
            <a:stCxn id="20487" idx="2"/>
            <a:endCxn id="20487" idx="3"/>
          </p:cNvCxnSpPr>
          <p:nvPr/>
        </p:nvCxnSpPr>
        <p:spPr bwMode="auto">
          <a:xfrm rot="10800000" flipH="1" flipV="1">
            <a:off x="2066999" y="222408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9" name="Oval 18"/>
          <p:cNvSpPr>
            <a:spLocks noChangeArrowheads="1"/>
          </p:cNvSpPr>
          <p:nvPr/>
        </p:nvSpPr>
        <p:spPr bwMode="auto">
          <a:xfrm>
            <a:off x="3246512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0490" name="AutoShape 19"/>
          <p:cNvCxnSpPr>
            <a:cxnSpLocks noChangeShapeType="1"/>
            <a:stCxn id="20489" idx="2"/>
            <a:endCxn id="20489" idx="3"/>
          </p:cNvCxnSpPr>
          <p:nvPr/>
        </p:nvCxnSpPr>
        <p:spPr bwMode="auto">
          <a:xfrm rot="10800000" flipH="1" flipV="1">
            <a:off x="3227462" y="22240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 Box 20"/>
          <p:cNvSpPr txBox="1">
            <a:spLocks noChangeArrowheads="1"/>
          </p:cNvSpPr>
          <p:nvPr/>
        </p:nvSpPr>
        <p:spPr bwMode="auto">
          <a:xfrm>
            <a:off x="381074" y="232568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1532012" y="2292350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3" name="Text Box 23"/>
          <p:cNvSpPr txBox="1">
            <a:spLocks noChangeArrowheads="1"/>
          </p:cNvSpPr>
          <p:nvPr/>
        </p:nvSpPr>
        <p:spPr bwMode="auto">
          <a:xfrm>
            <a:off x="2982987" y="2282825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4" name="Line 24"/>
          <p:cNvSpPr>
            <a:spLocks noChangeShapeType="1"/>
          </p:cNvSpPr>
          <p:nvPr/>
        </p:nvSpPr>
        <p:spPr bwMode="auto">
          <a:xfrm>
            <a:off x="1181174" y="249078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5" name="Line 25"/>
          <p:cNvSpPr>
            <a:spLocks noChangeShapeType="1"/>
          </p:cNvSpPr>
          <p:nvPr/>
        </p:nvSpPr>
        <p:spPr bwMode="auto">
          <a:xfrm flipH="1">
            <a:off x="2284487" y="246221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6" name="Line 26"/>
          <p:cNvSpPr>
            <a:spLocks noChangeShapeType="1"/>
          </p:cNvSpPr>
          <p:nvPr/>
        </p:nvSpPr>
        <p:spPr bwMode="auto">
          <a:xfrm flipH="1">
            <a:off x="2636912" y="249078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7" name="Text Box 56"/>
          <p:cNvSpPr txBox="1">
            <a:spLocks noChangeArrowheads="1"/>
          </p:cNvSpPr>
          <p:nvPr/>
        </p:nvSpPr>
        <p:spPr bwMode="auto">
          <a:xfrm>
            <a:off x="1042988" y="366167"/>
            <a:ext cx="6991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600" b="1" dirty="0"/>
              <a:t>Variance of Twin 1 AND Twin 2 </a:t>
            </a:r>
          </a:p>
          <a:p>
            <a:pPr algn="ctr"/>
            <a:r>
              <a:rPr lang="en-GB" altLang="en-US" sz="3600" b="1" dirty="0"/>
              <a:t>(for MZ and DZ pairs)	</a:t>
            </a:r>
            <a:endParaRPr lang="en-US" altLang="en-US" sz="3600" b="1" dirty="0"/>
          </a:p>
        </p:txBody>
      </p:sp>
      <p:sp>
        <p:nvSpPr>
          <p:cNvPr id="20498" name="Text Box 7"/>
          <p:cNvSpPr txBox="1">
            <a:spLocks noChangeArrowheads="1"/>
          </p:cNvSpPr>
          <p:nvPr/>
        </p:nvSpPr>
        <p:spPr bwMode="auto">
          <a:xfrm>
            <a:off x="2906787" y="3038475"/>
            <a:ext cx="388937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21802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614562" y="4395788"/>
            <a:ext cx="1395412" cy="76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/>
              <a:t>Twin 1</a:t>
            </a:r>
            <a:endParaRPr lang="en-US" altLang="en-US" sz="2400" b="1" baseline="-25000" dirty="0"/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919237" y="19637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136724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852687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cxnSp>
        <p:nvCxnSpPr>
          <p:cNvPr id="20486" name="AutoShape 13"/>
          <p:cNvCxnSpPr>
            <a:cxnSpLocks noChangeShapeType="1"/>
            <a:stCxn id="20483" idx="2"/>
            <a:endCxn id="20483" idx="3"/>
          </p:cNvCxnSpPr>
          <p:nvPr/>
        </p:nvCxnSpPr>
        <p:spPr bwMode="auto">
          <a:xfrm rot="10800000" flipH="1" flipV="1">
            <a:off x="900187" y="22304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Oval 14"/>
          <p:cNvSpPr>
            <a:spLocks noChangeArrowheads="1"/>
          </p:cNvSpPr>
          <p:nvPr/>
        </p:nvSpPr>
        <p:spPr bwMode="auto">
          <a:xfrm>
            <a:off x="2086049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0488" name="AutoShape 15"/>
          <p:cNvCxnSpPr>
            <a:cxnSpLocks noChangeShapeType="1"/>
            <a:stCxn id="20487" idx="2"/>
            <a:endCxn id="20487" idx="3"/>
          </p:cNvCxnSpPr>
          <p:nvPr/>
        </p:nvCxnSpPr>
        <p:spPr bwMode="auto">
          <a:xfrm rot="10800000" flipH="1" flipV="1">
            <a:off x="2066999" y="222408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9" name="Oval 18"/>
          <p:cNvSpPr>
            <a:spLocks noChangeArrowheads="1"/>
          </p:cNvSpPr>
          <p:nvPr/>
        </p:nvSpPr>
        <p:spPr bwMode="auto">
          <a:xfrm>
            <a:off x="3246512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0490" name="AutoShape 19"/>
          <p:cNvCxnSpPr>
            <a:cxnSpLocks noChangeShapeType="1"/>
            <a:stCxn id="20489" idx="2"/>
            <a:endCxn id="20489" idx="3"/>
          </p:cNvCxnSpPr>
          <p:nvPr/>
        </p:nvCxnSpPr>
        <p:spPr bwMode="auto">
          <a:xfrm rot="10800000" flipH="1" flipV="1">
            <a:off x="3227462" y="22240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 Box 20"/>
          <p:cNvSpPr txBox="1">
            <a:spLocks noChangeArrowheads="1"/>
          </p:cNvSpPr>
          <p:nvPr/>
        </p:nvSpPr>
        <p:spPr bwMode="auto">
          <a:xfrm>
            <a:off x="381074" y="232568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1532012" y="2292350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3" name="Text Box 23"/>
          <p:cNvSpPr txBox="1">
            <a:spLocks noChangeArrowheads="1"/>
          </p:cNvSpPr>
          <p:nvPr/>
        </p:nvSpPr>
        <p:spPr bwMode="auto">
          <a:xfrm>
            <a:off x="2982987" y="2282825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4" name="Line 24"/>
          <p:cNvSpPr>
            <a:spLocks noChangeShapeType="1"/>
          </p:cNvSpPr>
          <p:nvPr/>
        </p:nvSpPr>
        <p:spPr bwMode="auto">
          <a:xfrm>
            <a:off x="1181174" y="249078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5" name="Line 25"/>
          <p:cNvSpPr>
            <a:spLocks noChangeShapeType="1"/>
          </p:cNvSpPr>
          <p:nvPr/>
        </p:nvSpPr>
        <p:spPr bwMode="auto">
          <a:xfrm flipH="1">
            <a:off x="2284487" y="246221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6" name="Line 26"/>
          <p:cNvSpPr>
            <a:spLocks noChangeShapeType="1"/>
          </p:cNvSpPr>
          <p:nvPr/>
        </p:nvSpPr>
        <p:spPr bwMode="auto">
          <a:xfrm flipH="1">
            <a:off x="2636912" y="249078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7" name="Text Box 56"/>
          <p:cNvSpPr txBox="1">
            <a:spLocks noChangeArrowheads="1"/>
          </p:cNvSpPr>
          <p:nvPr/>
        </p:nvSpPr>
        <p:spPr bwMode="auto">
          <a:xfrm>
            <a:off x="1042988" y="366167"/>
            <a:ext cx="6991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600" b="1" dirty="0"/>
              <a:t>Variance of Twin 1 AND Twin 2 </a:t>
            </a:r>
          </a:p>
          <a:p>
            <a:pPr algn="ctr"/>
            <a:r>
              <a:rPr lang="en-GB" altLang="en-US" sz="3600" b="1" dirty="0"/>
              <a:t>(for MZ and DZ pairs)	</a:t>
            </a:r>
            <a:endParaRPr lang="en-US" altLang="en-US" sz="3600" b="1" dirty="0"/>
          </a:p>
        </p:txBody>
      </p:sp>
      <p:sp>
        <p:nvSpPr>
          <p:cNvPr id="20498" name="Text Box 7"/>
          <p:cNvSpPr txBox="1">
            <a:spLocks noChangeArrowheads="1"/>
          </p:cNvSpPr>
          <p:nvPr/>
        </p:nvSpPr>
        <p:spPr bwMode="auto">
          <a:xfrm>
            <a:off x="2906787" y="3038475"/>
            <a:ext cx="388937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a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3131840" y="3283446"/>
            <a:ext cx="454025" cy="100965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67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614562" y="4395788"/>
            <a:ext cx="1395412" cy="76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/>
              <a:t>Twin 1</a:t>
            </a:r>
            <a:endParaRPr lang="en-US" altLang="en-US" sz="2400" b="1" baseline="-25000" dirty="0"/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919237" y="19637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136724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852687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cxnSp>
        <p:nvCxnSpPr>
          <p:cNvPr id="20486" name="AutoShape 13"/>
          <p:cNvCxnSpPr>
            <a:cxnSpLocks noChangeShapeType="1"/>
            <a:stCxn id="20483" idx="2"/>
            <a:endCxn id="20483" idx="3"/>
          </p:cNvCxnSpPr>
          <p:nvPr/>
        </p:nvCxnSpPr>
        <p:spPr bwMode="auto">
          <a:xfrm rot="10800000" flipH="1" flipV="1">
            <a:off x="900187" y="22304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Oval 14"/>
          <p:cNvSpPr>
            <a:spLocks noChangeArrowheads="1"/>
          </p:cNvSpPr>
          <p:nvPr/>
        </p:nvSpPr>
        <p:spPr bwMode="auto">
          <a:xfrm>
            <a:off x="2086049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0488" name="AutoShape 15"/>
          <p:cNvCxnSpPr>
            <a:cxnSpLocks noChangeShapeType="1"/>
            <a:stCxn id="20487" idx="2"/>
            <a:endCxn id="20487" idx="3"/>
          </p:cNvCxnSpPr>
          <p:nvPr/>
        </p:nvCxnSpPr>
        <p:spPr bwMode="auto">
          <a:xfrm rot="10800000" flipH="1" flipV="1">
            <a:off x="2066999" y="222408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9" name="Oval 18"/>
          <p:cNvSpPr>
            <a:spLocks noChangeArrowheads="1"/>
          </p:cNvSpPr>
          <p:nvPr/>
        </p:nvSpPr>
        <p:spPr bwMode="auto">
          <a:xfrm>
            <a:off x="3246512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0490" name="AutoShape 19"/>
          <p:cNvCxnSpPr>
            <a:cxnSpLocks noChangeShapeType="1"/>
            <a:stCxn id="20489" idx="2"/>
            <a:endCxn id="20489" idx="3"/>
          </p:cNvCxnSpPr>
          <p:nvPr/>
        </p:nvCxnSpPr>
        <p:spPr bwMode="auto">
          <a:xfrm rot="10800000" flipH="1" flipV="1">
            <a:off x="3227462" y="22240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 Box 20"/>
          <p:cNvSpPr txBox="1">
            <a:spLocks noChangeArrowheads="1"/>
          </p:cNvSpPr>
          <p:nvPr/>
        </p:nvSpPr>
        <p:spPr bwMode="auto">
          <a:xfrm>
            <a:off x="381074" y="232568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1532012" y="2292350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3" name="Text Box 23"/>
          <p:cNvSpPr txBox="1">
            <a:spLocks noChangeArrowheads="1"/>
          </p:cNvSpPr>
          <p:nvPr/>
        </p:nvSpPr>
        <p:spPr bwMode="auto">
          <a:xfrm>
            <a:off x="2982987" y="2282825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4" name="Line 24"/>
          <p:cNvSpPr>
            <a:spLocks noChangeShapeType="1"/>
          </p:cNvSpPr>
          <p:nvPr/>
        </p:nvSpPr>
        <p:spPr bwMode="auto">
          <a:xfrm>
            <a:off x="1181174" y="249078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5" name="Line 25"/>
          <p:cNvSpPr>
            <a:spLocks noChangeShapeType="1"/>
          </p:cNvSpPr>
          <p:nvPr/>
        </p:nvSpPr>
        <p:spPr bwMode="auto">
          <a:xfrm flipH="1">
            <a:off x="2284487" y="246221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6" name="Line 26"/>
          <p:cNvSpPr>
            <a:spLocks noChangeShapeType="1"/>
          </p:cNvSpPr>
          <p:nvPr/>
        </p:nvSpPr>
        <p:spPr bwMode="auto">
          <a:xfrm flipH="1">
            <a:off x="2636912" y="249078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7" name="Text Box 56"/>
          <p:cNvSpPr txBox="1">
            <a:spLocks noChangeArrowheads="1"/>
          </p:cNvSpPr>
          <p:nvPr/>
        </p:nvSpPr>
        <p:spPr bwMode="auto">
          <a:xfrm>
            <a:off x="1042988" y="366167"/>
            <a:ext cx="6991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600" b="1" dirty="0"/>
              <a:t>Variance of Twin 1 AND Twin 2 </a:t>
            </a:r>
          </a:p>
          <a:p>
            <a:pPr algn="ctr"/>
            <a:r>
              <a:rPr lang="en-GB" altLang="en-US" sz="3600" b="1" dirty="0"/>
              <a:t>(for MZ and DZ pairs)	</a:t>
            </a:r>
            <a:endParaRPr lang="en-US" altLang="en-US" sz="3600" b="1" dirty="0"/>
          </a:p>
        </p:txBody>
      </p:sp>
      <p:sp>
        <p:nvSpPr>
          <p:cNvPr id="20498" name="Text Box 7"/>
          <p:cNvSpPr txBox="1">
            <a:spLocks noChangeArrowheads="1"/>
          </p:cNvSpPr>
          <p:nvPr/>
        </p:nvSpPr>
        <p:spPr bwMode="auto">
          <a:xfrm>
            <a:off x="2906787" y="3038475"/>
            <a:ext cx="388937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a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3131840" y="3283446"/>
            <a:ext cx="454025" cy="100965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1" name="AutoShape 27"/>
          <p:cNvCxnSpPr>
            <a:cxnSpLocks noChangeShapeType="1"/>
          </p:cNvCxnSpPr>
          <p:nvPr/>
        </p:nvCxnSpPr>
        <p:spPr bwMode="auto">
          <a:xfrm rot="10800000" flipH="1" flipV="1">
            <a:off x="3323034" y="2181225"/>
            <a:ext cx="96838" cy="207963"/>
          </a:xfrm>
          <a:prstGeom prst="curvedConnector4">
            <a:avLst>
              <a:gd name="adj1" fmla="val -393444"/>
              <a:gd name="adj2" fmla="val 288546"/>
            </a:avLst>
          </a:prstGeom>
          <a:noFill/>
          <a:ln w="38100">
            <a:solidFill>
              <a:schemeClr val="hlink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0039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614562" y="4395788"/>
            <a:ext cx="1395412" cy="76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/>
              <a:t>Twin 1</a:t>
            </a:r>
            <a:endParaRPr lang="en-US" altLang="en-US" sz="2400" b="1" baseline="-25000" dirty="0"/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919237" y="19637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136724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852687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cxnSp>
        <p:nvCxnSpPr>
          <p:cNvPr id="20486" name="AutoShape 13"/>
          <p:cNvCxnSpPr>
            <a:cxnSpLocks noChangeShapeType="1"/>
            <a:stCxn id="20483" idx="2"/>
            <a:endCxn id="20483" idx="3"/>
          </p:cNvCxnSpPr>
          <p:nvPr/>
        </p:nvCxnSpPr>
        <p:spPr bwMode="auto">
          <a:xfrm rot="10800000" flipH="1" flipV="1">
            <a:off x="900187" y="22304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Oval 14"/>
          <p:cNvSpPr>
            <a:spLocks noChangeArrowheads="1"/>
          </p:cNvSpPr>
          <p:nvPr/>
        </p:nvSpPr>
        <p:spPr bwMode="auto">
          <a:xfrm>
            <a:off x="2086049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0488" name="AutoShape 15"/>
          <p:cNvCxnSpPr>
            <a:cxnSpLocks noChangeShapeType="1"/>
            <a:stCxn id="20487" idx="2"/>
            <a:endCxn id="20487" idx="3"/>
          </p:cNvCxnSpPr>
          <p:nvPr/>
        </p:nvCxnSpPr>
        <p:spPr bwMode="auto">
          <a:xfrm rot="10800000" flipH="1" flipV="1">
            <a:off x="2066999" y="222408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9" name="Oval 18"/>
          <p:cNvSpPr>
            <a:spLocks noChangeArrowheads="1"/>
          </p:cNvSpPr>
          <p:nvPr/>
        </p:nvSpPr>
        <p:spPr bwMode="auto">
          <a:xfrm>
            <a:off x="3246512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0490" name="AutoShape 19"/>
          <p:cNvCxnSpPr>
            <a:cxnSpLocks noChangeShapeType="1"/>
            <a:stCxn id="20489" idx="2"/>
            <a:endCxn id="20489" idx="3"/>
          </p:cNvCxnSpPr>
          <p:nvPr/>
        </p:nvCxnSpPr>
        <p:spPr bwMode="auto">
          <a:xfrm rot="10800000" flipH="1" flipV="1">
            <a:off x="3227462" y="22240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 Box 20"/>
          <p:cNvSpPr txBox="1">
            <a:spLocks noChangeArrowheads="1"/>
          </p:cNvSpPr>
          <p:nvPr/>
        </p:nvSpPr>
        <p:spPr bwMode="auto">
          <a:xfrm>
            <a:off x="381074" y="232568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1532012" y="2292350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3" name="Text Box 23"/>
          <p:cNvSpPr txBox="1">
            <a:spLocks noChangeArrowheads="1"/>
          </p:cNvSpPr>
          <p:nvPr/>
        </p:nvSpPr>
        <p:spPr bwMode="auto">
          <a:xfrm>
            <a:off x="2982987" y="2282825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4" name="Line 24"/>
          <p:cNvSpPr>
            <a:spLocks noChangeShapeType="1"/>
          </p:cNvSpPr>
          <p:nvPr/>
        </p:nvSpPr>
        <p:spPr bwMode="auto">
          <a:xfrm>
            <a:off x="1181174" y="249078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5" name="Line 25"/>
          <p:cNvSpPr>
            <a:spLocks noChangeShapeType="1"/>
          </p:cNvSpPr>
          <p:nvPr/>
        </p:nvSpPr>
        <p:spPr bwMode="auto">
          <a:xfrm flipH="1">
            <a:off x="2284487" y="246221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6" name="Line 26"/>
          <p:cNvSpPr>
            <a:spLocks noChangeShapeType="1"/>
          </p:cNvSpPr>
          <p:nvPr/>
        </p:nvSpPr>
        <p:spPr bwMode="auto">
          <a:xfrm flipH="1">
            <a:off x="2636912" y="249078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7" name="Text Box 56"/>
          <p:cNvSpPr txBox="1">
            <a:spLocks noChangeArrowheads="1"/>
          </p:cNvSpPr>
          <p:nvPr/>
        </p:nvSpPr>
        <p:spPr bwMode="auto">
          <a:xfrm>
            <a:off x="1042988" y="366167"/>
            <a:ext cx="6991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600" b="1" dirty="0"/>
              <a:t>Variance of Twin 1 AND Twin 2 </a:t>
            </a:r>
          </a:p>
          <a:p>
            <a:pPr algn="ctr"/>
            <a:r>
              <a:rPr lang="en-GB" altLang="en-US" sz="3600" b="1" dirty="0"/>
              <a:t>(for MZ and DZ pairs)	</a:t>
            </a:r>
            <a:endParaRPr lang="en-US" altLang="en-US" sz="3600" b="1" dirty="0"/>
          </a:p>
        </p:txBody>
      </p:sp>
      <p:sp>
        <p:nvSpPr>
          <p:cNvPr id="20498" name="Text Box 7"/>
          <p:cNvSpPr txBox="1">
            <a:spLocks noChangeArrowheads="1"/>
          </p:cNvSpPr>
          <p:nvPr/>
        </p:nvSpPr>
        <p:spPr bwMode="auto">
          <a:xfrm>
            <a:off x="2906787" y="3038475"/>
            <a:ext cx="388937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a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3131840" y="3283446"/>
            <a:ext cx="454025" cy="100965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1" name="AutoShape 27"/>
          <p:cNvCxnSpPr>
            <a:cxnSpLocks noChangeShapeType="1"/>
          </p:cNvCxnSpPr>
          <p:nvPr/>
        </p:nvCxnSpPr>
        <p:spPr bwMode="auto">
          <a:xfrm rot="10800000" flipH="1" flipV="1">
            <a:off x="3323034" y="2181225"/>
            <a:ext cx="96838" cy="207963"/>
          </a:xfrm>
          <a:prstGeom prst="curvedConnector4">
            <a:avLst>
              <a:gd name="adj1" fmla="val -393444"/>
              <a:gd name="adj2" fmla="val 288546"/>
            </a:avLst>
          </a:prstGeom>
          <a:noFill/>
          <a:ln w="38100">
            <a:solidFill>
              <a:schemeClr val="hlink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2412008" y="3038475"/>
            <a:ext cx="431800" cy="10080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716463" y="1831975"/>
            <a:ext cx="2481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a*1*a = a</a:t>
            </a:r>
            <a:r>
              <a:rPr lang="en-GB" altLang="en-US" baseline="30000"/>
              <a:t>2</a:t>
            </a:r>
            <a:endParaRPr lang="en-US" altLang="en-US" baseline="30000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264150" y="2373313"/>
            <a:ext cx="4810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+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199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1614562" y="4395788"/>
            <a:ext cx="1395412" cy="762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/>
              <a:t>Twin 1</a:t>
            </a:r>
            <a:endParaRPr lang="en-US" altLang="en-US" sz="2400" b="1" baseline="-25000" dirty="0"/>
          </a:p>
        </p:txBody>
      </p:sp>
      <p:sp>
        <p:nvSpPr>
          <p:cNvPr id="20483" name="Oval 5"/>
          <p:cNvSpPr>
            <a:spLocks noChangeArrowheads="1"/>
          </p:cNvSpPr>
          <p:nvPr/>
        </p:nvSpPr>
        <p:spPr bwMode="auto">
          <a:xfrm>
            <a:off x="919237" y="19637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136724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1852687" y="3025775"/>
            <a:ext cx="40957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cxnSp>
        <p:nvCxnSpPr>
          <p:cNvPr id="20486" name="AutoShape 13"/>
          <p:cNvCxnSpPr>
            <a:cxnSpLocks noChangeShapeType="1"/>
            <a:stCxn id="20483" idx="2"/>
            <a:endCxn id="20483" idx="3"/>
          </p:cNvCxnSpPr>
          <p:nvPr/>
        </p:nvCxnSpPr>
        <p:spPr bwMode="auto">
          <a:xfrm rot="10800000" flipH="1" flipV="1">
            <a:off x="900187" y="22304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Oval 14"/>
          <p:cNvSpPr>
            <a:spLocks noChangeArrowheads="1"/>
          </p:cNvSpPr>
          <p:nvPr/>
        </p:nvSpPr>
        <p:spPr bwMode="auto">
          <a:xfrm>
            <a:off x="2086049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0488" name="AutoShape 15"/>
          <p:cNvCxnSpPr>
            <a:cxnSpLocks noChangeShapeType="1"/>
            <a:stCxn id="20487" idx="2"/>
            <a:endCxn id="20487" idx="3"/>
          </p:cNvCxnSpPr>
          <p:nvPr/>
        </p:nvCxnSpPr>
        <p:spPr bwMode="auto">
          <a:xfrm rot="10800000" flipH="1" flipV="1">
            <a:off x="2066999" y="222408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9" name="Oval 18"/>
          <p:cNvSpPr>
            <a:spLocks noChangeArrowheads="1"/>
          </p:cNvSpPr>
          <p:nvPr/>
        </p:nvSpPr>
        <p:spPr bwMode="auto">
          <a:xfrm>
            <a:off x="3246512" y="19573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0490" name="AutoShape 19"/>
          <p:cNvCxnSpPr>
            <a:cxnSpLocks noChangeShapeType="1"/>
            <a:stCxn id="20489" idx="2"/>
            <a:endCxn id="20489" idx="3"/>
          </p:cNvCxnSpPr>
          <p:nvPr/>
        </p:nvCxnSpPr>
        <p:spPr bwMode="auto">
          <a:xfrm rot="10800000" flipH="1" flipV="1">
            <a:off x="3227462" y="22240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1" name="Text Box 20"/>
          <p:cNvSpPr txBox="1">
            <a:spLocks noChangeArrowheads="1"/>
          </p:cNvSpPr>
          <p:nvPr/>
        </p:nvSpPr>
        <p:spPr bwMode="auto">
          <a:xfrm>
            <a:off x="381074" y="2325688"/>
            <a:ext cx="3254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2" name="Text Box 21"/>
          <p:cNvSpPr txBox="1">
            <a:spLocks noChangeArrowheads="1"/>
          </p:cNvSpPr>
          <p:nvPr/>
        </p:nvSpPr>
        <p:spPr bwMode="auto">
          <a:xfrm>
            <a:off x="1532012" y="2292350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3" name="Text Box 23"/>
          <p:cNvSpPr txBox="1">
            <a:spLocks noChangeArrowheads="1"/>
          </p:cNvSpPr>
          <p:nvPr/>
        </p:nvSpPr>
        <p:spPr bwMode="auto">
          <a:xfrm>
            <a:off x="2982987" y="2282825"/>
            <a:ext cx="3254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0494" name="Line 24"/>
          <p:cNvSpPr>
            <a:spLocks noChangeShapeType="1"/>
          </p:cNvSpPr>
          <p:nvPr/>
        </p:nvSpPr>
        <p:spPr bwMode="auto">
          <a:xfrm>
            <a:off x="1181174" y="249078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5" name="Line 25"/>
          <p:cNvSpPr>
            <a:spLocks noChangeShapeType="1"/>
          </p:cNvSpPr>
          <p:nvPr/>
        </p:nvSpPr>
        <p:spPr bwMode="auto">
          <a:xfrm flipH="1">
            <a:off x="2284487" y="246221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6" name="Line 26"/>
          <p:cNvSpPr>
            <a:spLocks noChangeShapeType="1"/>
          </p:cNvSpPr>
          <p:nvPr/>
        </p:nvSpPr>
        <p:spPr bwMode="auto">
          <a:xfrm flipH="1">
            <a:off x="2636912" y="249078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0497" name="Text Box 56"/>
          <p:cNvSpPr txBox="1">
            <a:spLocks noChangeArrowheads="1"/>
          </p:cNvSpPr>
          <p:nvPr/>
        </p:nvSpPr>
        <p:spPr bwMode="auto">
          <a:xfrm>
            <a:off x="1042988" y="366167"/>
            <a:ext cx="69913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600" b="1" dirty="0"/>
              <a:t>Variance of Twin 1 AND Twin 2 </a:t>
            </a:r>
          </a:p>
          <a:p>
            <a:pPr algn="ctr"/>
            <a:r>
              <a:rPr lang="en-GB" altLang="en-US" sz="3600" b="1" dirty="0"/>
              <a:t>(for MZ and DZ pairs)	</a:t>
            </a:r>
            <a:endParaRPr lang="en-US" altLang="en-US" sz="3600" b="1" dirty="0"/>
          </a:p>
        </p:txBody>
      </p:sp>
      <p:sp>
        <p:nvSpPr>
          <p:cNvPr id="20498" name="Text Box 7"/>
          <p:cNvSpPr txBox="1">
            <a:spLocks noChangeArrowheads="1"/>
          </p:cNvSpPr>
          <p:nvPr/>
        </p:nvSpPr>
        <p:spPr bwMode="auto">
          <a:xfrm>
            <a:off x="2906787" y="3038475"/>
            <a:ext cx="388937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V="1">
            <a:off x="3131840" y="3283446"/>
            <a:ext cx="454025" cy="100965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1" name="AutoShape 27"/>
          <p:cNvCxnSpPr>
            <a:cxnSpLocks noChangeShapeType="1"/>
          </p:cNvCxnSpPr>
          <p:nvPr/>
        </p:nvCxnSpPr>
        <p:spPr bwMode="auto">
          <a:xfrm rot="10800000" flipH="1" flipV="1">
            <a:off x="3323034" y="2181225"/>
            <a:ext cx="96838" cy="207963"/>
          </a:xfrm>
          <a:prstGeom prst="curvedConnector4">
            <a:avLst>
              <a:gd name="adj1" fmla="val -393444"/>
              <a:gd name="adj2" fmla="val 288546"/>
            </a:avLst>
          </a:prstGeom>
          <a:noFill/>
          <a:ln w="38100">
            <a:solidFill>
              <a:schemeClr val="hlink"/>
            </a:solidFill>
            <a:prstDash val="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Line 19"/>
          <p:cNvSpPr>
            <a:spLocks noChangeShapeType="1"/>
          </p:cNvSpPr>
          <p:nvPr/>
        </p:nvSpPr>
        <p:spPr bwMode="auto">
          <a:xfrm flipH="1">
            <a:off x="2412008" y="3038475"/>
            <a:ext cx="431800" cy="10080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716463" y="1831975"/>
            <a:ext cx="24812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a*1*a = a</a:t>
            </a:r>
            <a:r>
              <a:rPr lang="en-GB" altLang="en-US" baseline="30000"/>
              <a:t>2</a:t>
            </a:r>
            <a:endParaRPr lang="en-US" altLang="en-US" baseline="30000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5264150" y="2373313"/>
            <a:ext cx="4810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+</a:t>
            </a:r>
            <a:endParaRPr lang="en-US" altLang="en-US"/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4760913" y="2894013"/>
            <a:ext cx="23955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c*1*c = c</a:t>
            </a:r>
            <a:r>
              <a:rPr lang="en-GB" altLang="en-US" baseline="30000"/>
              <a:t>2</a:t>
            </a:r>
            <a:endParaRPr lang="en-US" altLang="en-US" baseline="30000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4787900" y="4098925"/>
            <a:ext cx="24812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e*1*e = e</a:t>
            </a:r>
            <a:r>
              <a:rPr lang="en-GB" altLang="en-US" baseline="30000"/>
              <a:t>2</a:t>
            </a:r>
            <a:endParaRPr lang="en-US" altLang="en-US" baseline="30000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5314950" y="3563938"/>
            <a:ext cx="4810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/>
              <a:t>+</a:t>
            </a:r>
            <a:endParaRPr lang="en-US" altLang="en-US"/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1547813" y="5373216"/>
            <a:ext cx="6588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Total Variance = a</a:t>
            </a:r>
            <a:r>
              <a:rPr lang="en-GB" altLang="en-US" baseline="30000" dirty="0"/>
              <a:t>2</a:t>
            </a:r>
            <a:r>
              <a:rPr lang="en-GB" altLang="en-US" dirty="0"/>
              <a:t> + c</a:t>
            </a:r>
            <a:r>
              <a:rPr lang="en-GB" altLang="en-US" baseline="30000" dirty="0"/>
              <a:t>2</a:t>
            </a:r>
            <a:r>
              <a:rPr lang="en-GB" altLang="en-US" dirty="0"/>
              <a:t> + e</a:t>
            </a:r>
            <a:r>
              <a:rPr lang="en-GB" altLang="en-US" baseline="30000" dirty="0"/>
              <a:t>2</a:t>
            </a:r>
            <a:endParaRPr lang="en-US" alt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64782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550988" y="4755530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1</a:t>
            </a:r>
            <a:endParaRPr lang="en-US" altLang="en-US" sz="2400" b="1" baseline="-25000"/>
          </a:p>
        </p:txBody>
      </p: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855663" y="232348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cxnSp>
        <p:nvCxnSpPr>
          <p:cNvPr id="27652" name="AutoShape 4"/>
          <p:cNvCxnSpPr>
            <a:cxnSpLocks noChangeShapeType="1"/>
            <a:stCxn id="27651" idx="2"/>
            <a:endCxn id="27651" idx="3"/>
          </p:cNvCxnSpPr>
          <p:nvPr/>
        </p:nvCxnSpPr>
        <p:spPr bwMode="auto">
          <a:xfrm rot="10800000" flipH="1" flipV="1">
            <a:off x="836613" y="259018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2022475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7654" name="AutoShape 6"/>
          <p:cNvCxnSpPr>
            <a:cxnSpLocks noChangeShapeType="1"/>
            <a:stCxn id="27653" idx="2"/>
            <a:endCxn id="27653" idx="3"/>
          </p:cNvCxnSpPr>
          <p:nvPr/>
        </p:nvCxnSpPr>
        <p:spPr bwMode="auto">
          <a:xfrm rot="10800000" flipH="1" flipV="1">
            <a:off x="2003425" y="2583830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3182938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7656" name="AutoShape 8"/>
          <p:cNvCxnSpPr>
            <a:cxnSpLocks noChangeShapeType="1"/>
            <a:stCxn id="27655" idx="2"/>
            <a:endCxn id="27655" idx="3"/>
          </p:cNvCxnSpPr>
          <p:nvPr/>
        </p:nvCxnSpPr>
        <p:spPr bwMode="auto">
          <a:xfrm rot="10800000" flipH="1" flipV="1">
            <a:off x="3163888" y="258383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23850" y="2671142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509713" y="2706067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2662238" y="270448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1117600" y="2850530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 flipH="1">
            <a:off x="2220913" y="2821955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 flipH="1">
            <a:off x="2573338" y="2850530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1036638" y="350217"/>
            <a:ext cx="7496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Covariance Twin 1-2: MZ pairs</a:t>
            </a:r>
            <a:endParaRPr lang="en-US" altLang="en-US" b="1"/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1042988" y="5517232"/>
            <a:ext cx="54689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Total Covariance = a</a:t>
            </a:r>
            <a:r>
              <a:rPr lang="en-GB" altLang="en-US" baseline="30000" dirty="0"/>
              <a:t>2 </a:t>
            </a:r>
            <a:r>
              <a:rPr lang="en-GB" altLang="en-US" dirty="0"/>
              <a:t>+</a:t>
            </a:r>
            <a:endParaRPr lang="en-US" altLang="en-US" dirty="0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5935663" y="4755530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2</a:t>
            </a:r>
            <a:endParaRPr lang="en-US" altLang="en-US" sz="2400" b="1" baseline="-25000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5240338" y="232348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7667" name="AutoShape 19"/>
          <p:cNvCxnSpPr>
            <a:cxnSpLocks noChangeShapeType="1"/>
            <a:stCxn id="27666" idx="2"/>
            <a:endCxn id="27666" idx="3"/>
          </p:cNvCxnSpPr>
          <p:nvPr/>
        </p:nvCxnSpPr>
        <p:spPr bwMode="auto">
          <a:xfrm rot="10800000" flipH="1" flipV="1">
            <a:off x="5221288" y="259018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20"/>
          <p:cNvSpPr>
            <a:spLocks noChangeArrowheads="1"/>
          </p:cNvSpPr>
          <p:nvPr/>
        </p:nvSpPr>
        <p:spPr bwMode="auto">
          <a:xfrm>
            <a:off x="6407150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7669" name="AutoShape 21"/>
          <p:cNvCxnSpPr>
            <a:cxnSpLocks noChangeShapeType="1"/>
            <a:stCxn id="27668" idx="2"/>
            <a:endCxn id="27668" idx="3"/>
          </p:cNvCxnSpPr>
          <p:nvPr/>
        </p:nvCxnSpPr>
        <p:spPr bwMode="auto">
          <a:xfrm rot="10800000" flipH="1" flipV="1">
            <a:off x="6388100" y="2583830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0" name="Oval 22"/>
          <p:cNvSpPr>
            <a:spLocks noChangeArrowheads="1"/>
          </p:cNvSpPr>
          <p:nvPr/>
        </p:nvSpPr>
        <p:spPr bwMode="auto">
          <a:xfrm>
            <a:off x="7567613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/>
              <a:t>E</a:t>
            </a:r>
            <a:endParaRPr lang="en-US" altLang="en-US" sz="2400" b="1"/>
          </a:p>
        </p:txBody>
      </p:sp>
      <p:cxnSp>
        <p:nvCxnSpPr>
          <p:cNvPr id="27671" name="AutoShape 23"/>
          <p:cNvCxnSpPr>
            <a:cxnSpLocks noChangeShapeType="1"/>
            <a:stCxn id="27670" idx="2"/>
            <a:endCxn id="27670" idx="3"/>
          </p:cNvCxnSpPr>
          <p:nvPr/>
        </p:nvCxnSpPr>
        <p:spPr bwMode="auto">
          <a:xfrm rot="10800000" flipH="1" flipV="1">
            <a:off x="7548563" y="258383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716463" y="2709242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5867400" y="2706067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7054850" y="270448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5" name="Line 27"/>
          <p:cNvSpPr>
            <a:spLocks noChangeShapeType="1"/>
          </p:cNvSpPr>
          <p:nvPr/>
        </p:nvSpPr>
        <p:spPr bwMode="auto">
          <a:xfrm>
            <a:off x="5502275" y="2850530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76" name="Line 28"/>
          <p:cNvSpPr>
            <a:spLocks noChangeShapeType="1"/>
          </p:cNvSpPr>
          <p:nvPr/>
        </p:nvSpPr>
        <p:spPr bwMode="auto">
          <a:xfrm flipH="1">
            <a:off x="6605588" y="2821955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77" name="Line 29"/>
          <p:cNvSpPr>
            <a:spLocks noChangeShapeType="1"/>
          </p:cNvSpPr>
          <p:nvPr/>
        </p:nvSpPr>
        <p:spPr bwMode="auto">
          <a:xfrm flipH="1">
            <a:off x="6958013" y="2850530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27678" name="AutoShape 30"/>
          <p:cNvCxnSpPr>
            <a:cxnSpLocks noChangeShapeType="1"/>
            <a:stCxn id="27655" idx="0"/>
            <a:endCxn id="27666" idx="0"/>
          </p:cNvCxnSpPr>
          <p:nvPr/>
        </p:nvCxnSpPr>
        <p:spPr bwMode="auto">
          <a:xfrm rot="5400000" flipV="1">
            <a:off x="4475163" y="1272555"/>
            <a:ext cx="6350" cy="2057400"/>
          </a:xfrm>
          <a:prstGeom prst="curvedConnector3">
            <a:avLst>
              <a:gd name="adj1" fmla="val -6450000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9" name="AutoShape 31"/>
          <p:cNvCxnSpPr>
            <a:cxnSpLocks noChangeShapeType="1"/>
            <a:stCxn id="27653" idx="0"/>
            <a:endCxn id="27668" idx="0"/>
          </p:cNvCxnSpPr>
          <p:nvPr/>
        </p:nvCxnSpPr>
        <p:spPr bwMode="auto">
          <a:xfrm rot="5400000" flipV="1">
            <a:off x="4480719" y="106536"/>
            <a:ext cx="1587" cy="4384675"/>
          </a:xfrm>
          <a:prstGeom prst="curvedConnector3">
            <a:avLst>
              <a:gd name="adj1" fmla="val -59100014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4297363" y="1648792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/>
              <a:t>1</a:t>
            </a:r>
            <a:endParaRPr lang="en-US" altLang="en-US" sz="2800" b="1"/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4259263" y="1096342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/>
              <a:t>1</a:t>
            </a:r>
            <a:endParaRPr lang="en-US" altLang="en-US" sz="2800" b="1"/>
          </a:p>
        </p:txBody>
      </p:sp>
      <p:sp>
        <p:nvSpPr>
          <p:cNvPr id="27682" name="Line 34"/>
          <p:cNvSpPr>
            <a:spLocks noChangeShapeType="1"/>
          </p:cNvSpPr>
          <p:nvPr/>
        </p:nvSpPr>
        <p:spPr bwMode="auto">
          <a:xfrm flipV="1">
            <a:off x="3059113" y="3356942"/>
            <a:ext cx="504825" cy="10080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7683" name="AutoShape 35"/>
          <p:cNvCxnSpPr>
            <a:cxnSpLocks noChangeShapeType="1"/>
            <a:stCxn id="27655" idx="7"/>
            <a:endCxn id="27666" idx="1"/>
          </p:cNvCxnSpPr>
          <p:nvPr/>
        </p:nvCxnSpPr>
        <p:spPr bwMode="auto">
          <a:xfrm rot="5400000" flipV="1">
            <a:off x="4475163" y="1539254"/>
            <a:ext cx="6350" cy="1679575"/>
          </a:xfrm>
          <a:prstGeom prst="curvedConnector3">
            <a:avLst>
              <a:gd name="adj1" fmla="val -4525000"/>
            </a:avLst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4" name="Text Box 36"/>
          <p:cNvSpPr txBox="1">
            <a:spLocks noChangeArrowheads="1"/>
          </p:cNvSpPr>
          <p:nvPr/>
        </p:nvSpPr>
        <p:spPr bwMode="auto">
          <a:xfrm>
            <a:off x="1053108" y="3385517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e</a:t>
            </a:r>
          </a:p>
        </p:txBody>
      </p:sp>
      <p:sp>
        <p:nvSpPr>
          <p:cNvPr id="27685" name="Text Box 37"/>
          <p:cNvSpPr txBox="1">
            <a:spLocks noChangeArrowheads="1"/>
          </p:cNvSpPr>
          <p:nvPr/>
        </p:nvSpPr>
        <p:spPr bwMode="auto">
          <a:xfrm>
            <a:off x="2664420" y="3371230"/>
            <a:ext cx="409575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7686" name="Text Box 38"/>
          <p:cNvSpPr txBox="1">
            <a:spLocks noChangeArrowheads="1"/>
          </p:cNvSpPr>
          <p:nvPr/>
        </p:nvSpPr>
        <p:spPr bwMode="auto">
          <a:xfrm>
            <a:off x="1872258" y="3385517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7687" name="Text Box 39"/>
          <p:cNvSpPr txBox="1">
            <a:spLocks noChangeArrowheads="1"/>
          </p:cNvSpPr>
          <p:nvPr/>
        </p:nvSpPr>
        <p:spPr bwMode="auto">
          <a:xfrm>
            <a:off x="5437783" y="3385517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a</a:t>
            </a:r>
            <a:endParaRPr lang="en-US" altLang="en-US" sz="3200" b="1"/>
          </a:p>
        </p:txBody>
      </p:sp>
      <p:sp>
        <p:nvSpPr>
          <p:cNvPr id="27688" name="Text Box 40"/>
          <p:cNvSpPr txBox="1">
            <a:spLocks noChangeArrowheads="1"/>
          </p:cNvSpPr>
          <p:nvPr/>
        </p:nvSpPr>
        <p:spPr bwMode="auto">
          <a:xfrm>
            <a:off x="7042745" y="3404567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e</a:t>
            </a:r>
            <a:endParaRPr lang="en-US" altLang="en-US" sz="3200" b="1"/>
          </a:p>
        </p:txBody>
      </p:sp>
      <p:sp>
        <p:nvSpPr>
          <p:cNvPr id="27689" name="Text Box 41"/>
          <p:cNvSpPr txBox="1">
            <a:spLocks noChangeArrowheads="1"/>
          </p:cNvSpPr>
          <p:nvPr/>
        </p:nvSpPr>
        <p:spPr bwMode="auto">
          <a:xfrm>
            <a:off x="6280745" y="3385517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7690" name="Line 42"/>
          <p:cNvSpPr>
            <a:spLocks noChangeShapeType="1"/>
          </p:cNvSpPr>
          <p:nvPr/>
        </p:nvSpPr>
        <p:spPr bwMode="auto">
          <a:xfrm>
            <a:off x="5364163" y="3356942"/>
            <a:ext cx="350837" cy="10795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060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67544" y="314797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550988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1</a:t>
            </a:r>
            <a:endParaRPr lang="en-US" altLang="en-US" sz="2400" b="1" baseline="-2500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855663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cxnSp>
        <p:nvCxnSpPr>
          <p:cNvPr id="28676" name="AutoShape 4"/>
          <p:cNvCxnSpPr>
            <a:cxnSpLocks noChangeShapeType="1"/>
            <a:stCxn id="28675" idx="2"/>
            <a:endCxn id="28675" idx="3"/>
          </p:cNvCxnSpPr>
          <p:nvPr/>
        </p:nvCxnSpPr>
        <p:spPr bwMode="auto">
          <a:xfrm rot="10800000" flipH="1" flipV="1">
            <a:off x="836613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2022475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8678" name="AutoShape 6"/>
          <p:cNvCxnSpPr>
            <a:cxnSpLocks noChangeShapeType="1"/>
            <a:stCxn id="28677" idx="2"/>
            <a:endCxn id="28677" idx="3"/>
          </p:cNvCxnSpPr>
          <p:nvPr/>
        </p:nvCxnSpPr>
        <p:spPr bwMode="auto">
          <a:xfrm rot="10800000" flipH="1" flipV="1">
            <a:off x="2003425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3182938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80" name="AutoShape 8"/>
          <p:cNvCxnSpPr>
            <a:cxnSpLocks noChangeShapeType="1"/>
            <a:stCxn id="28679" idx="2"/>
            <a:endCxn id="28679" idx="3"/>
          </p:cNvCxnSpPr>
          <p:nvPr/>
        </p:nvCxnSpPr>
        <p:spPr bwMode="auto">
          <a:xfrm rot="10800000" flipH="1" flipV="1">
            <a:off x="3163888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23850" y="23114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509713" y="2346325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662238" y="2344738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117600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2220913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H="1">
            <a:off x="2573338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1036638" y="422225"/>
            <a:ext cx="7496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Covariance Twin 1-2: MZ pairs</a:t>
            </a:r>
            <a:endParaRPr lang="en-US" altLang="en-US" b="1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1042988" y="5589240"/>
            <a:ext cx="62420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Total Covariance = a</a:t>
            </a:r>
            <a:r>
              <a:rPr lang="en-GB" altLang="en-US" baseline="30000" dirty="0"/>
              <a:t>2</a:t>
            </a:r>
            <a:r>
              <a:rPr lang="en-GB" altLang="en-US" dirty="0"/>
              <a:t> + c</a:t>
            </a:r>
            <a:r>
              <a:rPr lang="en-GB" altLang="en-US" baseline="30000" dirty="0"/>
              <a:t>2</a:t>
            </a:r>
            <a:r>
              <a:rPr lang="en-GB" altLang="en-US" dirty="0"/>
              <a:t> </a:t>
            </a:r>
            <a:endParaRPr lang="en-US" altLang="en-US" baseline="30000" dirty="0"/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5935663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2</a:t>
            </a:r>
            <a:endParaRPr lang="en-US" altLang="en-US" sz="2400" b="1" baseline="-25000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5240338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91" name="AutoShape 19"/>
          <p:cNvCxnSpPr>
            <a:cxnSpLocks noChangeShapeType="1"/>
            <a:stCxn id="28690" idx="2"/>
            <a:endCxn id="28690" idx="3"/>
          </p:cNvCxnSpPr>
          <p:nvPr/>
        </p:nvCxnSpPr>
        <p:spPr bwMode="auto">
          <a:xfrm rot="10800000" flipH="1" flipV="1">
            <a:off x="5221288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2" name="Oval 20"/>
          <p:cNvSpPr>
            <a:spLocks noChangeArrowheads="1"/>
          </p:cNvSpPr>
          <p:nvPr/>
        </p:nvSpPr>
        <p:spPr bwMode="auto">
          <a:xfrm>
            <a:off x="6407150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8693" name="AutoShape 21"/>
          <p:cNvCxnSpPr>
            <a:cxnSpLocks noChangeShapeType="1"/>
            <a:stCxn id="28692" idx="2"/>
            <a:endCxn id="28692" idx="3"/>
          </p:cNvCxnSpPr>
          <p:nvPr/>
        </p:nvCxnSpPr>
        <p:spPr bwMode="auto">
          <a:xfrm rot="10800000" flipH="1" flipV="1">
            <a:off x="6388100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7567613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/>
              <a:t>E</a:t>
            </a:r>
            <a:endParaRPr lang="en-US" altLang="en-US" sz="2400" b="1"/>
          </a:p>
        </p:txBody>
      </p:sp>
      <p:cxnSp>
        <p:nvCxnSpPr>
          <p:cNvPr id="28695" name="AutoShape 23"/>
          <p:cNvCxnSpPr>
            <a:cxnSpLocks noChangeShapeType="1"/>
            <a:stCxn id="28694" idx="2"/>
            <a:endCxn id="28694" idx="3"/>
          </p:cNvCxnSpPr>
          <p:nvPr/>
        </p:nvCxnSpPr>
        <p:spPr bwMode="auto">
          <a:xfrm rot="10800000" flipH="1" flipV="1">
            <a:off x="7548563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4716463" y="234950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5867400" y="23463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7054850" y="2344738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5502275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 flipH="1">
            <a:off x="6605588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1" name="Line 29"/>
          <p:cNvSpPr>
            <a:spLocks noChangeShapeType="1"/>
          </p:cNvSpPr>
          <p:nvPr/>
        </p:nvSpPr>
        <p:spPr bwMode="auto">
          <a:xfrm flipH="1">
            <a:off x="6958013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28702" name="AutoShape 30"/>
          <p:cNvCxnSpPr>
            <a:cxnSpLocks noChangeShapeType="1"/>
            <a:stCxn id="28679" idx="0"/>
            <a:endCxn id="28690" idx="0"/>
          </p:cNvCxnSpPr>
          <p:nvPr/>
        </p:nvCxnSpPr>
        <p:spPr bwMode="auto">
          <a:xfrm rot="5400000" flipV="1">
            <a:off x="4475163" y="1344563"/>
            <a:ext cx="6350" cy="2057400"/>
          </a:xfrm>
          <a:prstGeom prst="curvedConnector3">
            <a:avLst>
              <a:gd name="adj1" fmla="val -6450000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03" name="AutoShape 31"/>
          <p:cNvCxnSpPr>
            <a:cxnSpLocks noChangeShapeType="1"/>
            <a:stCxn id="28677" idx="0"/>
            <a:endCxn id="28692" idx="0"/>
          </p:cNvCxnSpPr>
          <p:nvPr/>
        </p:nvCxnSpPr>
        <p:spPr bwMode="auto">
          <a:xfrm rot="5400000" flipV="1">
            <a:off x="4480719" y="178544"/>
            <a:ext cx="1587" cy="4384675"/>
          </a:xfrm>
          <a:prstGeom prst="curvedConnector3">
            <a:avLst>
              <a:gd name="adj1" fmla="val -59100014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4297363" y="1720800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/>
              <a:t>1</a:t>
            </a:r>
            <a:endParaRPr lang="en-US" altLang="en-US" sz="2800" b="1"/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4259263" y="1168350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/>
              <a:t>1</a:t>
            </a:r>
            <a:endParaRPr lang="en-US" altLang="en-US" sz="2800" b="1"/>
          </a:p>
        </p:txBody>
      </p:sp>
      <p:sp>
        <p:nvSpPr>
          <p:cNvPr id="28706" name="Text Box 36"/>
          <p:cNvSpPr txBox="1">
            <a:spLocks noChangeArrowheads="1"/>
          </p:cNvSpPr>
          <p:nvPr/>
        </p:nvSpPr>
        <p:spPr bwMode="auto">
          <a:xfrm>
            <a:off x="971600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e</a:t>
            </a:r>
          </a:p>
        </p:txBody>
      </p:sp>
      <p:sp>
        <p:nvSpPr>
          <p:cNvPr id="28707" name="Text Box 37"/>
          <p:cNvSpPr txBox="1">
            <a:spLocks noChangeArrowheads="1"/>
          </p:cNvSpPr>
          <p:nvPr/>
        </p:nvSpPr>
        <p:spPr bwMode="auto">
          <a:xfrm>
            <a:off x="2582912" y="3443238"/>
            <a:ext cx="409575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8708" name="Text Box 38"/>
          <p:cNvSpPr txBox="1">
            <a:spLocks noChangeArrowheads="1"/>
          </p:cNvSpPr>
          <p:nvPr/>
        </p:nvSpPr>
        <p:spPr bwMode="auto">
          <a:xfrm>
            <a:off x="1790750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8709" name="Text Box 39"/>
          <p:cNvSpPr txBox="1">
            <a:spLocks noChangeArrowheads="1"/>
          </p:cNvSpPr>
          <p:nvPr/>
        </p:nvSpPr>
        <p:spPr bwMode="auto">
          <a:xfrm>
            <a:off x="5356275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a</a:t>
            </a:r>
            <a:endParaRPr lang="en-US" altLang="en-US" sz="3200" b="1"/>
          </a:p>
        </p:txBody>
      </p:sp>
      <p:sp>
        <p:nvSpPr>
          <p:cNvPr id="28710" name="Text Box 40"/>
          <p:cNvSpPr txBox="1">
            <a:spLocks noChangeArrowheads="1"/>
          </p:cNvSpPr>
          <p:nvPr/>
        </p:nvSpPr>
        <p:spPr bwMode="auto">
          <a:xfrm>
            <a:off x="6961237" y="347657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e</a:t>
            </a:r>
            <a:endParaRPr lang="en-US" altLang="en-US" sz="3200" b="1"/>
          </a:p>
        </p:txBody>
      </p:sp>
      <p:sp>
        <p:nvSpPr>
          <p:cNvPr id="28711" name="Text Box 41"/>
          <p:cNvSpPr txBox="1">
            <a:spLocks noChangeArrowheads="1"/>
          </p:cNvSpPr>
          <p:nvPr/>
        </p:nvSpPr>
        <p:spPr bwMode="auto">
          <a:xfrm>
            <a:off x="6199237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8712" name="Line 43"/>
          <p:cNvSpPr>
            <a:spLocks noChangeShapeType="1"/>
          </p:cNvSpPr>
          <p:nvPr/>
        </p:nvSpPr>
        <p:spPr bwMode="auto">
          <a:xfrm flipV="1">
            <a:off x="2432050" y="3213050"/>
            <a:ext cx="0" cy="14398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8713" name="Line 44"/>
          <p:cNvSpPr>
            <a:spLocks noChangeShapeType="1"/>
          </p:cNvSpPr>
          <p:nvPr/>
        </p:nvSpPr>
        <p:spPr bwMode="auto">
          <a:xfrm>
            <a:off x="6423025" y="3213050"/>
            <a:ext cx="0" cy="15113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8714" name="AutoShape 45"/>
          <p:cNvCxnSpPr>
            <a:cxnSpLocks noChangeShapeType="1"/>
            <a:stCxn id="28677" idx="7"/>
            <a:endCxn id="28692" idx="1"/>
          </p:cNvCxnSpPr>
          <p:nvPr/>
        </p:nvCxnSpPr>
        <p:spPr bwMode="auto">
          <a:xfrm rot="5400000" flipV="1">
            <a:off x="4480719" y="445244"/>
            <a:ext cx="1588" cy="4006850"/>
          </a:xfrm>
          <a:prstGeom prst="curvedConnector3">
            <a:avLst>
              <a:gd name="adj1" fmla="val -53100014"/>
            </a:avLst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7844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550988" y="4755530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1</a:t>
            </a:r>
            <a:endParaRPr lang="en-US" altLang="en-US" sz="2400" b="1" baseline="-25000"/>
          </a:p>
        </p:txBody>
      </p: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855663" y="232348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cxnSp>
        <p:nvCxnSpPr>
          <p:cNvPr id="27652" name="AutoShape 4"/>
          <p:cNvCxnSpPr>
            <a:cxnSpLocks noChangeShapeType="1"/>
            <a:stCxn id="27651" idx="2"/>
            <a:endCxn id="27651" idx="3"/>
          </p:cNvCxnSpPr>
          <p:nvPr/>
        </p:nvCxnSpPr>
        <p:spPr bwMode="auto">
          <a:xfrm rot="10800000" flipH="1" flipV="1">
            <a:off x="836613" y="259018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2022475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7654" name="AutoShape 6"/>
          <p:cNvCxnSpPr>
            <a:cxnSpLocks noChangeShapeType="1"/>
            <a:stCxn id="27653" idx="2"/>
            <a:endCxn id="27653" idx="3"/>
          </p:cNvCxnSpPr>
          <p:nvPr/>
        </p:nvCxnSpPr>
        <p:spPr bwMode="auto">
          <a:xfrm rot="10800000" flipH="1" flipV="1">
            <a:off x="2003425" y="2583830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3182938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7656" name="AutoShape 8"/>
          <p:cNvCxnSpPr>
            <a:cxnSpLocks noChangeShapeType="1"/>
            <a:stCxn id="27655" idx="2"/>
            <a:endCxn id="27655" idx="3"/>
          </p:cNvCxnSpPr>
          <p:nvPr/>
        </p:nvCxnSpPr>
        <p:spPr bwMode="auto">
          <a:xfrm rot="10800000" flipH="1" flipV="1">
            <a:off x="3163888" y="258383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23850" y="2671142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509713" y="2706067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2662238" y="270448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1117600" y="2850530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 flipH="1">
            <a:off x="2220913" y="2821955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 flipH="1">
            <a:off x="2573338" y="2850530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1036638" y="350217"/>
            <a:ext cx="74723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 dirty="0"/>
              <a:t>Covariance Twin 1-2: </a:t>
            </a:r>
            <a:r>
              <a:rPr lang="en-GB" altLang="en-US" b="1" dirty="0" smtClean="0"/>
              <a:t>DZ </a:t>
            </a:r>
            <a:r>
              <a:rPr lang="en-GB" altLang="en-US" b="1" dirty="0"/>
              <a:t>pairs</a:t>
            </a:r>
            <a:endParaRPr lang="en-US" altLang="en-US" b="1" dirty="0"/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1042988" y="5517232"/>
            <a:ext cx="58889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Total Covariance = </a:t>
            </a:r>
            <a:r>
              <a:rPr lang="en-GB" altLang="en-US" dirty="0" smtClean="0"/>
              <a:t>.5a</a:t>
            </a:r>
            <a:r>
              <a:rPr lang="en-GB" altLang="en-US" baseline="30000" dirty="0" smtClean="0"/>
              <a:t>2 </a:t>
            </a:r>
            <a:r>
              <a:rPr lang="en-GB" altLang="en-US" dirty="0"/>
              <a:t>+</a:t>
            </a:r>
            <a:endParaRPr lang="en-US" altLang="en-US" dirty="0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5935663" y="4755530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2</a:t>
            </a:r>
            <a:endParaRPr lang="en-US" altLang="en-US" sz="2400" b="1" baseline="-25000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5240338" y="232348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7667" name="AutoShape 19"/>
          <p:cNvCxnSpPr>
            <a:cxnSpLocks noChangeShapeType="1"/>
            <a:stCxn id="27666" idx="2"/>
            <a:endCxn id="27666" idx="3"/>
          </p:cNvCxnSpPr>
          <p:nvPr/>
        </p:nvCxnSpPr>
        <p:spPr bwMode="auto">
          <a:xfrm rot="10800000" flipH="1" flipV="1">
            <a:off x="5221288" y="259018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68" name="Oval 20"/>
          <p:cNvSpPr>
            <a:spLocks noChangeArrowheads="1"/>
          </p:cNvSpPr>
          <p:nvPr/>
        </p:nvSpPr>
        <p:spPr bwMode="auto">
          <a:xfrm>
            <a:off x="6407150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7669" name="AutoShape 21"/>
          <p:cNvCxnSpPr>
            <a:cxnSpLocks noChangeShapeType="1"/>
            <a:stCxn id="27668" idx="2"/>
            <a:endCxn id="27668" idx="3"/>
          </p:cNvCxnSpPr>
          <p:nvPr/>
        </p:nvCxnSpPr>
        <p:spPr bwMode="auto">
          <a:xfrm rot="10800000" flipH="1" flipV="1">
            <a:off x="6388100" y="2583830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0" name="Oval 22"/>
          <p:cNvSpPr>
            <a:spLocks noChangeArrowheads="1"/>
          </p:cNvSpPr>
          <p:nvPr/>
        </p:nvSpPr>
        <p:spPr bwMode="auto">
          <a:xfrm>
            <a:off x="7567613" y="2317130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/>
              <a:t>E</a:t>
            </a:r>
            <a:endParaRPr lang="en-US" altLang="en-US" sz="2400" b="1"/>
          </a:p>
        </p:txBody>
      </p:sp>
      <p:cxnSp>
        <p:nvCxnSpPr>
          <p:cNvPr id="27671" name="AutoShape 23"/>
          <p:cNvCxnSpPr>
            <a:cxnSpLocks noChangeShapeType="1"/>
            <a:stCxn id="27670" idx="2"/>
            <a:endCxn id="27670" idx="3"/>
          </p:cNvCxnSpPr>
          <p:nvPr/>
        </p:nvCxnSpPr>
        <p:spPr bwMode="auto">
          <a:xfrm rot="10800000" flipH="1" flipV="1">
            <a:off x="7548563" y="2583830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716463" y="2709242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5867400" y="2706067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7054850" y="270448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7675" name="Line 27"/>
          <p:cNvSpPr>
            <a:spLocks noChangeShapeType="1"/>
          </p:cNvSpPr>
          <p:nvPr/>
        </p:nvSpPr>
        <p:spPr bwMode="auto">
          <a:xfrm>
            <a:off x="5502275" y="2850530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76" name="Line 28"/>
          <p:cNvSpPr>
            <a:spLocks noChangeShapeType="1"/>
          </p:cNvSpPr>
          <p:nvPr/>
        </p:nvSpPr>
        <p:spPr bwMode="auto">
          <a:xfrm flipH="1">
            <a:off x="6605588" y="2821955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7677" name="Line 29"/>
          <p:cNvSpPr>
            <a:spLocks noChangeShapeType="1"/>
          </p:cNvSpPr>
          <p:nvPr/>
        </p:nvSpPr>
        <p:spPr bwMode="auto">
          <a:xfrm flipH="1">
            <a:off x="6958013" y="2850530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27678" name="AutoShape 30"/>
          <p:cNvCxnSpPr>
            <a:cxnSpLocks noChangeShapeType="1"/>
            <a:stCxn id="27655" idx="0"/>
            <a:endCxn id="27666" idx="0"/>
          </p:cNvCxnSpPr>
          <p:nvPr/>
        </p:nvCxnSpPr>
        <p:spPr bwMode="auto">
          <a:xfrm rot="5400000" flipV="1">
            <a:off x="4475163" y="1272555"/>
            <a:ext cx="6350" cy="2057400"/>
          </a:xfrm>
          <a:prstGeom prst="curvedConnector3">
            <a:avLst>
              <a:gd name="adj1" fmla="val -6450000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679" name="AutoShape 31"/>
          <p:cNvCxnSpPr>
            <a:cxnSpLocks noChangeShapeType="1"/>
            <a:stCxn id="27653" idx="0"/>
            <a:endCxn id="27668" idx="0"/>
          </p:cNvCxnSpPr>
          <p:nvPr/>
        </p:nvCxnSpPr>
        <p:spPr bwMode="auto">
          <a:xfrm rot="5400000" flipV="1">
            <a:off x="4480719" y="106536"/>
            <a:ext cx="1587" cy="4384675"/>
          </a:xfrm>
          <a:prstGeom prst="curvedConnector3">
            <a:avLst>
              <a:gd name="adj1" fmla="val -59100014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0" name="Text Box 32"/>
          <p:cNvSpPr txBox="1">
            <a:spLocks noChangeArrowheads="1"/>
          </p:cNvSpPr>
          <p:nvPr/>
        </p:nvSpPr>
        <p:spPr bwMode="auto">
          <a:xfrm>
            <a:off x="4159580" y="1461170"/>
            <a:ext cx="484428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 dirty="0" smtClean="0"/>
              <a:t>.5</a:t>
            </a:r>
            <a:endParaRPr lang="en-US" altLang="en-US" sz="2800" b="1" dirty="0"/>
          </a:p>
        </p:txBody>
      </p:sp>
      <p:sp>
        <p:nvSpPr>
          <p:cNvPr id="27681" name="Text Box 33"/>
          <p:cNvSpPr txBox="1">
            <a:spLocks noChangeArrowheads="1"/>
          </p:cNvSpPr>
          <p:nvPr/>
        </p:nvSpPr>
        <p:spPr bwMode="auto">
          <a:xfrm>
            <a:off x="4121480" y="908720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 dirty="0"/>
              <a:t>1</a:t>
            </a:r>
            <a:endParaRPr lang="en-US" altLang="en-US" sz="2800" b="1" dirty="0"/>
          </a:p>
        </p:txBody>
      </p:sp>
      <p:sp>
        <p:nvSpPr>
          <p:cNvPr id="27682" name="Line 34"/>
          <p:cNvSpPr>
            <a:spLocks noChangeShapeType="1"/>
          </p:cNvSpPr>
          <p:nvPr/>
        </p:nvSpPr>
        <p:spPr bwMode="auto">
          <a:xfrm flipV="1">
            <a:off x="3059113" y="3356942"/>
            <a:ext cx="504825" cy="10080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7683" name="AutoShape 35"/>
          <p:cNvCxnSpPr>
            <a:cxnSpLocks noChangeShapeType="1"/>
            <a:stCxn id="27655" idx="7"/>
            <a:endCxn id="27666" idx="1"/>
          </p:cNvCxnSpPr>
          <p:nvPr/>
        </p:nvCxnSpPr>
        <p:spPr bwMode="auto">
          <a:xfrm rot="5400000" flipV="1">
            <a:off x="4475163" y="1539254"/>
            <a:ext cx="6350" cy="1679575"/>
          </a:xfrm>
          <a:prstGeom prst="curvedConnector3">
            <a:avLst>
              <a:gd name="adj1" fmla="val -4525000"/>
            </a:avLst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684" name="Text Box 36"/>
          <p:cNvSpPr txBox="1">
            <a:spLocks noChangeArrowheads="1"/>
          </p:cNvSpPr>
          <p:nvPr/>
        </p:nvSpPr>
        <p:spPr bwMode="auto">
          <a:xfrm>
            <a:off x="971600" y="3341911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e</a:t>
            </a:r>
          </a:p>
        </p:txBody>
      </p:sp>
      <p:sp>
        <p:nvSpPr>
          <p:cNvPr id="27685" name="Text Box 37"/>
          <p:cNvSpPr txBox="1">
            <a:spLocks noChangeArrowheads="1"/>
          </p:cNvSpPr>
          <p:nvPr/>
        </p:nvSpPr>
        <p:spPr bwMode="auto">
          <a:xfrm>
            <a:off x="2582912" y="3327624"/>
            <a:ext cx="409575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7686" name="Text Box 38"/>
          <p:cNvSpPr txBox="1">
            <a:spLocks noChangeArrowheads="1"/>
          </p:cNvSpPr>
          <p:nvPr/>
        </p:nvSpPr>
        <p:spPr bwMode="auto">
          <a:xfrm>
            <a:off x="1790750" y="3341911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c</a:t>
            </a:r>
          </a:p>
        </p:txBody>
      </p:sp>
      <p:sp>
        <p:nvSpPr>
          <p:cNvPr id="27687" name="Text Box 39"/>
          <p:cNvSpPr txBox="1">
            <a:spLocks noChangeArrowheads="1"/>
          </p:cNvSpPr>
          <p:nvPr/>
        </p:nvSpPr>
        <p:spPr bwMode="auto">
          <a:xfrm>
            <a:off x="5356275" y="3341911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a</a:t>
            </a:r>
            <a:endParaRPr lang="en-US" altLang="en-US" sz="3200" b="1"/>
          </a:p>
        </p:txBody>
      </p:sp>
      <p:sp>
        <p:nvSpPr>
          <p:cNvPr id="27688" name="Text Box 40"/>
          <p:cNvSpPr txBox="1">
            <a:spLocks noChangeArrowheads="1"/>
          </p:cNvSpPr>
          <p:nvPr/>
        </p:nvSpPr>
        <p:spPr bwMode="auto">
          <a:xfrm>
            <a:off x="6961237" y="3360961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e</a:t>
            </a:r>
            <a:endParaRPr lang="en-US" altLang="en-US" sz="3200" b="1"/>
          </a:p>
        </p:txBody>
      </p:sp>
      <p:sp>
        <p:nvSpPr>
          <p:cNvPr id="27689" name="Text Box 41"/>
          <p:cNvSpPr txBox="1">
            <a:spLocks noChangeArrowheads="1"/>
          </p:cNvSpPr>
          <p:nvPr/>
        </p:nvSpPr>
        <p:spPr bwMode="auto">
          <a:xfrm>
            <a:off x="6199237" y="3341911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7690" name="Line 42"/>
          <p:cNvSpPr>
            <a:spLocks noChangeShapeType="1"/>
          </p:cNvSpPr>
          <p:nvPr/>
        </p:nvSpPr>
        <p:spPr bwMode="auto">
          <a:xfrm>
            <a:off x="5364163" y="3356942"/>
            <a:ext cx="350837" cy="10795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885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GENES (G)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r>
              <a:rPr lang="en-US" dirty="0" smtClean="0"/>
              <a:t>Contribution (“Heritability”)</a:t>
            </a:r>
          </a:p>
          <a:p>
            <a:r>
              <a:rPr lang="en-US" dirty="0" smtClean="0"/>
              <a:t>Type of Action (“Additive”, “Dominant”, </a:t>
            </a:r>
            <a:r>
              <a:rPr lang="en-US" dirty="0" err="1" smtClean="0"/>
              <a:t>Epistatic</a:t>
            </a:r>
            <a:r>
              <a:rPr lang="en-US" dirty="0" smtClean="0"/>
              <a:t>”)</a:t>
            </a:r>
          </a:p>
          <a:p>
            <a:r>
              <a:rPr lang="en-US" dirty="0" smtClean="0"/>
              <a:t>Number, location and function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87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67544" y="314797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550988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1</a:t>
            </a:r>
            <a:endParaRPr lang="en-US" altLang="en-US" sz="2400" b="1" baseline="-2500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855663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cxnSp>
        <p:nvCxnSpPr>
          <p:cNvPr id="28676" name="AutoShape 4"/>
          <p:cNvCxnSpPr>
            <a:cxnSpLocks noChangeShapeType="1"/>
            <a:stCxn id="28675" idx="2"/>
            <a:endCxn id="28675" idx="3"/>
          </p:cNvCxnSpPr>
          <p:nvPr/>
        </p:nvCxnSpPr>
        <p:spPr bwMode="auto">
          <a:xfrm rot="10800000" flipH="1" flipV="1">
            <a:off x="836613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2022475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8678" name="AutoShape 6"/>
          <p:cNvCxnSpPr>
            <a:cxnSpLocks noChangeShapeType="1"/>
            <a:stCxn id="28677" idx="2"/>
            <a:endCxn id="28677" idx="3"/>
          </p:cNvCxnSpPr>
          <p:nvPr/>
        </p:nvCxnSpPr>
        <p:spPr bwMode="auto">
          <a:xfrm rot="10800000" flipH="1" flipV="1">
            <a:off x="2003425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3182938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80" name="AutoShape 8"/>
          <p:cNvCxnSpPr>
            <a:cxnSpLocks noChangeShapeType="1"/>
            <a:stCxn id="28679" idx="2"/>
            <a:endCxn id="28679" idx="3"/>
          </p:cNvCxnSpPr>
          <p:nvPr/>
        </p:nvCxnSpPr>
        <p:spPr bwMode="auto">
          <a:xfrm rot="10800000" flipH="1" flipV="1">
            <a:off x="3163888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23850" y="23114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509713" y="2346325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662238" y="2344738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117600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2220913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H="1">
            <a:off x="2573338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1036638" y="422225"/>
            <a:ext cx="74961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Covariance Twin 1-2: MZ pairs</a:t>
            </a:r>
            <a:endParaRPr lang="en-US" altLang="en-US" b="1"/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1042988" y="5589240"/>
            <a:ext cx="62420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dirty="0"/>
              <a:t>Total Covariance = a</a:t>
            </a:r>
            <a:r>
              <a:rPr lang="en-GB" altLang="en-US" baseline="30000" dirty="0"/>
              <a:t>2</a:t>
            </a:r>
            <a:r>
              <a:rPr lang="en-GB" altLang="en-US" dirty="0"/>
              <a:t> + c</a:t>
            </a:r>
            <a:r>
              <a:rPr lang="en-GB" altLang="en-US" baseline="30000" dirty="0"/>
              <a:t>2</a:t>
            </a:r>
            <a:r>
              <a:rPr lang="en-GB" altLang="en-US" dirty="0"/>
              <a:t> </a:t>
            </a:r>
            <a:endParaRPr lang="en-US" altLang="en-US" baseline="30000" dirty="0"/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5935663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2</a:t>
            </a:r>
            <a:endParaRPr lang="en-US" altLang="en-US" sz="2400" b="1" baseline="-25000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5240338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91" name="AutoShape 19"/>
          <p:cNvCxnSpPr>
            <a:cxnSpLocks noChangeShapeType="1"/>
            <a:stCxn id="28690" idx="2"/>
            <a:endCxn id="28690" idx="3"/>
          </p:cNvCxnSpPr>
          <p:nvPr/>
        </p:nvCxnSpPr>
        <p:spPr bwMode="auto">
          <a:xfrm rot="10800000" flipH="1" flipV="1">
            <a:off x="5221288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2" name="Oval 20"/>
          <p:cNvSpPr>
            <a:spLocks noChangeArrowheads="1"/>
          </p:cNvSpPr>
          <p:nvPr/>
        </p:nvSpPr>
        <p:spPr bwMode="auto">
          <a:xfrm>
            <a:off x="6407150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C</a:t>
            </a:r>
          </a:p>
        </p:txBody>
      </p:sp>
      <p:cxnSp>
        <p:nvCxnSpPr>
          <p:cNvPr id="28693" name="AutoShape 21"/>
          <p:cNvCxnSpPr>
            <a:cxnSpLocks noChangeShapeType="1"/>
            <a:stCxn id="28692" idx="2"/>
            <a:endCxn id="28692" idx="3"/>
          </p:cNvCxnSpPr>
          <p:nvPr/>
        </p:nvCxnSpPr>
        <p:spPr bwMode="auto">
          <a:xfrm rot="10800000" flipH="1" flipV="1">
            <a:off x="6388100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7567613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/>
              <a:t>E</a:t>
            </a:r>
            <a:endParaRPr lang="en-US" altLang="en-US" sz="2400" b="1"/>
          </a:p>
        </p:txBody>
      </p:sp>
      <p:cxnSp>
        <p:nvCxnSpPr>
          <p:cNvPr id="28695" name="AutoShape 23"/>
          <p:cNvCxnSpPr>
            <a:cxnSpLocks noChangeShapeType="1"/>
            <a:stCxn id="28694" idx="2"/>
            <a:endCxn id="28694" idx="3"/>
          </p:cNvCxnSpPr>
          <p:nvPr/>
        </p:nvCxnSpPr>
        <p:spPr bwMode="auto">
          <a:xfrm rot="10800000" flipH="1" flipV="1">
            <a:off x="7548563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4716463" y="234950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5867400" y="23463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7054850" y="2344738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5502275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 flipH="1">
            <a:off x="6605588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1" name="Line 29"/>
          <p:cNvSpPr>
            <a:spLocks noChangeShapeType="1"/>
          </p:cNvSpPr>
          <p:nvPr/>
        </p:nvSpPr>
        <p:spPr bwMode="auto">
          <a:xfrm flipH="1">
            <a:off x="6958013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28702" name="AutoShape 30"/>
          <p:cNvCxnSpPr>
            <a:cxnSpLocks noChangeShapeType="1"/>
            <a:stCxn id="28679" idx="0"/>
            <a:endCxn id="28690" idx="0"/>
          </p:cNvCxnSpPr>
          <p:nvPr/>
        </p:nvCxnSpPr>
        <p:spPr bwMode="auto">
          <a:xfrm rot="5400000" flipV="1">
            <a:off x="4475163" y="1344563"/>
            <a:ext cx="6350" cy="2057400"/>
          </a:xfrm>
          <a:prstGeom prst="curvedConnector3">
            <a:avLst>
              <a:gd name="adj1" fmla="val -6450000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03" name="AutoShape 31"/>
          <p:cNvCxnSpPr>
            <a:cxnSpLocks noChangeShapeType="1"/>
            <a:stCxn id="28677" idx="0"/>
            <a:endCxn id="28692" idx="0"/>
          </p:cNvCxnSpPr>
          <p:nvPr/>
        </p:nvCxnSpPr>
        <p:spPr bwMode="auto">
          <a:xfrm rot="5400000" flipV="1">
            <a:off x="4480719" y="178544"/>
            <a:ext cx="1587" cy="4384675"/>
          </a:xfrm>
          <a:prstGeom prst="curvedConnector3">
            <a:avLst>
              <a:gd name="adj1" fmla="val -59100014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4297363" y="1720800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 dirty="0"/>
              <a:t>1</a:t>
            </a:r>
            <a:endParaRPr lang="en-US" altLang="en-US" sz="2800" b="1" dirty="0"/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4259263" y="1168350"/>
            <a:ext cx="382587" cy="519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/>
              <a:t>1</a:t>
            </a:r>
            <a:endParaRPr lang="en-US" altLang="en-US" sz="2800" b="1"/>
          </a:p>
        </p:txBody>
      </p:sp>
      <p:sp>
        <p:nvSpPr>
          <p:cNvPr id="28706" name="Text Box 36"/>
          <p:cNvSpPr txBox="1">
            <a:spLocks noChangeArrowheads="1"/>
          </p:cNvSpPr>
          <p:nvPr/>
        </p:nvSpPr>
        <p:spPr bwMode="auto">
          <a:xfrm>
            <a:off x="1043608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e</a:t>
            </a:r>
          </a:p>
        </p:txBody>
      </p:sp>
      <p:sp>
        <p:nvSpPr>
          <p:cNvPr id="28707" name="Text Box 37"/>
          <p:cNvSpPr txBox="1">
            <a:spLocks noChangeArrowheads="1"/>
          </p:cNvSpPr>
          <p:nvPr/>
        </p:nvSpPr>
        <p:spPr bwMode="auto">
          <a:xfrm>
            <a:off x="2654920" y="3443238"/>
            <a:ext cx="409575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8708" name="Text Box 38"/>
          <p:cNvSpPr txBox="1">
            <a:spLocks noChangeArrowheads="1"/>
          </p:cNvSpPr>
          <p:nvPr/>
        </p:nvSpPr>
        <p:spPr bwMode="auto">
          <a:xfrm>
            <a:off x="1862758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c</a:t>
            </a:r>
          </a:p>
        </p:txBody>
      </p:sp>
      <p:sp>
        <p:nvSpPr>
          <p:cNvPr id="28709" name="Text Box 39"/>
          <p:cNvSpPr txBox="1">
            <a:spLocks noChangeArrowheads="1"/>
          </p:cNvSpPr>
          <p:nvPr/>
        </p:nvSpPr>
        <p:spPr bwMode="auto">
          <a:xfrm>
            <a:off x="5428283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a</a:t>
            </a:r>
            <a:endParaRPr lang="en-US" altLang="en-US" sz="3200" b="1"/>
          </a:p>
        </p:txBody>
      </p:sp>
      <p:sp>
        <p:nvSpPr>
          <p:cNvPr id="28710" name="Text Box 40"/>
          <p:cNvSpPr txBox="1">
            <a:spLocks noChangeArrowheads="1"/>
          </p:cNvSpPr>
          <p:nvPr/>
        </p:nvSpPr>
        <p:spPr bwMode="auto">
          <a:xfrm>
            <a:off x="7033245" y="347657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e</a:t>
            </a:r>
            <a:endParaRPr lang="en-US" altLang="en-US" sz="3200" b="1"/>
          </a:p>
        </p:txBody>
      </p:sp>
      <p:sp>
        <p:nvSpPr>
          <p:cNvPr id="28711" name="Text Box 41"/>
          <p:cNvSpPr txBox="1">
            <a:spLocks noChangeArrowheads="1"/>
          </p:cNvSpPr>
          <p:nvPr/>
        </p:nvSpPr>
        <p:spPr bwMode="auto">
          <a:xfrm>
            <a:off x="6271245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c</a:t>
            </a:r>
          </a:p>
        </p:txBody>
      </p:sp>
      <p:sp>
        <p:nvSpPr>
          <p:cNvPr id="28712" name="Line 43"/>
          <p:cNvSpPr>
            <a:spLocks noChangeShapeType="1"/>
          </p:cNvSpPr>
          <p:nvPr/>
        </p:nvSpPr>
        <p:spPr bwMode="auto">
          <a:xfrm flipV="1">
            <a:off x="2432050" y="3213050"/>
            <a:ext cx="0" cy="1439863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28713" name="Line 44"/>
          <p:cNvSpPr>
            <a:spLocks noChangeShapeType="1"/>
          </p:cNvSpPr>
          <p:nvPr/>
        </p:nvSpPr>
        <p:spPr bwMode="auto">
          <a:xfrm>
            <a:off x="6423025" y="3213050"/>
            <a:ext cx="0" cy="15113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28714" name="AutoShape 45"/>
          <p:cNvCxnSpPr>
            <a:cxnSpLocks noChangeShapeType="1"/>
            <a:stCxn id="28677" idx="7"/>
            <a:endCxn id="28692" idx="1"/>
          </p:cNvCxnSpPr>
          <p:nvPr/>
        </p:nvCxnSpPr>
        <p:spPr bwMode="auto">
          <a:xfrm rot="5400000" flipV="1">
            <a:off x="4480719" y="445244"/>
            <a:ext cx="1588" cy="4006850"/>
          </a:xfrm>
          <a:prstGeom prst="curvedConnector3">
            <a:avLst>
              <a:gd name="adj1" fmla="val -53100014"/>
            </a:avLst>
          </a:prstGeom>
          <a:noFill/>
          <a:ln w="38100">
            <a:solidFill>
              <a:schemeClr val="hlink"/>
            </a:solidFill>
            <a:prstDash val="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2950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7504" y="134938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9" name="Rectangle 18"/>
          <p:cNvSpPr/>
          <p:nvPr/>
        </p:nvSpPr>
        <p:spPr>
          <a:xfrm>
            <a:off x="179512" y="1115865"/>
            <a:ext cx="8569201" cy="2097111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8" name="Rectangle 17"/>
          <p:cNvSpPr/>
          <p:nvPr/>
        </p:nvSpPr>
        <p:spPr>
          <a:xfrm>
            <a:off x="179511" y="3860800"/>
            <a:ext cx="8569201" cy="2745183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9388" y="1603375"/>
          <a:ext cx="8515350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4" imgW="4314833" imgH="685800" progId="Equation.3">
                  <p:embed/>
                </p:oleObj>
              </mc:Choice>
              <mc:Fallback>
                <p:oleObj name="Equation" r:id="rId4" imgW="4314833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603375"/>
                        <a:ext cx="8515350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52"/>
          <p:cNvSpPr txBox="1">
            <a:spLocks noChangeArrowheads="1"/>
          </p:cNvSpPr>
          <p:nvPr/>
        </p:nvSpPr>
        <p:spPr bwMode="auto">
          <a:xfrm>
            <a:off x="4132263" y="1125538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1029" name="Text Box 53"/>
          <p:cNvSpPr txBox="1">
            <a:spLocks noChangeArrowheads="1"/>
          </p:cNvSpPr>
          <p:nvPr/>
        </p:nvSpPr>
        <p:spPr bwMode="auto">
          <a:xfrm>
            <a:off x="6891338" y="1125538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1030" name="Text Box 54"/>
          <p:cNvSpPr txBox="1">
            <a:spLocks noChangeArrowheads="1"/>
          </p:cNvSpPr>
          <p:nvPr/>
        </p:nvSpPr>
        <p:spPr bwMode="auto">
          <a:xfrm>
            <a:off x="2124075" y="16287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1031" name="Text Box 55"/>
          <p:cNvSpPr txBox="1">
            <a:spLocks noChangeArrowheads="1"/>
          </p:cNvSpPr>
          <p:nvPr/>
        </p:nvSpPr>
        <p:spPr bwMode="auto">
          <a:xfrm>
            <a:off x="2124075" y="24669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graphicFrame>
        <p:nvGraphicFramePr>
          <p:cNvPr id="1027" name="Object 56"/>
          <p:cNvGraphicFramePr>
            <a:graphicFrameLocks noChangeAspect="1"/>
          </p:cNvGraphicFramePr>
          <p:nvPr/>
        </p:nvGraphicFramePr>
        <p:xfrm>
          <a:off x="179388" y="4157663"/>
          <a:ext cx="8515350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6" imgW="4314833" imgH="1085985" progId="Equation.3">
                  <p:embed/>
                </p:oleObj>
              </mc:Choice>
              <mc:Fallback>
                <p:oleObj name="Equation" r:id="rId6" imgW="4314833" imgH="108598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4157663"/>
                        <a:ext cx="8515350" cy="219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Text Box 57"/>
          <p:cNvSpPr txBox="1">
            <a:spLocks noChangeArrowheads="1"/>
          </p:cNvSpPr>
          <p:nvPr/>
        </p:nvSpPr>
        <p:spPr bwMode="auto">
          <a:xfrm>
            <a:off x="4132263" y="3860800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1033" name="Text Box 58"/>
          <p:cNvSpPr txBox="1">
            <a:spLocks noChangeArrowheads="1"/>
          </p:cNvSpPr>
          <p:nvPr/>
        </p:nvSpPr>
        <p:spPr bwMode="auto">
          <a:xfrm>
            <a:off x="6891338" y="3908425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1034" name="Text Box 59"/>
          <p:cNvSpPr txBox="1">
            <a:spLocks noChangeArrowheads="1"/>
          </p:cNvSpPr>
          <p:nvPr/>
        </p:nvSpPr>
        <p:spPr bwMode="auto">
          <a:xfrm>
            <a:off x="2051050" y="4508500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1035" name="Text Box 60"/>
          <p:cNvSpPr txBox="1">
            <a:spLocks noChangeArrowheads="1"/>
          </p:cNvSpPr>
          <p:nvPr/>
        </p:nvSpPr>
        <p:spPr bwMode="auto">
          <a:xfrm>
            <a:off x="2051050" y="563562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1036" name="Text Box 61"/>
          <p:cNvSpPr txBox="1">
            <a:spLocks noChangeArrowheads="1"/>
          </p:cNvSpPr>
          <p:nvPr/>
        </p:nvSpPr>
        <p:spPr bwMode="auto">
          <a:xfrm>
            <a:off x="1403350" y="134938"/>
            <a:ext cx="6792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Predicted Var-Cov Matrices</a:t>
            </a:r>
            <a:endParaRPr lang="en-US" altLang="en-US" b="1"/>
          </a:p>
        </p:txBody>
      </p:sp>
      <p:sp>
        <p:nvSpPr>
          <p:cNvPr id="2" name="Oval 1"/>
          <p:cNvSpPr>
            <a:spLocks noChangeArrowheads="1"/>
          </p:cNvSpPr>
          <p:nvPr/>
        </p:nvSpPr>
        <p:spPr bwMode="auto">
          <a:xfrm>
            <a:off x="3348038" y="1628775"/>
            <a:ext cx="2879725" cy="647700"/>
          </a:xfrm>
          <a:prstGeom prst="ellips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5940425" y="2349500"/>
            <a:ext cx="2879725" cy="647700"/>
          </a:xfrm>
          <a:prstGeom prst="ellips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5867400" y="5445125"/>
            <a:ext cx="2881313" cy="647700"/>
          </a:xfrm>
          <a:prstGeom prst="ellips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3276600" y="4365625"/>
            <a:ext cx="2879725" cy="647700"/>
          </a:xfrm>
          <a:prstGeom prst="ellipse">
            <a:avLst/>
          </a:prstGeom>
          <a:noFill/>
          <a:ln w="1270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185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467544" y="314797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550988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1</a:t>
            </a:r>
            <a:endParaRPr lang="en-US" altLang="en-US" sz="2400" b="1" baseline="-25000"/>
          </a:p>
        </p:txBody>
      </p:sp>
      <p:sp>
        <p:nvSpPr>
          <p:cNvPr id="28675" name="Oval 3"/>
          <p:cNvSpPr>
            <a:spLocks noChangeArrowheads="1"/>
          </p:cNvSpPr>
          <p:nvPr/>
        </p:nvSpPr>
        <p:spPr bwMode="auto">
          <a:xfrm>
            <a:off x="855663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E</a:t>
            </a:r>
          </a:p>
        </p:txBody>
      </p:sp>
      <p:cxnSp>
        <p:nvCxnSpPr>
          <p:cNvPr id="28676" name="AutoShape 4"/>
          <p:cNvCxnSpPr>
            <a:cxnSpLocks noChangeShapeType="1"/>
            <a:stCxn id="28675" idx="2"/>
            <a:endCxn id="28675" idx="3"/>
          </p:cNvCxnSpPr>
          <p:nvPr/>
        </p:nvCxnSpPr>
        <p:spPr bwMode="auto">
          <a:xfrm rot="10800000" flipH="1" flipV="1">
            <a:off x="836613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2022475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 smtClean="0"/>
              <a:t>D</a:t>
            </a:r>
            <a:endParaRPr lang="en-US" altLang="en-US" sz="2400" b="1" dirty="0"/>
          </a:p>
        </p:txBody>
      </p:sp>
      <p:cxnSp>
        <p:nvCxnSpPr>
          <p:cNvPr id="28678" name="AutoShape 6"/>
          <p:cNvCxnSpPr>
            <a:cxnSpLocks noChangeShapeType="1"/>
            <a:stCxn id="28677" idx="2"/>
            <a:endCxn id="28677" idx="3"/>
          </p:cNvCxnSpPr>
          <p:nvPr/>
        </p:nvCxnSpPr>
        <p:spPr bwMode="auto">
          <a:xfrm rot="10800000" flipH="1" flipV="1">
            <a:off x="2003425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3182938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80" name="AutoShape 8"/>
          <p:cNvCxnSpPr>
            <a:cxnSpLocks noChangeShapeType="1"/>
            <a:stCxn id="28679" idx="2"/>
            <a:endCxn id="28679" idx="3"/>
          </p:cNvCxnSpPr>
          <p:nvPr/>
        </p:nvCxnSpPr>
        <p:spPr bwMode="auto">
          <a:xfrm rot="10800000" flipH="1" flipV="1">
            <a:off x="3163888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23850" y="2311400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1509713" y="2346325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2662238" y="2344738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>
            <a:off x="1117600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2220913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 flipH="1">
            <a:off x="2573338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3730375" y="415867"/>
            <a:ext cx="12666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 dirty="0" smtClean="0"/>
              <a:t>ADE</a:t>
            </a:r>
            <a:endParaRPr lang="en-US" altLang="en-US" b="1" dirty="0"/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5935663" y="4827538"/>
            <a:ext cx="1395412" cy="762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Twin 2</a:t>
            </a:r>
            <a:endParaRPr lang="en-US" altLang="en-US" sz="2400" b="1" baseline="-25000"/>
          </a:p>
        </p:txBody>
      </p:sp>
      <p:sp>
        <p:nvSpPr>
          <p:cNvPr id="28690" name="Oval 18"/>
          <p:cNvSpPr>
            <a:spLocks noChangeArrowheads="1"/>
          </p:cNvSpPr>
          <p:nvPr/>
        </p:nvSpPr>
        <p:spPr bwMode="auto">
          <a:xfrm>
            <a:off x="5240338" y="239548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/>
              <a:t>A</a:t>
            </a:r>
          </a:p>
        </p:txBody>
      </p:sp>
      <p:cxnSp>
        <p:nvCxnSpPr>
          <p:cNvPr id="28691" name="AutoShape 19"/>
          <p:cNvCxnSpPr>
            <a:cxnSpLocks noChangeShapeType="1"/>
            <a:stCxn id="28690" idx="2"/>
            <a:endCxn id="28690" idx="3"/>
          </p:cNvCxnSpPr>
          <p:nvPr/>
        </p:nvCxnSpPr>
        <p:spPr bwMode="auto">
          <a:xfrm rot="10800000" flipH="1" flipV="1">
            <a:off x="5221288" y="266218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2" name="Oval 20"/>
          <p:cNvSpPr>
            <a:spLocks noChangeArrowheads="1"/>
          </p:cNvSpPr>
          <p:nvPr/>
        </p:nvSpPr>
        <p:spPr bwMode="auto">
          <a:xfrm>
            <a:off x="6407150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400" b="1" dirty="0" smtClean="0"/>
              <a:t>D</a:t>
            </a:r>
            <a:endParaRPr lang="en-US" altLang="en-US" sz="2400" b="1" dirty="0"/>
          </a:p>
        </p:txBody>
      </p:sp>
      <p:cxnSp>
        <p:nvCxnSpPr>
          <p:cNvPr id="28693" name="AutoShape 21"/>
          <p:cNvCxnSpPr>
            <a:cxnSpLocks noChangeShapeType="1"/>
            <a:stCxn id="28692" idx="2"/>
            <a:endCxn id="28692" idx="3"/>
          </p:cNvCxnSpPr>
          <p:nvPr/>
        </p:nvCxnSpPr>
        <p:spPr bwMode="auto">
          <a:xfrm rot="10800000" flipH="1" flipV="1">
            <a:off x="6388100" y="2655838"/>
            <a:ext cx="96838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7567613" y="238913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/>
              <a:t>E</a:t>
            </a:r>
            <a:endParaRPr lang="en-US" altLang="en-US" sz="2400" b="1"/>
          </a:p>
        </p:txBody>
      </p:sp>
      <p:cxnSp>
        <p:nvCxnSpPr>
          <p:cNvPr id="28695" name="AutoShape 23"/>
          <p:cNvCxnSpPr>
            <a:cxnSpLocks noChangeShapeType="1"/>
            <a:stCxn id="28694" idx="2"/>
            <a:endCxn id="28694" idx="3"/>
          </p:cNvCxnSpPr>
          <p:nvPr/>
        </p:nvCxnSpPr>
        <p:spPr bwMode="auto">
          <a:xfrm rot="10800000" flipH="1" flipV="1">
            <a:off x="7548563" y="2655838"/>
            <a:ext cx="96837" cy="207962"/>
          </a:xfrm>
          <a:prstGeom prst="curvedConnector4">
            <a:avLst>
              <a:gd name="adj1" fmla="val -216394"/>
              <a:gd name="adj2" fmla="val 238167"/>
            </a:avLst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96" name="Text Box 24"/>
          <p:cNvSpPr txBox="1">
            <a:spLocks noChangeArrowheads="1"/>
          </p:cNvSpPr>
          <p:nvPr/>
        </p:nvSpPr>
        <p:spPr bwMode="auto">
          <a:xfrm>
            <a:off x="4716463" y="2349500"/>
            <a:ext cx="3254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7" name="Text Box 25"/>
          <p:cNvSpPr txBox="1">
            <a:spLocks noChangeArrowheads="1"/>
          </p:cNvSpPr>
          <p:nvPr/>
        </p:nvSpPr>
        <p:spPr bwMode="auto">
          <a:xfrm>
            <a:off x="5867400" y="2346325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8" name="Text Box 26"/>
          <p:cNvSpPr txBox="1">
            <a:spLocks noChangeArrowheads="1"/>
          </p:cNvSpPr>
          <p:nvPr/>
        </p:nvSpPr>
        <p:spPr bwMode="auto">
          <a:xfrm>
            <a:off x="7054850" y="2344738"/>
            <a:ext cx="325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2000" b="1">
                <a:solidFill>
                  <a:srgbClr val="FF9933"/>
                </a:solidFill>
              </a:rPr>
              <a:t>1</a:t>
            </a:r>
          </a:p>
        </p:txBody>
      </p:sp>
      <p:sp>
        <p:nvSpPr>
          <p:cNvPr id="28699" name="Line 27"/>
          <p:cNvSpPr>
            <a:spLocks noChangeShapeType="1"/>
          </p:cNvSpPr>
          <p:nvPr/>
        </p:nvSpPr>
        <p:spPr bwMode="auto">
          <a:xfrm>
            <a:off x="5502275" y="2922538"/>
            <a:ext cx="6858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0" name="Line 28"/>
          <p:cNvSpPr>
            <a:spLocks noChangeShapeType="1"/>
          </p:cNvSpPr>
          <p:nvPr/>
        </p:nvSpPr>
        <p:spPr bwMode="auto">
          <a:xfrm flipH="1">
            <a:off x="6605588" y="2893963"/>
            <a:ext cx="46037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sp>
        <p:nvSpPr>
          <p:cNvPr id="28701" name="Line 29"/>
          <p:cNvSpPr>
            <a:spLocks noChangeShapeType="1"/>
          </p:cNvSpPr>
          <p:nvPr/>
        </p:nvSpPr>
        <p:spPr bwMode="auto">
          <a:xfrm flipH="1">
            <a:off x="6958013" y="2922538"/>
            <a:ext cx="838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AU"/>
          </a:p>
        </p:txBody>
      </p:sp>
      <p:cxnSp>
        <p:nvCxnSpPr>
          <p:cNvPr id="28702" name="AutoShape 30"/>
          <p:cNvCxnSpPr>
            <a:cxnSpLocks noChangeShapeType="1"/>
            <a:stCxn id="28679" idx="0"/>
            <a:endCxn id="28690" idx="0"/>
          </p:cNvCxnSpPr>
          <p:nvPr/>
        </p:nvCxnSpPr>
        <p:spPr bwMode="auto">
          <a:xfrm rot="5400000" flipV="1">
            <a:off x="4475163" y="1344563"/>
            <a:ext cx="6350" cy="2057400"/>
          </a:xfrm>
          <a:prstGeom prst="curvedConnector3">
            <a:avLst>
              <a:gd name="adj1" fmla="val -6450000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703" name="AutoShape 31"/>
          <p:cNvCxnSpPr>
            <a:cxnSpLocks noChangeShapeType="1"/>
            <a:stCxn id="28677" idx="0"/>
            <a:endCxn id="28692" idx="0"/>
          </p:cNvCxnSpPr>
          <p:nvPr/>
        </p:nvCxnSpPr>
        <p:spPr bwMode="auto">
          <a:xfrm rot="5400000" flipV="1">
            <a:off x="4480719" y="178544"/>
            <a:ext cx="1587" cy="4384675"/>
          </a:xfrm>
          <a:prstGeom prst="curvedConnector3">
            <a:avLst>
              <a:gd name="adj1" fmla="val -59100014"/>
            </a:avLst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704" name="Text Box 32"/>
          <p:cNvSpPr txBox="1">
            <a:spLocks noChangeArrowheads="1"/>
          </p:cNvSpPr>
          <p:nvPr/>
        </p:nvSpPr>
        <p:spPr bwMode="auto">
          <a:xfrm>
            <a:off x="4139952" y="1484784"/>
            <a:ext cx="784189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 dirty="0" smtClean="0"/>
              <a:t>1/.5</a:t>
            </a:r>
            <a:endParaRPr lang="en-US" altLang="en-US" sz="2800" b="1" dirty="0"/>
          </a:p>
        </p:txBody>
      </p:sp>
      <p:sp>
        <p:nvSpPr>
          <p:cNvPr id="28705" name="Text Box 33"/>
          <p:cNvSpPr txBox="1">
            <a:spLocks noChangeArrowheads="1"/>
          </p:cNvSpPr>
          <p:nvPr/>
        </p:nvSpPr>
        <p:spPr bwMode="auto">
          <a:xfrm>
            <a:off x="4067944" y="980728"/>
            <a:ext cx="984565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800" b="1" dirty="0" smtClean="0"/>
              <a:t>1/.25</a:t>
            </a:r>
            <a:endParaRPr lang="en-US" altLang="en-US" sz="2800" b="1" dirty="0"/>
          </a:p>
        </p:txBody>
      </p:sp>
      <p:sp>
        <p:nvSpPr>
          <p:cNvPr id="28706" name="Text Box 36"/>
          <p:cNvSpPr txBox="1">
            <a:spLocks noChangeArrowheads="1"/>
          </p:cNvSpPr>
          <p:nvPr/>
        </p:nvSpPr>
        <p:spPr bwMode="auto">
          <a:xfrm>
            <a:off x="1043608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/>
              <a:t>e</a:t>
            </a:r>
          </a:p>
        </p:txBody>
      </p:sp>
      <p:sp>
        <p:nvSpPr>
          <p:cNvPr id="28707" name="Text Box 37"/>
          <p:cNvSpPr txBox="1">
            <a:spLocks noChangeArrowheads="1"/>
          </p:cNvSpPr>
          <p:nvPr/>
        </p:nvSpPr>
        <p:spPr bwMode="auto">
          <a:xfrm>
            <a:off x="2654920" y="3443238"/>
            <a:ext cx="409575" cy="5794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/>
              <a:t>a</a:t>
            </a:r>
          </a:p>
        </p:txBody>
      </p:sp>
      <p:sp>
        <p:nvSpPr>
          <p:cNvPr id="28708" name="Text Box 38"/>
          <p:cNvSpPr txBox="1">
            <a:spLocks noChangeArrowheads="1"/>
          </p:cNvSpPr>
          <p:nvPr/>
        </p:nvSpPr>
        <p:spPr bwMode="auto">
          <a:xfrm>
            <a:off x="1850178" y="3457525"/>
            <a:ext cx="43473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 smtClean="0"/>
              <a:t>d</a:t>
            </a:r>
            <a:endParaRPr lang="en-US" altLang="en-US" sz="3200" b="1" dirty="0"/>
          </a:p>
        </p:txBody>
      </p:sp>
      <p:sp>
        <p:nvSpPr>
          <p:cNvPr id="28709" name="Text Box 39"/>
          <p:cNvSpPr txBox="1">
            <a:spLocks noChangeArrowheads="1"/>
          </p:cNvSpPr>
          <p:nvPr/>
        </p:nvSpPr>
        <p:spPr bwMode="auto">
          <a:xfrm>
            <a:off x="5428283" y="345752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a</a:t>
            </a:r>
            <a:endParaRPr lang="en-US" altLang="en-US" sz="3200" b="1"/>
          </a:p>
        </p:txBody>
      </p:sp>
      <p:sp>
        <p:nvSpPr>
          <p:cNvPr id="28710" name="Text Box 40"/>
          <p:cNvSpPr txBox="1">
            <a:spLocks noChangeArrowheads="1"/>
          </p:cNvSpPr>
          <p:nvPr/>
        </p:nvSpPr>
        <p:spPr bwMode="auto">
          <a:xfrm>
            <a:off x="7033245" y="3476575"/>
            <a:ext cx="409575" cy="5794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3200" b="1"/>
              <a:t>e</a:t>
            </a:r>
            <a:endParaRPr lang="en-US" altLang="en-US" sz="3200" b="1"/>
          </a:p>
        </p:txBody>
      </p:sp>
      <p:sp>
        <p:nvSpPr>
          <p:cNvPr id="28711" name="Text Box 41"/>
          <p:cNvSpPr txBox="1">
            <a:spLocks noChangeArrowheads="1"/>
          </p:cNvSpPr>
          <p:nvPr/>
        </p:nvSpPr>
        <p:spPr bwMode="auto">
          <a:xfrm>
            <a:off x="6258665" y="3457525"/>
            <a:ext cx="434735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3200" b="1" dirty="0" smtClean="0"/>
              <a:t>d</a:t>
            </a:r>
            <a:endParaRPr lang="en-US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777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7504" y="188640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4" name="Rectangle 13"/>
          <p:cNvSpPr/>
          <p:nvPr/>
        </p:nvSpPr>
        <p:spPr>
          <a:xfrm>
            <a:off x="179512" y="1115865"/>
            <a:ext cx="8569201" cy="2097111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5" name="Rectangle 14"/>
          <p:cNvSpPr/>
          <p:nvPr/>
        </p:nvSpPr>
        <p:spPr>
          <a:xfrm>
            <a:off x="179511" y="3860800"/>
            <a:ext cx="8569201" cy="2745183"/>
          </a:xfrm>
          <a:prstGeom prst="rect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0175" y="1603375"/>
          <a:ext cx="8615363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Equation" r:id="rId4" imgW="4362377" imgH="685800" progId="Equation.3">
                  <p:embed/>
                </p:oleObj>
              </mc:Choice>
              <mc:Fallback>
                <p:oleObj name="Equation" r:id="rId4" imgW="4362377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175" y="1603375"/>
                        <a:ext cx="8615363" cy="139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4132263" y="1125538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6891338" y="1125538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2124075" y="16287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2124075" y="24669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graphicFrame>
        <p:nvGraphicFramePr>
          <p:cNvPr id="2051" name="Object 7"/>
          <p:cNvGraphicFramePr>
            <a:graphicFrameLocks noChangeAspect="1"/>
          </p:cNvGraphicFramePr>
          <p:nvPr/>
        </p:nvGraphicFramePr>
        <p:xfrm>
          <a:off x="163513" y="4149725"/>
          <a:ext cx="8615362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Equation" r:id="rId6" imgW="4362377" imgH="1085985" progId="Equation.3">
                  <p:embed/>
                </p:oleObj>
              </mc:Choice>
              <mc:Fallback>
                <p:oleObj name="Equation" r:id="rId6" imgW="4362377" imgH="108598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513" y="4149725"/>
                        <a:ext cx="8615362" cy="219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132263" y="3860800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6891338" y="3908425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2051050" y="4508500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Tw1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2051050" y="563562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2400" b="1">
                <a:solidFill>
                  <a:srgbClr val="66FFFF"/>
                </a:solidFill>
              </a:rPr>
              <a:t>Tw2</a:t>
            </a:r>
          </a:p>
        </p:txBody>
      </p:sp>
      <p:sp>
        <p:nvSpPr>
          <p:cNvPr id="2060" name="Text Box 12"/>
          <p:cNvSpPr txBox="1">
            <a:spLocks noChangeArrowheads="1"/>
          </p:cNvSpPr>
          <p:nvPr/>
        </p:nvSpPr>
        <p:spPr bwMode="auto">
          <a:xfrm>
            <a:off x="1403350" y="134938"/>
            <a:ext cx="6792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Predicted Var-Cov Matrices</a:t>
            </a:r>
            <a:endParaRPr lang="en-US" altLang="en-US" b="1"/>
          </a:p>
        </p:txBody>
      </p:sp>
    </p:spTree>
    <p:extLst>
      <p:ext uri="{BB962C8B-B14F-4D97-AF65-F5344CB8AC3E}">
        <p14:creationId xmlns:p14="http://schemas.microsoft.com/office/powerpoint/2010/main" val="180990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7504" y="134938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/>
          <a:lstStyle/>
          <a:p>
            <a:r>
              <a:rPr lang="en-US" altLang="en-US" b="1" smtClean="0">
                <a:latin typeface="Arial" charset="0"/>
              </a:rPr>
              <a:t>ACE or ADE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95288" y="1484313"/>
            <a:ext cx="8139112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Cov(mz) =    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 or       a</a:t>
            </a:r>
            <a:r>
              <a:rPr lang="en-US" altLang="en-US" sz="3600" baseline="30000"/>
              <a:t>2</a:t>
            </a:r>
            <a:r>
              <a:rPr lang="en-US" altLang="en-US" sz="3600"/>
              <a:t> +  d</a:t>
            </a:r>
            <a:r>
              <a:rPr lang="en-US" altLang="en-US" sz="3600" baseline="30000"/>
              <a:t>2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Cov(dz)  = ½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 or   ½ a</a:t>
            </a:r>
            <a:r>
              <a:rPr lang="en-US" altLang="en-US" sz="3600" baseline="30000"/>
              <a:t>2  </a:t>
            </a:r>
            <a:r>
              <a:rPr lang="en-US" altLang="en-US" sz="3600"/>
              <a:t>+ ¼ d</a:t>
            </a:r>
            <a:r>
              <a:rPr lang="en-US" altLang="en-US" sz="3600" baseline="30000"/>
              <a:t>2</a:t>
            </a:r>
            <a:endParaRPr lang="en-US" altLang="en-US" sz="3600"/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US" altLang="en-US" sz="3600"/>
              <a:t>V</a:t>
            </a:r>
            <a:r>
              <a:rPr lang="en-US" altLang="en-US" sz="3600" baseline="-25000"/>
              <a:t>P</a:t>
            </a:r>
            <a:r>
              <a:rPr lang="en-US" altLang="en-US" sz="3600"/>
              <a:t> = a</a:t>
            </a:r>
            <a:r>
              <a:rPr lang="en-US" altLang="en-US" sz="3600" baseline="30000"/>
              <a:t>2</a:t>
            </a:r>
            <a:r>
              <a:rPr lang="en-US" altLang="en-US" sz="3600"/>
              <a:t> + c</a:t>
            </a:r>
            <a:r>
              <a:rPr lang="en-US" altLang="en-US" sz="3600" baseline="30000"/>
              <a:t>2</a:t>
            </a:r>
            <a:r>
              <a:rPr lang="en-US" altLang="en-US" sz="3600"/>
              <a:t> + e</a:t>
            </a:r>
            <a:r>
              <a:rPr lang="en-US" altLang="en-US" sz="3600" baseline="30000"/>
              <a:t>2            </a:t>
            </a:r>
            <a:r>
              <a:rPr lang="en-US" altLang="en-US" sz="3600"/>
              <a:t>or       a</a:t>
            </a:r>
            <a:r>
              <a:rPr lang="en-US" altLang="en-US" sz="3600" baseline="30000"/>
              <a:t>2</a:t>
            </a:r>
            <a:r>
              <a:rPr lang="en-US" altLang="en-US" sz="3600"/>
              <a:t> + d</a:t>
            </a:r>
            <a:r>
              <a:rPr lang="en-US" altLang="en-US" sz="3600" baseline="30000"/>
              <a:t>2</a:t>
            </a:r>
            <a:r>
              <a:rPr lang="en-US" altLang="en-US" sz="3600"/>
              <a:t> + e</a:t>
            </a:r>
            <a:r>
              <a:rPr lang="en-US" altLang="en-US" sz="3600" baseline="30000"/>
              <a:t>2</a:t>
            </a:r>
            <a:r>
              <a:rPr lang="en-US" altLang="en-US"/>
              <a:t> </a:t>
            </a:r>
            <a:endParaRPr lang="en-US" altLang="en-US" sz="360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altLang="en-US" sz="3600"/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 b="1"/>
              <a:t>3</a:t>
            </a:r>
            <a:r>
              <a:rPr lang="en-US" altLang="en-US" sz="3200"/>
              <a:t> unknown parameters (a, c, e  or  a, d, e), and only </a:t>
            </a:r>
            <a:r>
              <a:rPr lang="en-US" altLang="en-US" sz="3200" b="1"/>
              <a:t>3</a:t>
            </a:r>
            <a:r>
              <a:rPr lang="en-US" altLang="en-US" sz="3200"/>
              <a:t> distinctive predicted statistics: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/>
              <a:t>Cov MZ, Cov DZ, Vp) </a:t>
            </a:r>
          </a:p>
          <a:p>
            <a:pPr algn="ctr">
              <a:spcBef>
                <a:spcPts val="500"/>
              </a:spcBef>
              <a:spcAft>
                <a:spcPts val="500"/>
              </a:spcAft>
            </a:pPr>
            <a:r>
              <a:rPr lang="en-US" altLang="en-US" sz="3200"/>
              <a:t>this model is </a:t>
            </a:r>
            <a:r>
              <a:rPr lang="en-US" altLang="en-US" sz="3200" b="1"/>
              <a:t>just</a:t>
            </a:r>
            <a:r>
              <a:rPr lang="en-US" altLang="en-US" sz="3200"/>
              <a:t> </a:t>
            </a:r>
            <a:r>
              <a:rPr lang="en-US" altLang="en-US" sz="3200" b="1"/>
              <a:t>identified</a:t>
            </a:r>
            <a:r>
              <a:rPr lang="en-US" altLang="en-US" sz="3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026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7504" y="134938"/>
            <a:ext cx="8712646" cy="6534421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700088" y="1035050"/>
            <a:ext cx="7032625" cy="531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2400" b="1"/>
              <a:t>The twin correlations indicate which of the two </a:t>
            </a:r>
          </a:p>
          <a:p>
            <a:r>
              <a:rPr lang="en-GB" altLang="en-US" sz="2400" b="1"/>
              <a:t>components is more likely to be present:</a:t>
            </a:r>
          </a:p>
          <a:p>
            <a:endParaRPr lang="en-US" altLang="en-US" sz="2400"/>
          </a:p>
          <a:p>
            <a:r>
              <a:rPr lang="en-US" altLang="en-US" sz="2800"/>
              <a:t>Cor(mz) =     a</a:t>
            </a:r>
            <a:r>
              <a:rPr lang="en-US" altLang="en-US" sz="2800" baseline="30000"/>
              <a:t>2</a:t>
            </a:r>
            <a:r>
              <a:rPr lang="en-US" altLang="en-US" sz="2800"/>
              <a:t> + c</a:t>
            </a:r>
            <a:r>
              <a:rPr lang="en-US" altLang="en-US" sz="2800" baseline="30000"/>
              <a:t>2</a:t>
            </a:r>
            <a:r>
              <a:rPr lang="en-US" altLang="en-US" sz="2800"/>
              <a:t>  or       a</a:t>
            </a:r>
            <a:r>
              <a:rPr lang="en-US" altLang="en-US" sz="2800" baseline="30000"/>
              <a:t>2</a:t>
            </a:r>
            <a:r>
              <a:rPr lang="en-US" altLang="en-US" sz="2800"/>
              <a:t> +  d</a:t>
            </a:r>
            <a:r>
              <a:rPr lang="en-US" altLang="en-US" sz="2800" baseline="30000"/>
              <a:t>2</a:t>
            </a:r>
          </a:p>
          <a:p>
            <a:r>
              <a:rPr lang="en-US" altLang="en-US" sz="2800"/>
              <a:t>Cor(dz)  = ½ a</a:t>
            </a:r>
            <a:r>
              <a:rPr lang="en-US" altLang="en-US" sz="2800" baseline="30000"/>
              <a:t>2</a:t>
            </a:r>
            <a:r>
              <a:rPr lang="en-US" altLang="en-US" sz="2800"/>
              <a:t> + c</a:t>
            </a:r>
            <a:r>
              <a:rPr lang="en-US" altLang="en-US" sz="2800" baseline="30000"/>
              <a:t>2</a:t>
            </a:r>
            <a:r>
              <a:rPr lang="en-US" altLang="en-US" sz="2800"/>
              <a:t>  or   ½ a</a:t>
            </a:r>
            <a:r>
              <a:rPr lang="en-US" altLang="en-US" sz="2800" baseline="30000"/>
              <a:t>2</a:t>
            </a:r>
            <a:r>
              <a:rPr lang="en-US" altLang="en-US" sz="2800"/>
              <a:t>  + ¼ d</a:t>
            </a:r>
            <a:r>
              <a:rPr lang="en-US" altLang="en-US" sz="2800" baseline="30000"/>
              <a:t>2</a:t>
            </a:r>
          </a:p>
          <a:p>
            <a:endParaRPr lang="en-US" altLang="en-US" sz="2800" baseline="30000"/>
          </a:p>
          <a:p>
            <a:r>
              <a:rPr lang="en-GB" altLang="en-US" sz="2800"/>
              <a:t>If </a:t>
            </a:r>
            <a:r>
              <a:rPr lang="en-US" altLang="en-US" sz="2800"/>
              <a:t>a</a:t>
            </a:r>
            <a:r>
              <a:rPr lang="en-US" altLang="en-US" sz="2800" baseline="30000"/>
              <a:t>2</a:t>
            </a:r>
            <a:r>
              <a:rPr lang="en-GB" altLang="en-US" sz="2800"/>
              <a:t> =.40, </a:t>
            </a:r>
            <a:r>
              <a:rPr lang="en-US" altLang="en-US" sz="2800"/>
              <a:t>c</a:t>
            </a:r>
            <a:r>
              <a:rPr lang="en-US" altLang="en-US" sz="2800" baseline="30000"/>
              <a:t>2</a:t>
            </a:r>
            <a:r>
              <a:rPr lang="en-GB" altLang="en-US" sz="2800"/>
              <a:t> =.20 </a:t>
            </a:r>
          </a:p>
          <a:p>
            <a:r>
              <a:rPr lang="en-GB" altLang="en-US" sz="2800"/>
              <a:t> 	</a:t>
            </a:r>
            <a:r>
              <a:rPr lang="en-GB" altLang="en-US" sz="2800" i="1"/>
              <a:t>r</a:t>
            </a:r>
            <a:r>
              <a:rPr lang="en-GB" altLang="en-US" sz="2800" baseline="-25000"/>
              <a:t>mz</a:t>
            </a:r>
            <a:r>
              <a:rPr lang="en-GB" altLang="en-US" sz="2800"/>
              <a:t> = 0.60                 </a:t>
            </a:r>
            <a:endParaRPr lang="en-GB" altLang="en-US" sz="2800" b="1"/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dz</a:t>
            </a:r>
            <a:r>
              <a:rPr lang="en-GB" altLang="en-US" sz="2800"/>
              <a:t>  = 0.40  </a:t>
            </a:r>
          </a:p>
          <a:p>
            <a:r>
              <a:rPr lang="en-GB" altLang="en-US" sz="2800"/>
              <a:t>                    </a:t>
            </a:r>
          </a:p>
          <a:p>
            <a:r>
              <a:rPr lang="en-GB" altLang="en-US" sz="2800"/>
              <a:t>If </a:t>
            </a:r>
            <a:r>
              <a:rPr lang="en-US" altLang="en-US" sz="2800"/>
              <a:t>a</a:t>
            </a:r>
            <a:r>
              <a:rPr lang="en-US" altLang="en-US" sz="2800" baseline="30000"/>
              <a:t>2</a:t>
            </a:r>
            <a:r>
              <a:rPr lang="en-GB" altLang="en-US" sz="2800"/>
              <a:t> =.40, </a:t>
            </a:r>
            <a:r>
              <a:rPr lang="en-US" altLang="en-US" sz="2800"/>
              <a:t>d</a:t>
            </a:r>
            <a:r>
              <a:rPr lang="en-US" altLang="en-US" sz="2800" baseline="30000"/>
              <a:t>2</a:t>
            </a:r>
            <a:r>
              <a:rPr lang="en-GB" altLang="en-US" sz="2800"/>
              <a:t> =.20 </a:t>
            </a:r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mz</a:t>
            </a:r>
            <a:r>
              <a:rPr lang="en-GB" altLang="en-US" sz="2800"/>
              <a:t> = 0.60                      </a:t>
            </a:r>
          </a:p>
          <a:p>
            <a:r>
              <a:rPr lang="en-GB" altLang="en-US" sz="2800" i="1"/>
              <a:t> 	r</a:t>
            </a:r>
            <a:r>
              <a:rPr lang="en-GB" altLang="en-US" sz="2800" baseline="-25000"/>
              <a:t>dz</a:t>
            </a:r>
            <a:r>
              <a:rPr lang="en-GB" altLang="en-US" sz="2800"/>
              <a:t>  = 0.25                       </a:t>
            </a:r>
          </a:p>
        </p:txBody>
      </p:sp>
      <p:sp>
        <p:nvSpPr>
          <p:cNvPr id="35843" name="AutoShape 4"/>
          <p:cNvSpPr>
            <a:spLocks/>
          </p:cNvSpPr>
          <p:nvPr/>
        </p:nvSpPr>
        <p:spPr bwMode="auto">
          <a:xfrm>
            <a:off x="4643438" y="3644900"/>
            <a:ext cx="101600" cy="1168400"/>
          </a:xfrm>
          <a:prstGeom prst="rightBrace">
            <a:avLst>
              <a:gd name="adj1" fmla="val 95833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250825" y="279400"/>
            <a:ext cx="86487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en-US"/>
              <a:t> </a:t>
            </a:r>
            <a:r>
              <a:rPr lang="en-US" altLang="en-US" b="1"/>
              <a:t>Effects of C and D are confounded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5435600" y="5516563"/>
            <a:ext cx="1255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ADE</a:t>
            </a:r>
            <a:endParaRPr lang="en-US" altLang="en-US" b="1"/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5435600" y="3860800"/>
            <a:ext cx="1255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b="1"/>
              <a:t>ACE</a:t>
            </a:r>
            <a:endParaRPr lang="en-US" altLang="en-US" b="1"/>
          </a:p>
        </p:txBody>
      </p:sp>
      <p:sp>
        <p:nvSpPr>
          <p:cNvPr id="35847" name="AutoShape 8"/>
          <p:cNvSpPr>
            <a:spLocks/>
          </p:cNvSpPr>
          <p:nvPr/>
        </p:nvSpPr>
        <p:spPr bwMode="auto">
          <a:xfrm>
            <a:off x="4643438" y="5373688"/>
            <a:ext cx="101600" cy="1168400"/>
          </a:xfrm>
          <a:prstGeom prst="rightBrace">
            <a:avLst>
              <a:gd name="adj1" fmla="val 95833"/>
              <a:gd name="adj2" fmla="val 50000"/>
            </a:avLst>
          </a:prstGeom>
          <a:noFill/>
          <a:ln w="38100">
            <a:solidFill>
              <a:srgbClr val="FF99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994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724128" y="476672"/>
            <a:ext cx="2952328" cy="720080"/>
          </a:xfrm>
          <a:prstGeom prst="round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Vienna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47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716" y="653008"/>
            <a:ext cx="790673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692696"/>
            <a:ext cx="79617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Basic Model for Effects of a Single Gene on a Quantitative Trait</a:t>
            </a:r>
          </a:p>
          <a:p>
            <a:endParaRPr lang="en-US" sz="2400" dirty="0"/>
          </a:p>
          <a:p>
            <a:r>
              <a:rPr lang="en-US" sz="2400" dirty="0" smtClean="0"/>
              <a:t>Think about a variant with two alleles A and a…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69516" y="2100808"/>
            <a:ext cx="1783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Mid-homozygote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45501" y="4365104"/>
            <a:ext cx="214308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+ Homozygous effect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174115" y="2420888"/>
            <a:ext cx="1253869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Dominance</a:t>
            </a:r>
          </a:p>
          <a:p>
            <a:r>
              <a:rPr lang="en-US" dirty="0" smtClean="0"/>
              <a:t>  deviation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17516" y="2786608"/>
            <a:ext cx="1191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Increasing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31116" y="2862808"/>
            <a:ext cx="1270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Decreasing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411760" y="4293096"/>
            <a:ext cx="20982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- Homozygous effect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51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Fisher (1918): Underlying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Continuous variation caused by lots of genes (“polygenic inheritance”)</a:t>
            </a:r>
          </a:p>
          <a:p>
            <a:r>
              <a:rPr lang="en-US" sz="2800" dirty="0" smtClean="0"/>
              <a:t>Each gene followed Mendel’s laws</a:t>
            </a:r>
          </a:p>
          <a:p>
            <a:r>
              <a:rPr lang="en-US" sz="2800" dirty="0" smtClean="0"/>
              <a:t>Environment smoothed out genetic differences</a:t>
            </a:r>
          </a:p>
          <a:p>
            <a:r>
              <a:rPr lang="en-US" sz="2800" dirty="0" smtClean="0"/>
              <a:t>Genes may show different degrees of “dominance”</a:t>
            </a:r>
          </a:p>
          <a:p>
            <a:r>
              <a:rPr lang="en-US" sz="2800" dirty="0" smtClean="0"/>
              <a:t>Genes may have many forms (“</a:t>
            </a:r>
            <a:r>
              <a:rPr lang="en-US" sz="2800" dirty="0" err="1" smtClean="0"/>
              <a:t>mutliple</a:t>
            </a:r>
            <a:r>
              <a:rPr lang="en-US" sz="2800" dirty="0" smtClean="0"/>
              <a:t> alleles”)</a:t>
            </a:r>
          </a:p>
          <a:p>
            <a:r>
              <a:rPr lang="en-US" sz="2800" dirty="0" smtClean="0"/>
              <a:t>Mating may not be random (“</a:t>
            </a:r>
            <a:r>
              <a:rPr lang="en-US" sz="2800" dirty="0" err="1" smtClean="0"/>
              <a:t>assortative</a:t>
            </a:r>
            <a:r>
              <a:rPr lang="en-US" sz="2800" dirty="0" smtClean="0"/>
              <a:t> mating”)</a:t>
            </a:r>
          </a:p>
        </p:txBody>
      </p:sp>
    </p:spTree>
    <p:extLst>
      <p:ext uri="{BB962C8B-B14F-4D97-AF65-F5344CB8AC3E}">
        <p14:creationId xmlns:p14="http://schemas.microsoft.com/office/powerpoint/2010/main" val="45179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260648"/>
            <a:ext cx="8208912" cy="6048672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pic>
        <p:nvPicPr>
          <p:cNvPr id="3074" name="Picture 2" descr="F:\Scanned Images\Diagra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556792"/>
            <a:ext cx="6344417" cy="4648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5000" y="762000"/>
            <a:ext cx="53795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 smtClean="0"/>
              <a:t>Mendelian</a:t>
            </a:r>
            <a:r>
              <a:rPr lang="en-US" sz="2400" dirty="0" smtClean="0"/>
              <a:t> Basis of Continuous Variation?</a:t>
            </a:r>
          </a:p>
          <a:p>
            <a:pPr algn="ctr"/>
            <a:r>
              <a:rPr lang="en-US" sz="2400" dirty="0" smtClean="0"/>
              <a:t> Experimental Breeding Experiments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8318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384" y="167258"/>
            <a:ext cx="4724400" cy="3535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67258"/>
            <a:ext cx="4724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3319463"/>
            <a:ext cx="4724400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105400" y="152400"/>
            <a:ext cx="354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b.</a:t>
            </a:r>
          </a:p>
        </p:txBody>
      </p:sp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3032125" y="3413125"/>
            <a:ext cx="342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c.</a:t>
            </a:r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685800" y="152400"/>
            <a:ext cx="3540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a.</a:t>
            </a:r>
          </a:p>
        </p:txBody>
      </p:sp>
    </p:spTree>
    <p:extLst>
      <p:ext uri="{BB962C8B-B14F-4D97-AF65-F5344CB8AC3E}">
        <p14:creationId xmlns:p14="http://schemas.microsoft.com/office/powerpoint/2010/main" val="21903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2272</Words>
  <Application>Microsoft Office PowerPoint</Application>
  <PresentationFormat>On-screen Show (4:3)</PresentationFormat>
  <Paragraphs>672</Paragraphs>
  <Slides>56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8" baseType="lpstr">
      <vt:lpstr>Office Theme</vt:lpstr>
      <vt:lpstr>Equation</vt:lpstr>
      <vt:lpstr>Biometrical Genetics</vt:lpstr>
      <vt:lpstr>Behavioural Genetics </vt:lpstr>
      <vt:lpstr>PowerPoint Presentation</vt:lpstr>
      <vt:lpstr>PowerPoint Presentation</vt:lpstr>
      <vt:lpstr>GENES (G)</vt:lpstr>
      <vt:lpstr>PowerPoint Presentation</vt:lpstr>
      <vt:lpstr>Fisher (1918): Underlying theory</vt:lpstr>
      <vt:lpstr>PowerPoint Presentation</vt:lpstr>
      <vt:lpstr>PowerPoint Presentation</vt:lpstr>
      <vt:lpstr>Environment </vt:lpstr>
      <vt:lpstr>Interactions and Correlations f(G,E)</vt:lpstr>
      <vt:lpstr>Early work focused on familial resemblance </vt:lpstr>
      <vt:lpstr>PowerPoint Presentation</vt:lpstr>
      <vt:lpstr>PowerPoint Presentation</vt:lpstr>
      <vt:lpstr>PowerPoint Presentation</vt:lpstr>
      <vt:lpstr>PowerPoint Presentation</vt:lpstr>
      <vt:lpstr>However</vt:lpstr>
      <vt:lpstr>PowerPoint Presentation</vt:lpstr>
      <vt:lpstr>Most common design in modern twin studies - MZ &amp; DZ twins reared together (Siemens)</vt:lpstr>
      <vt:lpstr>Underlying tenants </vt:lpstr>
      <vt:lpstr>Basic models</vt:lpstr>
      <vt:lpstr>Sources of variation</vt:lpstr>
      <vt:lpstr>Punnet Square</vt:lpstr>
      <vt:lpstr>Sources of variation</vt:lpstr>
      <vt:lpstr>Sources of variation</vt:lpstr>
      <vt:lpstr>Punnet Square</vt:lpstr>
      <vt:lpstr>PowerPoint Presentation</vt:lpstr>
      <vt:lpstr>Sources of variation</vt:lpstr>
      <vt:lpstr>Sources of variation</vt:lpstr>
      <vt:lpstr>ACE or ADE</vt:lpstr>
      <vt:lpstr>PowerPoint Presentation</vt:lpstr>
      <vt:lpstr>Assumptions of the basic CTD</vt:lpstr>
      <vt:lpstr>Path  models</vt:lpstr>
      <vt:lpstr>CTD is often represented as a path diagram</vt:lpstr>
      <vt:lpstr>Path analysis</vt:lpstr>
      <vt:lpstr>Path analysis</vt:lpstr>
      <vt:lpstr>(1) Path Tracing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ACE or ADE</vt:lpstr>
      <vt:lpstr>PowerPoint Presentation</vt:lpstr>
      <vt:lpstr>PowerPoint Presentation</vt:lpstr>
    </vt:vector>
  </TitlesOfParts>
  <Company>QIMR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SEM</dc:creator>
  <cp:lastModifiedBy>logstress@gmail.com</cp:lastModifiedBy>
  <cp:revision>75</cp:revision>
  <dcterms:created xsi:type="dcterms:W3CDTF">2012-03-05T00:13:09Z</dcterms:created>
  <dcterms:modified xsi:type="dcterms:W3CDTF">2014-04-13T10:38:17Z</dcterms:modified>
</cp:coreProperties>
</file>