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71" r:id="rId3"/>
    <p:sldId id="283" r:id="rId4"/>
    <p:sldId id="284" r:id="rId5"/>
    <p:sldId id="285" r:id="rId6"/>
    <p:sldId id="257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5" r:id="rId16"/>
    <p:sldId id="28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954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9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79ECFA-2823-40C3-AD5D-41DBDC5C5BAC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D67EFD-9161-4F05-96D7-207CAFB5B26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8907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00809427-EAFF-4506-8051-41333C537C02}" type="slidenum">
              <a:rPr lang="en-US" smtClean="0">
                <a:latin typeface="Times New Roman" pitchFamily="18" charset="0"/>
              </a:rPr>
              <a:pPr/>
              <a:t>7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BA661275-7A5C-46AF-A203-9AFA17506B74}" type="slidenum">
              <a:rPr lang="en-US" smtClean="0">
                <a:latin typeface="Times New Roman" pitchFamily="18" charset="0"/>
              </a:rPr>
              <a:pPr/>
              <a:t>8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D7C5544E-C692-41E4-80B7-3549413FB2FC}" type="slidenum">
              <a:rPr lang="en-US" smtClean="0">
                <a:latin typeface="Times New Roman" pitchFamily="18" charset="0"/>
              </a:rPr>
              <a:pPr/>
              <a:t>9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3582B981-FECE-4CD9-A7CF-136A91EF8FAF}" type="slidenum">
              <a:rPr lang="en-US" smtClean="0">
                <a:latin typeface="Times New Roman" pitchFamily="18" charset="0"/>
              </a:rPr>
              <a:pPr/>
              <a:t>10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380BF604-23FE-4CBE-B3EF-D1FC0A7207B1}" type="slidenum">
              <a:rPr lang="en-US" smtClean="0">
                <a:latin typeface="Times New Roman" pitchFamily="18" charset="0"/>
              </a:rPr>
              <a:pPr/>
              <a:t>11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C8CC7505-77CD-40C5-83AE-AC02F2011710}" type="slidenum">
              <a:rPr lang="en-US" smtClean="0">
                <a:latin typeface="Times New Roman" pitchFamily="18" charset="0"/>
              </a:rPr>
              <a:pPr/>
              <a:t>12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7D0D2E02-3019-49A6-8139-AA9A95BFFE31}" type="slidenum">
              <a:rPr lang="en-US" smtClean="0">
                <a:latin typeface="Times New Roman" pitchFamily="18" charset="0"/>
              </a:rPr>
              <a:pPr/>
              <a:t>13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823629A4-4965-4068-9F04-10D384D94DF6}" type="slidenum">
              <a:rPr lang="en-US" smtClean="0">
                <a:latin typeface="Times New Roman" pitchFamily="18" charset="0"/>
              </a:rPr>
              <a:pPr/>
              <a:t>14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C81F7268-7EED-427C-9BC9-597545EA020E}" type="slidenum">
              <a:rPr lang="en-US" smtClean="0">
                <a:latin typeface="Times New Roman" pitchFamily="18" charset="0"/>
              </a:rPr>
              <a:pPr/>
              <a:t>15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178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170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37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685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2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32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09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722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958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913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84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379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AU" dirty="0" smtClean="0"/>
              <a:t>Intro to Binary/Ordinal data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838200"/>
          </a:xfrm>
        </p:spPr>
        <p:txBody>
          <a:bodyPr/>
          <a:lstStyle/>
          <a:p>
            <a:pPr algn="r"/>
            <a:r>
              <a:rPr lang="en-AU" dirty="0" smtClean="0">
                <a:solidFill>
                  <a:schemeClr val="tx1"/>
                </a:solidFill>
              </a:rPr>
              <a:t>Sarah </a:t>
            </a:r>
            <a:r>
              <a:rPr lang="en-AU" dirty="0" err="1" smtClean="0">
                <a:solidFill>
                  <a:schemeClr val="tx1"/>
                </a:solidFill>
              </a:rPr>
              <a:t>Medland</a:t>
            </a:r>
            <a:endParaRPr lang="en-A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47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Twin 1 </a:t>
            </a:r>
            <a:r>
              <a:rPr lang="en-AU" dirty="0"/>
              <a:t>tobacco use</a:t>
            </a:r>
            <a:endParaRPr lang="en-US" dirty="0" smtClean="0"/>
          </a:p>
        </p:txBody>
      </p:sp>
      <p:pic>
        <p:nvPicPr>
          <p:cNvPr id="1024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7" y="1735139"/>
            <a:ext cx="5651501" cy="396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6072188" y="1857375"/>
            <a:ext cx="2786062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AU" dirty="0"/>
              <a:t>Liability or ‘risk’ of initiation distribution</a:t>
            </a:r>
          </a:p>
          <a:p>
            <a:endParaRPr lang="en-AU" dirty="0"/>
          </a:p>
          <a:p>
            <a:endParaRPr lang="en-AU" dirty="0"/>
          </a:p>
          <a:p>
            <a:r>
              <a:rPr lang="en-AU" dirty="0"/>
              <a:t>Just because an individual has never used </a:t>
            </a:r>
            <a:r>
              <a:rPr lang="en-AU" dirty="0" smtClean="0"/>
              <a:t>tobacco </a:t>
            </a:r>
            <a:r>
              <a:rPr lang="en-AU" dirty="0"/>
              <a:t>does not mean their ‘risk’ of initiation is zero</a:t>
            </a:r>
          </a:p>
        </p:txBody>
      </p:sp>
      <p:cxnSp>
        <p:nvCxnSpPr>
          <p:cNvPr id="10245" name="Straight Arrow Connector 5"/>
          <p:cNvCxnSpPr>
            <a:cxnSpLocks noChangeShapeType="1"/>
          </p:cNvCxnSpPr>
          <p:nvPr/>
        </p:nvCxnSpPr>
        <p:spPr bwMode="auto">
          <a:xfrm rot="10800000" flipV="1">
            <a:off x="5000625" y="2500313"/>
            <a:ext cx="1571625" cy="100012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</p:spTree>
    <p:extLst>
      <p:ext uri="{BB962C8B-B14F-4D97-AF65-F5344CB8AC3E}">
        <p14:creationId xmlns:p14="http://schemas.microsoft.com/office/powerpoint/2010/main" val="239345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886200"/>
            <a:ext cx="4749021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2" y="476250"/>
            <a:ext cx="4751388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Line 6"/>
          <p:cNvSpPr>
            <a:spLocks noChangeShapeType="1"/>
          </p:cNvSpPr>
          <p:nvPr/>
        </p:nvSpPr>
        <p:spPr bwMode="auto">
          <a:xfrm>
            <a:off x="2843213" y="3141663"/>
            <a:ext cx="2016125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1269" name="Text Box 7"/>
          <p:cNvSpPr txBox="1">
            <a:spLocks noChangeArrowheads="1"/>
          </p:cNvSpPr>
          <p:nvPr/>
        </p:nvSpPr>
        <p:spPr bwMode="auto">
          <a:xfrm>
            <a:off x="5795963" y="1773238"/>
            <a:ext cx="2808287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AU"/>
              <a:t>Mean 		= .47</a:t>
            </a:r>
          </a:p>
          <a:p>
            <a:pPr>
              <a:spcBef>
                <a:spcPct val="50000"/>
              </a:spcBef>
            </a:pPr>
            <a:r>
              <a:rPr lang="en-AU"/>
              <a:t>SD 		=.499</a:t>
            </a:r>
          </a:p>
          <a:p>
            <a:pPr>
              <a:spcBef>
                <a:spcPct val="50000"/>
              </a:spcBef>
            </a:pPr>
            <a:r>
              <a:rPr lang="en-AU"/>
              <a:t>Non Smokers 	=53%</a:t>
            </a:r>
            <a:endParaRPr lang="en-US"/>
          </a:p>
        </p:txBody>
      </p:sp>
      <p:sp>
        <p:nvSpPr>
          <p:cNvPr id="11270" name="TextBox 5"/>
          <p:cNvSpPr txBox="1">
            <a:spLocks noChangeArrowheads="1"/>
          </p:cNvSpPr>
          <p:nvPr/>
        </p:nvSpPr>
        <p:spPr bwMode="auto">
          <a:xfrm>
            <a:off x="428625" y="3786188"/>
            <a:ext cx="3429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AU"/>
              <a:t>The observed phenotype is an </a:t>
            </a:r>
            <a:r>
              <a:rPr lang="en-AU" i="1"/>
              <a:t>imperfect</a:t>
            </a:r>
            <a:r>
              <a:rPr lang="en-AU"/>
              <a:t> measurement of an underlying continuous distribution</a:t>
            </a:r>
          </a:p>
          <a:p>
            <a:endParaRPr lang="en-AU"/>
          </a:p>
          <a:p>
            <a:r>
              <a:rPr lang="en-AU"/>
              <a:t>ie Obesity vs BMI</a:t>
            </a:r>
          </a:p>
          <a:p>
            <a:r>
              <a:rPr lang="en-AU"/>
              <a:t>MDD vs quantitative depression scales</a:t>
            </a:r>
          </a:p>
        </p:txBody>
      </p:sp>
    </p:spTree>
    <p:extLst>
      <p:ext uri="{BB962C8B-B14F-4D97-AF65-F5344CB8AC3E}">
        <p14:creationId xmlns:p14="http://schemas.microsoft.com/office/powerpoint/2010/main" val="116075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419100"/>
            <a:ext cx="5410200" cy="2624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5940425" y="404813"/>
            <a:ext cx="2808288" cy="2017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AU"/>
              <a:t>Raw data distribution</a:t>
            </a:r>
          </a:p>
          <a:p>
            <a:pPr>
              <a:spcBef>
                <a:spcPct val="50000"/>
              </a:spcBef>
            </a:pPr>
            <a:r>
              <a:rPr lang="en-AU"/>
              <a:t>Mean 		= .47</a:t>
            </a:r>
          </a:p>
          <a:p>
            <a:pPr>
              <a:spcBef>
                <a:spcPct val="50000"/>
              </a:spcBef>
            </a:pPr>
            <a:r>
              <a:rPr lang="en-AU"/>
              <a:t>SD 		=.499</a:t>
            </a:r>
          </a:p>
          <a:p>
            <a:pPr>
              <a:spcBef>
                <a:spcPct val="50000"/>
              </a:spcBef>
            </a:pPr>
            <a:r>
              <a:rPr lang="en-AU"/>
              <a:t>Non Smokers 	=53%</a:t>
            </a:r>
          </a:p>
          <a:p>
            <a:pPr>
              <a:spcBef>
                <a:spcPct val="50000"/>
              </a:spcBef>
            </a:pPr>
            <a:r>
              <a:rPr lang="en-AU"/>
              <a:t>Threshold	=.53</a:t>
            </a:r>
            <a:endParaRPr lang="en-US"/>
          </a:p>
        </p:txBody>
      </p:sp>
      <p:pic>
        <p:nvPicPr>
          <p:cNvPr id="1229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2" y="3886200"/>
            <a:ext cx="5329238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 Box 7"/>
          <p:cNvSpPr txBox="1">
            <a:spLocks noChangeArrowheads="1"/>
          </p:cNvSpPr>
          <p:nvPr/>
        </p:nvSpPr>
        <p:spPr bwMode="auto">
          <a:xfrm>
            <a:off x="5954713" y="4005263"/>
            <a:ext cx="2808287" cy="22923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AU" dirty="0"/>
              <a:t>Standard normal distribution</a:t>
            </a:r>
          </a:p>
          <a:p>
            <a:pPr>
              <a:spcBef>
                <a:spcPct val="50000"/>
              </a:spcBef>
            </a:pPr>
            <a:r>
              <a:rPr lang="en-AU" dirty="0"/>
              <a:t>Mean 		= 0</a:t>
            </a:r>
          </a:p>
          <a:p>
            <a:pPr>
              <a:spcBef>
                <a:spcPct val="50000"/>
              </a:spcBef>
            </a:pPr>
            <a:r>
              <a:rPr lang="en-AU" dirty="0"/>
              <a:t>SD 		=1</a:t>
            </a:r>
          </a:p>
          <a:p>
            <a:pPr>
              <a:spcBef>
                <a:spcPct val="50000"/>
              </a:spcBef>
            </a:pPr>
            <a:r>
              <a:rPr lang="en-AU" dirty="0"/>
              <a:t>Non Smokers 	=53%</a:t>
            </a:r>
          </a:p>
          <a:p>
            <a:pPr>
              <a:spcBef>
                <a:spcPct val="50000"/>
              </a:spcBef>
            </a:pPr>
            <a:r>
              <a:rPr lang="en-AU" dirty="0"/>
              <a:t>Threshold 	=.074</a:t>
            </a:r>
            <a:endParaRPr lang="en-US" dirty="0"/>
          </a:p>
        </p:txBody>
      </p:sp>
      <p:sp>
        <p:nvSpPr>
          <p:cNvPr id="12294" name="Line 8"/>
          <p:cNvSpPr>
            <a:spLocks noChangeShapeType="1"/>
          </p:cNvSpPr>
          <p:nvPr/>
        </p:nvSpPr>
        <p:spPr bwMode="auto">
          <a:xfrm>
            <a:off x="3059113" y="2924175"/>
            <a:ext cx="0" cy="1009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145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AU" dirty="0" smtClean="0"/>
              <a:t>Threshold = .074 – Huh what?</a:t>
            </a:r>
            <a:endParaRPr lang="en-US" dirty="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AU" smtClean="0"/>
              <a:t>How can I work this out </a:t>
            </a:r>
          </a:p>
          <a:p>
            <a:pPr lvl="1" eaLnBrk="1" hangingPunct="1"/>
            <a:r>
              <a:rPr lang="en-US" smtClean="0"/>
              <a:t>Excell</a:t>
            </a:r>
          </a:p>
          <a:p>
            <a:pPr lvl="2" eaLnBrk="1" hangingPunct="1"/>
            <a:r>
              <a:rPr lang="en-US" smtClean="0"/>
              <a:t>=NORMSINV()</a:t>
            </a:r>
          </a:p>
          <a:p>
            <a:pPr lvl="2" eaLnBrk="1" hangingPunct="1"/>
            <a:r>
              <a:rPr lang="en-US" smtClean="0"/>
              <a:t>Thresholds.xls</a:t>
            </a:r>
          </a:p>
          <a:p>
            <a:pPr lvl="2" eaLnBrk="1" hangingPunct="1"/>
            <a:endParaRPr lang="en-US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172" y="3886200"/>
            <a:ext cx="5277028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389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AU" sz="3200" dirty="0" smtClean="0"/>
              <a:t>Why rescale the data this way?</a:t>
            </a:r>
            <a:endParaRPr lang="en-US" sz="3200" dirty="0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AU" smtClean="0"/>
              <a:t>Convenience</a:t>
            </a:r>
          </a:p>
          <a:p>
            <a:pPr lvl="1" eaLnBrk="1" hangingPunct="1"/>
            <a:r>
              <a:rPr lang="en-AU" sz="2900" smtClean="0"/>
              <a:t>Variance</a:t>
            </a:r>
            <a:r>
              <a:rPr lang="en-AU" smtClean="0"/>
              <a:t> always 1</a:t>
            </a:r>
          </a:p>
          <a:p>
            <a:pPr lvl="1" eaLnBrk="1" hangingPunct="1"/>
            <a:r>
              <a:rPr lang="en-AU" smtClean="0"/>
              <a:t>Mean is always 0</a:t>
            </a:r>
          </a:p>
          <a:p>
            <a:pPr lvl="1" eaLnBrk="1" hangingPunct="1"/>
            <a:r>
              <a:rPr lang="en-GB" sz="2900" smtClean="0"/>
              <a:t>We can interpret the area under a curve between two z-values as a probability or percentage</a:t>
            </a:r>
          </a:p>
        </p:txBody>
      </p:sp>
    </p:spTree>
    <p:extLst>
      <p:ext uri="{BB962C8B-B14F-4D97-AF65-F5344CB8AC3E}">
        <p14:creationId xmlns:p14="http://schemas.microsoft.com/office/powerpoint/2010/main" val="168185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smtClean="0"/>
              <a:t>What about more than 2 categories?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Very similar</a:t>
            </a:r>
          </a:p>
          <a:p>
            <a:pPr lvl="1"/>
            <a:r>
              <a:rPr lang="en-AU" dirty="0" smtClean="0"/>
              <a:t>More on this tomorrow</a:t>
            </a:r>
          </a:p>
        </p:txBody>
      </p:sp>
    </p:spTree>
    <p:extLst>
      <p:ext uri="{BB962C8B-B14F-4D97-AF65-F5344CB8AC3E}">
        <p14:creationId xmlns:p14="http://schemas.microsoft.com/office/powerpoint/2010/main" val="352580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Rounded Rectangle 3"/>
          <p:cNvSpPr/>
          <p:nvPr/>
        </p:nvSpPr>
        <p:spPr>
          <a:xfrm>
            <a:off x="6629400" y="6172200"/>
            <a:ext cx="2209800" cy="457200"/>
          </a:xfrm>
          <a:prstGeom prst="round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Lisbon Castle </a:t>
            </a:r>
            <a:endParaRPr lang="en-A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402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AU" dirty="0" smtClean="0"/>
              <a:t>Differences between continuous and ordinal data</a:t>
            </a:r>
            <a:endParaRPr lang="en-AU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>
            <a:normAutofit lnSpcReduction="10000"/>
          </a:bodyPr>
          <a:lstStyle/>
          <a:p>
            <a:r>
              <a:rPr lang="en-AU" dirty="0" smtClean="0"/>
              <a:t>Problem </a:t>
            </a:r>
          </a:p>
          <a:p>
            <a:pPr lvl="1"/>
            <a:r>
              <a:rPr lang="en-AU" dirty="0" smtClean="0"/>
              <a:t>Ordinal data has 1 less degree of freedom</a:t>
            </a:r>
          </a:p>
          <a:p>
            <a:pPr lvl="2"/>
            <a:r>
              <a:rPr lang="en-AU" dirty="0" smtClean="0"/>
              <a:t>No information on the variance</a:t>
            </a:r>
          </a:p>
          <a:p>
            <a:pPr lvl="1"/>
            <a:r>
              <a:rPr lang="en-AU" dirty="0" smtClean="0"/>
              <a:t>Thinking about our simple correlation model</a:t>
            </a:r>
          </a:p>
          <a:p>
            <a:pPr lvl="2"/>
            <a:r>
              <a:rPr lang="en-AU" dirty="0" smtClean="0"/>
              <a:t>3 parameters being estimated</a:t>
            </a:r>
          </a:p>
          <a:p>
            <a:pPr lvl="3"/>
            <a:r>
              <a:rPr lang="en-AU" dirty="0" smtClean="0"/>
              <a:t>SD Correlation Mean</a:t>
            </a:r>
          </a:p>
          <a:p>
            <a:pPr lvl="2"/>
            <a:r>
              <a:rPr lang="en-AU" dirty="0" smtClean="0"/>
              <a:t>2 pieces of information available</a:t>
            </a:r>
          </a:p>
          <a:p>
            <a:pPr lvl="3"/>
            <a:r>
              <a:rPr lang="en-AU" dirty="0" smtClean="0"/>
              <a:t>Correlation &amp; Prevalence</a:t>
            </a:r>
          </a:p>
          <a:p>
            <a:pPr lvl="1"/>
            <a:r>
              <a:rPr lang="en-AU" dirty="0" smtClean="0"/>
              <a:t>In binary/ordinal data this model is unidentified without adding a constraint</a:t>
            </a:r>
          </a:p>
        </p:txBody>
      </p:sp>
    </p:spTree>
    <p:extLst>
      <p:ext uri="{BB962C8B-B14F-4D97-AF65-F5344CB8AC3E}">
        <p14:creationId xmlns:p14="http://schemas.microsoft.com/office/powerpoint/2010/main" val="57766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AU" dirty="0" smtClean="0"/>
              <a:t>Model identification</a:t>
            </a:r>
            <a:endParaRPr lang="en-AU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>
            <a:normAutofit lnSpcReduction="10000"/>
          </a:bodyPr>
          <a:lstStyle/>
          <a:p>
            <a:r>
              <a:rPr lang="en-AU" dirty="0"/>
              <a:t>A </a:t>
            </a:r>
            <a:r>
              <a:rPr lang="en-AU" dirty="0" smtClean="0"/>
              <a:t>model </a:t>
            </a:r>
            <a:r>
              <a:rPr lang="en-AU" dirty="0"/>
              <a:t>is "identified" if the known information available </a:t>
            </a:r>
            <a:r>
              <a:rPr lang="en-AU" dirty="0" smtClean="0"/>
              <a:t>leads to a unique solution </a:t>
            </a:r>
          </a:p>
          <a:p>
            <a:pPr marL="0" indent="0">
              <a:buNone/>
            </a:pPr>
            <a:r>
              <a:rPr lang="en-AU" dirty="0" smtClean="0"/>
              <a:t>	For example, </a:t>
            </a:r>
            <a:r>
              <a:rPr lang="en-AU" i="1" dirty="0" smtClean="0"/>
              <a:t>x</a:t>
            </a:r>
            <a:r>
              <a:rPr lang="en-AU" dirty="0" smtClean="0"/>
              <a:t> </a:t>
            </a:r>
            <a:r>
              <a:rPr lang="en-AU" dirty="0"/>
              <a:t>+ 2</a:t>
            </a:r>
            <a:r>
              <a:rPr lang="en-AU" i="1" dirty="0"/>
              <a:t>y</a:t>
            </a:r>
            <a:r>
              <a:rPr lang="en-AU" dirty="0"/>
              <a:t> = </a:t>
            </a:r>
            <a:r>
              <a:rPr lang="en-AU" dirty="0" smtClean="0"/>
              <a:t>7, </a:t>
            </a:r>
          </a:p>
          <a:p>
            <a:r>
              <a:rPr lang="en-AU" dirty="0" smtClean="0"/>
              <a:t>Infinite </a:t>
            </a:r>
            <a:r>
              <a:rPr lang="en-AU" dirty="0"/>
              <a:t>number of pairs of values will serve for </a:t>
            </a:r>
            <a:r>
              <a:rPr lang="en-AU" i="1" dirty="0"/>
              <a:t>x</a:t>
            </a:r>
            <a:r>
              <a:rPr lang="en-AU" dirty="0"/>
              <a:t> and </a:t>
            </a:r>
            <a:r>
              <a:rPr lang="en-AU" i="1" dirty="0"/>
              <a:t>y</a:t>
            </a:r>
            <a:r>
              <a:rPr lang="en-AU" dirty="0"/>
              <a:t>. </a:t>
            </a:r>
            <a:endParaRPr lang="en-AU" dirty="0" smtClean="0"/>
          </a:p>
          <a:p>
            <a:r>
              <a:rPr lang="en-AU" dirty="0" smtClean="0"/>
              <a:t>This model is </a:t>
            </a:r>
            <a:r>
              <a:rPr lang="en-AU" dirty="0"/>
              <a:t>"not identified" or "</a:t>
            </a:r>
            <a:r>
              <a:rPr lang="en-AU" dirty="0" err="1"/>
              <a:t>underidentified</a:t>
            </a:r>
            <a:r>
              <a:rPr lang="en-AU" dirty="0"/>
              <a:t>." </a:t>
            </a:r>
            <a:endParaRPr lang="en-AU" dirty="0" smtClean="0"/>
          </a:p>
          <a:p>
            <a:r>
              <a:rPr lang="en-AU" dirty="0" smtClean="0"/>
              <a:t>There </a:t>
            </a:r>
            <a:r>
              <a:rPr lang="en-AU" dirty="0"/>
              <a:t>are fewer "</a:t>
            </a:r>
            <a:r>
              <a:rPr lang="en-AU" dirty="0" err="1"/>
              <a:t>knowns</a:t>
            </a:r>
            <a:r>
              <a:rPr lang="en-AU" dirty="0"/>
              <a:t>" than "unknowns." </a:t>
            </a:r>
            <a:endParaRPr lang="en-AU" dirty="0" smtClean="0"/>
          </a:p>
          <a:p>
            <a:pPr marL="0" indent="0">
              <a:buNone/>
            </a:pPr>
            <a:endParaRPr lang="en-AU" dirty="0" smtClean="0"/>
          </a:p>
          <a:p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57927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AU" dirty="0" smtClean="0"/>
              <a:t>Model identification</a:t>
            </a:r>
            <a:endParaRPr lang="en-AU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>
            <a:normAutofit/>
          </a:bodyPr>
          <a:lstStyle/>
          <a:p>
            <a:r>
              <a:rPr lang="en-AU" dirty="0" smtClean="0"/>
              <a:t>Whereas, given</a:t>
            </a:r>
          </a:p>
          <a:p>
            <a:pPr marL="0" indent="0">
              <a:buNone/>
            </a:pPr>
            <a:r>
              <a:rPr lang="en-AU" i="1" dirty="0" smtClean="0"/>
              <a:t>	x</a:t>
            </a:r>
            <a:r>
              <a:rPr lang="en-AU" dirty="0" smtClean="0"/>
              <a:t> </a:t>
            </a:r>
            <a:r>
              <a:rPr lang="en-AU" dirty="0"/>
              <a:t>+ 2</a:t>
            </a:r>
            <a:r>
              <a:rPr lang="en-AU" i="1" dirty="0"/>
              <a:t>y</a:t>
            </a:r>
            <a:r>
              <a:rPr lang="en-AU" dirty="0"/>
              <a:t> = 7</a:t>
            </a:r>
            <a:br>
              <a:rPr lang="en-AU" dirty="0"/>
            </a:br>
            <a:r>
              <a:rPr lang="en-AU" dirty="0" smtClean="0"/>
              <a:t>	3</a:t>
            </a:r>
            <a:r>
              <a:rPr lang="en-AU" i="1" dirty="0" smtClean="0"/>
              <a:t>x</a:t>
            </a:r>
            <a:r>
              <a:rPr lang="en-AU" dirty="0" smtClean="0"/>
              <a:t> </a:t>
            </a:r>
            <a:r>
              <a:rPr lang="en-AU" dirty="0"/>
              <a:t>- </a:t>
            </a:r>
            <a:r>
              <a:rPr lang="en-AU" i="1" dirty="0"/>
              <a:t>y</a:t>
            </a:r>
            <a:r>
              <a:rPr lang="en-AU" dirty="0"/>
              <a:t> = 7 </a:t>
            </a:r>
            <a:endParaRPr lang="en-AU" dirty="0" smtClean="0"/>
          </a:p>
          <a:p>
            <a:r>
              <a:rPr lang="en-AU" dirty="0" smtClean="0"/>
              <a:t>There </a:t>
            </a:r>
            <a:r>
              <a:rPr lang="en-AU" dirty="0"/>
              <a:t>are just as many known as unknowns, and </a:t>
            </a:r>
            <a:r>
              <a:rPr lang="en-AU" dirty="0" smtClean="0"/>
              <a:t>a unique solution </a:t>
            </a:r>
            <a:r>
              <a:rPr lang="en-AU" dirty="0"/>
              <a:t>(</a:t>
            </a:r>
            <a:r>
              <a:rPr lang="en-AU" i="1" dirty="0"/>
              <a:t>x</a:t>
            </a:r>
            <a:r>
              <a:rPr lang="en-AU" dirty="0"/>
              <a:t> = 3, </a:t>
            </a:r>
            <a:r>
              <a:rPr lang="en-AU" i="1" dirty="0"/>
              <a:t>y</a:t>
            </a:r>
            <a:r>
              <a:rPr lang="en-AU" dirty="0"/>
              <a:t> = 2). </a:t>
            </a:r>
            <a:endParaRPr lang="en-AU" dirty="0" smtClean="0"/>
          </a:p>
          <a:p>
            <a:r>
              <a:rPr lang="en-AU" dirty="0" smtClean="0"/>
              <a:t>The equation </a:t>
            </a:r>
            <a:r>
              <a:rPr lang="en-AU" dirty="0"/>
              <a:t>is now "just identified." </a:t>
            </a:r>
            <a:endParaRPr lang="en-AU" dirty="0" smtClean="0"/>
          </a:p>
          <a:p>
            <a:pPr marL="0" indent="0">
              <a:buNone/>
            </a:pPr>
            <a:endParaRPr lang="en-AU" dirty="0" smtClean="0"/>
          </a:p>
          <a:p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381369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AU" dirty="0" smtClean="0"/>
              <a:t>Model identification</a:t>
            </a:r>
            <a:endParaRPr lang="en-AU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>
            <a:normAutofit/>
          </a:bodyPr>
          <a:lstStyle/>
          <a:p>
            <a:r>
              <a:rPr lang="en-AU" dirty="0"/>
              <a:t>There are </a:t>
            </a:r>
            <a:r>
              <a:rPr lang="en-AU" dirty="0" smtClean="0"/>
              <a:t>five </a:t>
            </a:r>
            <a:r>
              <a:rPr lang="en-AU" dirty="0"/>
              <a:t>general approaches to assessing identification:</a:t>
            </a:r>
          </a:p>
          <a:p>
            <a:pPr lvl="1"/>
            <a:r>
              <a:rPr lang="en-AU" b="1" dirty="0" smtClean="0"/>
              <a:t>heuristics/prior knowledge</a:t>
            </a:r>
          </a:p>
          <a:p>
            <a:pPr lvl="1"/>
            <a:r>
              <a:rPr lang="en-AU" b="1" dirty="0" smtClean="0"/>
              <a:t>empirical evaluation – running across a grid</a:t>
            </a:r>
          </a:p>
          <a:p>
            <a:pPr lvl="1"/>
            <a:r>
              <a:rPr lang="en-AU" dirty="0" smtClean="0"/>
              <a:t>algebraic </a:t>
            </a:r>
            <a:r>
              <a:rPr lang="en-AU" dirty="0"/>
              <a:t>solution</a:t>
            </a:r>
          </a:p>
          <a:p>
            <a:pPr lvl="1"/>
            <a:r>
              <a:rPr lang="en-AU" dirty="0" smtClean="0"/>
              <a:t>information </a:t>
            </a:r>
            <a:r>
              <a:rPr lang="en-AU" dirty="0"/>
              <a:t>matrix techniques</a:t>
            </a:r>
          </a:p>
          <a:p>
            <a:pPr lvl="1"/>
            <a:r>
              <a:rPr lang="en-AU" dirty="0" smtClean="0"/>
              <a:t>evaluation </a:t>
            </a:r>
            <a:r>
              <a:rPr lang="en-AU" dirty="0"/>
              <a:t>of the augmented </a:t>
            </a:r>
            <a:r>
              <a:rPr lang="en-AU" dirty="0" err="1"/>
              <a:t>Jacobian</a:t>
            </a:r>
            <a:r>
              <a:rPr lang="en-AU" dirty="0"/>
              <a:t> matrix </a:t>
            </a:r>
            <a:endParaRPr lang="en-AU" dirty="0" smtClean="0"/>
          </a:p>
          <a:p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24806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AU" dirty="0" smtClean="0"/>
              <a:t>Two approaches to the </a:t>
            </a:r>
            <a:r>
              <a:rPr lang="en-AU" dirty="0"/>
              <a:t>liability threshold model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r>
              <a:rPr lang="en-AU" dirty="0" smtClean="0"/>
              <a:t>Solution?</a:t>
            </a:r>
          </a:p>
          <a:p>
            <a:r>
              <a:rPr lang="en-AU" dirty="0" smtClean="0"/>
              <a:t>Traditional</a:t>
            </a:r>
          </a:p>
          <a:p>
            <a:pPr lvl="1"/>
            <a:r>
              <a:rPr lang="en-AU" dirty="0" smtClean="0"/>
              <a:t>Maps data to a standard normal distribution</a:t>
            </a:r>
          </a:p>
          <a:p>
            <a:pPr lvl="1"/>
            <a:r>
              <a:rPr lang="en-AU" dirty="0" smtClean="0"/>
              <a:t>Total variance constrained to be 1</a:t>
            </a:r>
          </a:p>
          <a:p>
            <a:r>
              <a:rPr lang="en-AU" dirty="0" smtClean="0"/>
              <a:t>Alternate</a:t>
            </a:r>
          </a:p>
          <a:p>
            <a:pPr lvl="1"/>
            <a:r>
              <a:rPr lang="en-AU" dirty="0" smtClean="0"/>
              <a:t>Fixes an alternate parameter (usually E)</a:t>
            </a:r>
          </a:p>
          <a:p>
            <a:pPr lvl="1"/>
            <a:r>
              <a:rPr lang="en-AU" dirty="0" smtClean="0"/>
              <a:t>Estimates the remaining parameters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2602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AU" dirty="0" smtClean="0"/>
              <a:t>Traditional Approach</a:t>
            </a:r>
            <a:endParaRPr lang="en-US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AU" dirty="0" smtClean="0"/>
              <a:t>Imagine we have a set of binary data</a:t>
            </a:r>
          </a:p>
          <a:p>
            <a:pPr eaLnBrk="1" hangingPunct="1"/>
            <a:r>
              <a:rPr lang="en-AU" dirty="0" smtClean="0"/>
              <a:t>Trait – lifetime tobacco use</a:t>
            </a:r>
          </a:p>
          <a:p>
            <a:pPr lvl="1" eaLnBrk="1" hangingPunct="1"/>
            <a:r>
              <a:rPr lang="en-AU" dirty="0" smtClean="0"/>
              <a:t>Never Smoked/Ever Smoked</a:t>
            </a:r>
          </a:p>
        </p:txBody>
      </p:sp>
      <p:pic>
        <p:nvPicPr>
          <p:cNvPr id="717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3657600"/>
            <a:ext cx="5519738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46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AU" dirty="0" smtClean="0"/>
              <a:t>Twin 1 tobacco use</a:t>
            </a:r>
            <a:endParaRPr lang="en-US" dirty="0" smtClean="0"/>
          </a:p>
        </p:txBody>
      </p:sp>
      <p:sp>
        <p:nvSpPr>
          <p:cNvPr id="8195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mtClean="0"/>
              <a:t>0 = never used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38" y="2514600"/>
            <a:ext cx="7993062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396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AU" dirty="0" smtClean="0"/>
              <a:t>Twin 1 tobacco use</a:t>
            </a:r>
            <a:endParaRPr lang="en-US" dirty="0" smtClean="0"/>
          </a:p>
        </p:txBody>
      </p:sp>
      <p:pic>
        <p:nvPicPr>
          <p:cNvPr id="921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1628775"/>
            <a:ext cx="5400675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706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isb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lisbon</Template>
  <TotalTime>140</TotalTime>
  <Words>313</Words>
  <Application>Microsoft Office PowerPoint</Application>
  <PresentationFormat>On-screen Show (4:3)</PresentationFormat>
  <Paragraphs>90</Paragraphs>
  <Slides>16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lisbon</vt:lpstr>
      <vt:lpstr>Intro to Binary/Ordinal data</vt:lpstr>
      <vt:lpstr>Differences between continuous and ordinal data</vt:lpstr>
      <vt:lpstr>Model identification</vt:lpstr>
      <vt:lpstr>Model identification</vt:lpstr>
      <vt:lpstr>Model identification</vt:lpstr>
      <vt:lpstr>Two approaches to the liability threshold model</vt:lpstr>
      <vt:lpstr>Traditional Approach</vt:lpstr>
      <vt:lpstr>Twin 1 tobacco use</vt:lpstr>
      <vt:lpstr>Twin 1 tobacco use</vt:lpstr>
      <vt:lpstr>Twin 1 tobacco use</vt:lpstr>
      <vt:lpstr>PowerPoint Presentation</vt:lpstr>
      <vt:lpstr>PowerPoint Presentation</vt:lpstr>
      <vt:lpstr>Threshold = .074 – Huh what?</vt:lpstr>
      <vt:lpstr>Why rescale the data this way?</vt:lpstr>
      <vt:lpstr>What about more than 2 categories?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intaglio</dc:creator>
  <cp:lastModifiedBy>logstress@gmail.com</cp:lastModifiedBy>
  <cp:revision>39</cp:revision>
  <dcterms:created xsi:type="dcterms:W3CDTF">2006-08-16T00:00:00Z</dcterms:created>
  <dcterms:modified xsi:type="dcterms:W3CDTF">2014-04-13T10:19:56Z</dcterms:modified>
</cp:coreProperties>
</file>